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3.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85"/>
  </p:notesMasterIdLst>
  <p:handoutMasterIdLst>
    <p:handoutMasterId r:id="rId86"/>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341" r:id="rId20"/>
    <p:sldId id="270" r:id="rId21"/>
    <p:sldId id="271" r:id="rId22"/>
    <p:sldId id="272" r:id="rId23"/>
    <p:sldId id="273" r:id="rId24"/>
    <p:sldId id="274" r:id="rId25"/>
    <p:sldId id="275" r:id="rId26"/>
    <p:sldId id="339" r:id="rId27"/>
    <p:sldId id="277" r:id="rId28"/>
    <p:sldId id="278" r:id="rId29"/>
    <p:sldId id="279" r:id="rId30"/>
    <p:sldId id="280" r:id="rId31"/>
    <p:sldId id="282" r:id="rId32"/>
    <p:sldId id="283" r:id="rId33"/>
    <p:sldId id="284" r:id="rId34"/>
    <p:sldId id="286" r:id="rId35"/>
    <p:sldId id="287" r:id="rId36"/>
    <p:sldId id="288" r:id="rId37"/>
    <p:sldId id="289" r:id="rId38"/>
    <p:sldId id="291" r:id="rId39"/>
    <p:sldId id="290"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7" r:id="rId54"/>
    <p:sldId id="308" r:id="rId55"/>
    <p:sldId id="309" r:id="rId56"/>
    <p:sldId id="310" r:id="rId57"/>
    <p:sldId id="311" r:id="rId58"/>
    <p:sldId id="312" r:id="rId59"/>
    <p:sldId id="313" r:id="rId60"/>
    <p:sldId id="314" r:id="rId61"/>
    <p:sldId id="315"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2" r:id="rId77"/>
    <p:sldId id="333" r:id="rId78"/>
    <p:sldId id="334" r:id="rId79"/>
    <p:sldId id="335" r:id="rId80"/>
    <p:sldId id="342" r:id="rId81"/>
    <p:sldId id="343" r:id="rId82"/>
    <p:sldId id="336" r:id="rId83"/>
    <p:sldId id="337" r:id="rId84"/>
  </p:sldIdLst>
  <p:sldSz cx="12436475" cy="6994525"/>
  <p:notesSz cx="6858000" cy="9144000"/>
  <p:custDataLst>
    <p:tags r:id="rId87"/>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Steven Follis" initials="SF" lastIdx="32" clrIdx="4">
    <p:extLst>
      <p:ext uri="{19B8F6BF-5375-455C-9EA6-DF929625EA0E}">
        <p15:presenceInfo xmlns:p15="http://schemas.microsoft.com/office/powerpoint/2012/main" userId="ae615efd97bcf8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505050"/>
    <a:srgbClr val="1E425C"/>
    <a:srgbClr val="307AB3"/>
    <a:srgbClr val="737373"/>
    <a:srgbClr val="000000"/>
    <a:srgbClr val="DCDCDC"/>
    <a:srgbClr val="32145A"/>
    <a:srgbClr val="767676"/>
    <a:srgbClr val="2C3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054" autoAdjust="0"/>
    <p:restoredTop sz="80637" autoAdjust="0"/>
  </p:normalViewPr>
  <p:slideViewPr>
    <p:cSldViewPr>
      <p:cViewPr varScale="1">
        <p:scale>
          <a:sx n="72" d="100"/>
          <a:sy n="72" d="100"/>
        </p:scale>
        <p:origin x="27" y="25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32244"/>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ags" Target="tags/tag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notesMaster" Target="notesMasters/notesMaster1.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aj Lelic" userId="2687e840-a824-4e63-b25c-9f9579836bc5" providerId="ADAL" clId="{99AF5DDD-AD43-4073-9061-B1C2A0B9DEA8}"/>
    <pc:docChg chg="custSel modSld">
      <pc:chgData name="Senaj Lelic" userId="2687e840-a824-4e63-b25c-9f9579836bc5" providerId="ADAL" clId="{99AF5DDD-AD43-4073-9061-B1C2A0B9DEA8}" dt="2017-06-27T15:30:56.380" v="243" actId="20577"/>
      <pc:docMkLst>
        <pc:docMk/>
      </pc:docMkLst>
      <pc:sldChg chg="modSp">
        <pc:chgData name="Senaj Lelic" userId="2687e840-a824-4e63-b25c-9f9579836bc5" providerId="ADAL" clId="{99AF5DDD-AD43-4073-9061-B1C2A0B9DEA8}" dt="2017-06-27T15:30:56.380" v="243" actId="20577"/>
        <pc:sldMkLst>
          <pc:docMk/>
          <pc:sldMk cId="239870165" sldId="337"/>
        </pc:sldMkLst>
        <pc:spChg chg="mod">
          <ac:chgData name="Senaj Lelic" userId="2687e840-a824-4e63-b25c-9f9579836bc5" providerId="ADAL" clId="{99AF5DDD-AD43-4073-9061-B1C2A0B9DEA8}" dt="2017-06-27T15:30:56.380" v="243" actId="20577"/>
          <ac:spMkLst>
            <pc:docMk/>
            <pc:sldMk cId="239870165" sldId="337"/>
            <ac:spMk id="3" creationId="{1D26F969-9265-404C-8F8A-B449ABE4AD0D}"/>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7-07-05T13:58:26.475" idx="10">
    <p:pos x="2275" y="3769"/>
    <p:text>Read Case Study link gave me a page saying "There was a problem executing your request."</p:text>
    <p:extLst mod="1">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7-07-05T13:59:01.654" idx="11">
    <p:pos x="2255" y="3435"/>
    <p:text>Read case study link led me to a page with an error of "There was a problem executing your request"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17-07-05T15:38:26.552" idx="14">
    <p:pos x="7830" y="-54"/>
    <p:text>Image looked a bit grainey on a large projector</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BE8856-5F30-47DC-8F78-ADB48A3936D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6E19FF9-DFD9-4CAB-9D62-31E563959BF1}">
      <dgm:prSet phldrT="[Text]"/>
      <dgm:spPr>
        <a:solidFill>
          <a:srgbClr val="5C2D91"/>
        </a:solidFill>
        <a:ln>
          <a:solidFill>
            <a:srgbClr val="737373"/>
          </a:solidFill>
        </a:ln>
      </dgm:spPr>
      <dgm:t>
        <a:bodyPr/>
        <a:lstStyle/>
        <a:p>
          <a:r>
            <a:rPr lang="en-US" dirty="0"/>
            <a:t>Age</a:t>
          </a:r>
        </a:p>
      </dgm:t>
    </dgm:pt>
    <dgm:pt modelId="{2073AA77-3BF6-43DC-BECD-28CFDD666277}" type="parTrans" cxnId="{61E48476-C881-4C2A-8E96-FB878817A80B}">
      <dgm:prSet/>
      <dgm:spPr/>
      <dgm:t>
        <a:bodyPr/>
        <a:lstStyle/>
        <a:p>
          <a:endParaRPr lang="en-US"/>
        </a:p>
      </dgm:t>
    </dgm:pt>
    <dgm:pt modelId="{E2887C35-E055-42D8-A13A-22E1FEB93329}" type="sibTrans" cxnId="{61E48476-C881-4C2A-8E96-FB878817A80B}">
      <dgm:prSet/>
      <dgm:spPr/>
      <dgm:t>
        <a:bodyPr/>
        <a:lstStyle/>
        <a:p>
          <a:endParaRPr lang="en-US"/>
        </a:p>
      </dgm:t>
    </dgm:pt>
    <dgm:pt modelId="{01149674-B10A-4D4B-B12B-EB2F59BB1A80}">
      <dgm:prSet/>
      <dgm:spPr>
        <a:solidFill>
          <a:srgbClr val="5C2D91"/>
        </a:solidFill>
        <a:ln>
          <a:solidFill>
            <a:srgbClr val="737373"/>
          </a:solidFill>
        </a:ln>
      </dgm:spPr>
      <dgm:t>
        <a:bodyPr/>
        <a:lstStyle/>
        <a:p>
          <a:r>
            <a:rPr lang="en-US" dirty="0"/>
            <a:t>Dimension</a:t>
          </a:r>
        </a:p>
      </dgm:t>
    </dgm:pt>
    <dgm:pt modelId="{BD1A6B09-F9E8-4501-B55D-07390828CE3B}" type="parTrans" cxnId="{5C92ADB0-8ABE-457F-87E2-1F7B80D57C8E}">
      <dgm:prSet/>
      <dgm:spPr/>
      <dgm:t>
        <a:bodyPr/>
        <a:lstStyle/>
        <a:p>
          <a:endParaRPr lang="en-US"/>
        </a:p>
      </dgm:t>
    </dgm:pt>
    <dgm:pt modelId="{940AD870-515C-4A23-AB4F-4DC84BAC1F44}" type="sibTrans" cxnId="{5C92ADB0-8ABE-457F-87E2-1F7B80D57C8E}">
      <dgm:prSet/>
      <dgm:spPr/>
      <dgm:t>
        <a:bodyPr/>
        <a:lstStyle/>
        <a:p>
          <a:endParaRPr lang="en-US"/>
        </a:p>
      </dgm:t>
    </dgm:pt>
    <dgm:pt modelId="{CFF92723-B943-447F-836A-ED44E904A4C4}">
      <dgm:prSet/>
      <dgm:spPr>
        <a:solidFill>
          <a:srgbClr val="5C2D91"/>
        </a:solidFill>
        <a:ln>
          <a:solidFill>
            <a:srgbClr val="737373"/>
          </a:solidFill>
        </a:ln>
      </dgm:spPr>
      <dgm:t>
        <a:bodyPr/>
        <a:lstStyle/>
        <a:p>
          <a:r>
            <a:rPr lang="en-US"/>
            <a:t>Email</a:t>
          </a:r>
        </a:p>
      </dgm:t>
    </dgm:pt>
    <dgm:pt modelId="{5446354E-124B-4FDC-9EFA-D662384DB337}" type="parTrans" cxnId="{A1B1D1EA-2A8F-4217-87F8-6BB3FE38C0AE}">
      <dgm:prSet/>
      <dgm:spPr/>
      <dgm:t>
        <a:bodyPr/>
        <a:lstStyle/>
        <a:p>
          <a:endParaRPr lang="en-US"/>
        </a:p>
      </dgm:t>
    </dgm:pt>
    <dgm:pt modelId="{5F3469B4-BE01-4A5C-9C23-5EF7F4AD98A0}" type="sibTrans" cxnId="{A1B1D1EA-2A8F-4217-87F8-6BB3FE38C0AE}">
      <dgm:prSet/>
      <dgm:spPr/>
      <dgm:t>
        <a:bodyPr/>
        <a:lstStyle/>
        <a:p>
          <a:endParaRPr lang="en-US"/>
        </a:p>
      </dgm:t>
    </dgm:pt>
    <dgm:pt modelId="{6BEFE8EF-28E0-43ED-A4E1-8F56FBE8B292}">
      <dgm:prSet/>
      <dgm:spPr>
        <a:solidFill>
          <a:srgbClr val="5C2D91"/>
        </a:solidFill>
        <a:ln>
          <a:solidFill>
            <a:srgbClr val="737373"/>
          </a:solidFill>
        </a:ln>
      </dgm:spPr>
      <dgm:t>
        <a:bodyPr/>
        <a:lstStyle/>
        <a:p>
          <a:r>
            <a:rPr lang="en-US"/>
            <a:t>Encyclopedia</a:t>
          </a:r>
        </a:p>
      </dgm:t>
    </dgm:pt>
    <dgm:pt modelId="{E51E3172-03CC-44CF-BFE8-9696AD152359}" type="parTrans" cxnId="{15745B43-C4E2-4E81-B547-DF211A4E8B0B}">
      <dgm:prSet/>
      <dgm:spPr/>
      <dgm:t>
        <a:bodyPr/>
        <a:lstStyle/>
        <a:p>
          <a:endParaRPr lang="en-US"/>
        </a:p>
      </dgm:t>
    </dgm:pt>
    <dgm:pt modelId="{68CB73F5-5BF6-40D2-8CB2-AB9349254C24}" type="sibTrans" cxnId="{15745B43-C4E2-4E81-B547-DF211A4E8B0B}">
      <dgm:prSet/>
      <dgm:spPr/>
      <dgm:t>
        <a:bodyPr/>
        <a:lstStyle/>
        <a:p>
          <a:endParaRPr lang="en-US"/>
        </a:p>
      </dgm:t>
    </dgm:pt>
    <dgm:pt modelId="{A49C2F36-7641-41ED-BEBF-229182D5C7F9}">
      <dgm:prSet/>
      <dgm:spPr>
        <a:solidFill>
          <a:srgbClr val="5C2D91"/>
        </a:solidFill>
        <a:ln>
          <a:solidFill>
            <a:srgbClr val="737373"/>
          </a:solidFill>
        </a:ln>
      </dgm:spPr>
      <dgm:t>
        <a:bodyPr/>
        <a:lstStyle/>
        <a:p>
          <a:r>
            <a:rPr lang="en-US"/>
            <a:t>Geography</a:t>
          </a:r>
        </a:p>
      </dgm:t>
    </dgm:pt>
    <dgm:pt modelId="{576A931B-B89D-4B38-A937-152E6CAF117C}" type="parTrans" cxnId="{2877D414-EFD9-4C8C-820C-1BB58EC7F732}">
      <dgm:prSet/>
      <dgm:spPr/>
      <dgm:t>
        <a:bodyPr/>
        <a:lstStyle/>
        <a:p>
          <a:endParaRPr lang="en-US"/>
        </a:p>
      </dgm:t>
    </dgm:pt>
    <dgm:pt modelId="{AF06DC6A-ACD3-4159-890F-C4437494BF84}" type="sibTrans" cxnId="{2877D414-EFD9-4C8C-820C-1BB58EC7F732}">
      <dgm:prSet/>
      <dgm:spPr/>
      <dgm:t>
        <a:bodyPr/>
        <a:lstStyle/>
        <a:p>
          <a:endParaRPr lang="en-US"/>
        </a:p>
      </dgm:t>
    </dgm:pt>
    <dgm:pt modelId="{00A6FCF0-9DCE-402A-A3BD-B265D292170F}">
      <dgm:prSet/>
      <dgm:spPr>
        <a:solidFill>
          <a:srgbClr val="5C2D91"/>
        </a:solidFill>
        <a:ln>
          <a:solidFill>
            <a:srgbClr val="737373"/>
          </a:solidFill>
        </a:ln>
      </dgm:spPr>
      <dgm:t>
        <a:bodyPr/>
        <a:lstStyle/>
        <a:p>
          <a:r>
            <a:rPr lang="en-US"/>
            <a:t>Money</a:t>
          </a:r>
        </a:p>
      </dgm:t>
    </dgm:pt>
    <dgm:pt modelId="{D577B39D-3DEF-40B2-9B5C-5CD2307CC888}" type="parTrans" cxnId="{A0E97D72-A134-4AB1-B0D4-E2FD567B016A}">
      <dgm:prSet/>
      <dgm:spPr/>
      <dgm:t>
        <a:bodyPr/>
        <a:lstStyle/>
        <a:p>
          <a:endParaRPr lang="en-US"/>
        </a:p>
      </dgm:t>
    </dgm:pt>
    <dgm:pt modelId="{9D9EE63E-E784-4263-98CD-0C08451F4854}" type="sibTrans" cxnId="{A0E97D72-A134-4AB1-B0D4-E2FD567B016A}">
      <dgm:prSet/>
      <dgm:spPr/>
      <dgm:t>
        <a:bodyPr/>
        <a:lstStyle/>
        <a:p>
          <a:endParaRPr lang="en-US"/>
        </a:p>
      </dgm:t>
    </dgm:pt>
    <dgm:pt modelId="{2DB40305-CBAD-49C0-9496-44CD852F73A4}">
      <dgm:prSet/>
      <dgm:spPr>
        <a:solidFill>
          <a:srgbClr val="5C2D91"/>
        </a:solidFill>
        <a:ln>
          <a:solidFill>
            <a:srgbClr val="737373"/>
          </a:solidFill>
        </a:ln>
      </dgm:spPr>
      <dgm:t>
        <a:bodyPr/>
        <a:lstStyle/>
        <a:p>
          <a:r>
            <a:rPr lang="en-US"/>
            <a:t>Number</a:t>
          </a:r>
        </a:p>
      </dgm:t>
    </dgm:pt>
    <dgm:pt modelId="{BFFF1CE3-FB1B-4BB2-8BCE-DEAF6699A950}" type="parTrans" cxnId="{F4229662-C0FC-4DEA-BD07-D94224D67F97}">
      <dgm:prSet/>
      <dgm:spPr/>
      <dgm:t>
        <a:bodyPr/>
        <a:lstStyle/>
        <a:p>
          <a:endParaRPr lang="en-US"/>
        </a:p>
      </dgm:t>
    </dgm:pt>
    <dgm:pt modelId="{5AD3A45A-678A-425C-AF68-CEF4C5AF4043}" type="sibTrans" cxnId="{F4229662-C0FC-4DEA-BD07-D94224D67F97}">
      <dgm:prSet/>
      <dgm:spPr/>
      <dgm:t>
        <a:bodyPr/>
        <a:lstStyle/>
        <a:p>
          <a:endParaRPr lang="en-US"/>
        </a:p>
      </dgm:t>
    </dgm:pt>
    <dgm:pt modelId="{2962056C-6BE3-4022-8E8B-6BF6663CBC34}">
      <dgm:prSet/>
      <dgm:spPr>
        <a:solidFill>
          <a:srgbClr val="5C2D91"/>
        </a:solidFill>
        <a:ln>
          <a:solidFill>
            <a:srgbClr val="737373"/>
          </a:solidFill>
        </a:ln>
      </dgm:spPr>
      <dgm:t>
        <a:bodyPr/>
        <a:lstStyle/>
        <a:p>
          <a:r>
            <a:rPr lang="en-US"/>
            <a:t>Ordinal</a:t>
          </a:r>
        </a:p>
      </dgm:t>
    </dgm:pt>
    <dgm:pt modelId="{4759DBBC-A5A5-4147-A3F8-E44C3BEC10F8}" type="parTrans" cxnId="{AFBCC07C-74A9-40AB-A575-FBBE72F3C6CC}">
      <dgm:prSet/>
      <dgm:spPr/>
      <dgm:t>
        <a:bodyPr/>
        <a:lstStyle/>
        <a:p>
          <a:endParaRPr lang="en-US"/>
        </a:p>
      </dgm:t>
    </dgm:pt>
    <dgm:pt modelId="{3BF3871D-47C3-4D92-B77E-973DABA6AA22}" type="sibTrans" cxnId="{AFBCC07C-74A9-40AB-A575-FBBE72F3C6CC}">
      <dgm:prSet/>
      <dgm:spPr/>
      <dgm:t>
        <a:bodyPr/>
        <a:lstStyle/>
        <a:p>
          <a:endParaRPr lang="en-US"/>
        </a:p>
      </dgm:t>
    </dgm:pt>
    <dgm:pt modelId="{F8111D4B-3CB1-45AF-89F6-7E03613247EC}">
      <dgm:prSet/>
      <dgm:spPr>
        <a:solidFill>
          <a:srgbClr val="5C2D91"/>
        </a:solidFill>
        <a:ln>
          <a:solidFill>
            <a:srgbClr val="737373"/>
          </a:solidFill>
        </a:ln>
      </dgm:spPr>
      <dgm:t>
        <a:bodyPr/>
        <a:lstStyle/>
        <a:p>
          <a:r>
            <a:rPr lang="en-US"/>
            <a:t>Percentage</a:t>
          </a:r>
        </a:p>
      </dgm:t>
    </dgm:pt>
    <dgm:pt modelId="{ECDBFB42-DDC9-4BAD-870F-6DD3221A810D}" type="parTrans" cxnId="{F2B4380A-7B30-48C8-A072-24FCA00CB53B}">
      <dgm:prSet/>
      <dgm:spPr/>
      <dgm:t>
        <a:bodyPr/>
        <a:lstStyle/>
        <a:p>
          <a:endParaRPr lang="en-US"/>
        </a:p>
      </dgm:t>
    </dgm:pt>
    <dgm:pt modelId="{970CDFAA-DCA6-42C7-8E08-7716F7D38019}" type="sibTrans" cxnId="{F2B4380A-7B30-48C8-A072-24FCA00CB53B}">
      <dgm:prSet/>
      <dgm:spPr/>
      <dgm:t>
        <a:bodyPr/>
        <a:lstStyle/>
        <a:p>
          <a:endParaRPr lang="en-US"/>
        </a:p>
      </dgm:t>
    </dgm:pt>
    <dgm:pt modelId="{6E2396B6-F696-437D-B261-AA18B1D30E12}">
      <dgm:prSet/>
      <dgm:spPr>
        <a:solidFill>
          <a:srgbClr val="5C2D91"/>
        </a:solidFill>
        <a:ln>
          <a:solidFill>
            <a:srgbClr val="737373"/>
          </a:solidFill>
        </a:ln>
      </dgm:spPr>
      <dgm:t>
        <a:bodyPr/>
        <a:lstStyle/>
        <a:p>
          <a:r>
            <a:rPr lang="en-US" dirty="0"/>
            <a:t>Phone number (US)</a:t>
          </a:r>
        </a:p>
      </dgm:t>
    </dgm:pt>
    <dgm:pt modelId="{8AEC3899-2B67-4B30-A004-C46DA4400C13}" type="parTrans" cxnId="{974917F4-E9F5-4A59-A7D1-CFBBD4BAF0E9}">
      <dgm:prSet/>
      <dgm:spPr/>
      <dgm:t>
        <a:bodyPr/>
        <a:lstStyle/>
        <a:p>
          <a:endParaRPr lang="en-US"/>
        </a:p>
      </dgm:t>
    </dgm:pt>
    <dgm:pt modelId="{2EC3157D-6CCC-4959-9A69-EFA4593F2B2C}" type="sibTrans" cxnId="{974917F4-E9F5-4A59-A7D1-CFBBD4BAF0E9}">
      <dgm:prSet/>
      <dgm:spPr/>
      <dgm:t>
        <a:bodyPr/>
        <a:lstStyle/>
        <a:p>
          <a:endParaRPr lang="en-US"/>
        </a:p>
      </dgm:t>
    </dgm:pt>
    <dgm:pt modelId="{B8E667D6-CF7A-49FD-AEEC-ED28C604DE35}">
      <dgm:prSet/>
      <dgm:spPr>
        <a:solidFill>
          <a:srgbClr val="5C2D91"/>
        </a:solidFill>
        <a:ln>
          <a:solidFill>
            <a:srgbClr val="737373"/>
          </a:solidFill>
        </a:ln>
      </dgm:spPr>
      <dgm:t>
        <a:bodyPr/>
        <a:lstStyle/>
        <a:p>
          <a:r>
            <a:rPr lang="en-US"/>
            <a:t>Temperature</a:t>
          </a:r>
        </a:p>
      </dgm:t>
    </dgm:pt>
    <dgm:pt modelId="{A915C201-FF58-4663-89BB-5999C5D8B78D}" type="parTrans" cxnId="{337142FE-494A-42D1-B414-FCC727FFFA1B}">
      <dgm:prSet/>
      <dgm:spPr/>
      <dgm:t>
        <a:bodyPr/>
        <a:lstStyle/>
        <a:p>
          <a:endParaRPr lang="en-US"/>
        </a:p>
      </dgm:t>
    </dgm:pt>
    <dgm:pt modelId="{160B6BDC-EF0D-4BE8-B131-382152F7C657}" type="sibTrans" cxnId="{337142FE-494A-42D1-B414-FCC727FFFA1B}">
      <dgm:prSet/>
      <dgm:spPr/>
      <dgm:t>
        <a:bodyPr/>
        <a:lstStyle/>
        <a:p>
          <a:endParaRPr lang="en-US"/>
        </a:p>
      </dgm:t>
    </dgm:pt>
    <dgm:pt modelId="{687A3387-08BF-45A6-8A9A-21574673DF84}">
      <dgm:prSet/>
      <dgm:spPr>
        <a:solidFill>
          <a:srgbClr val="5C2D91"/>
        </a:solidFill>
        <a:ln>
          <a:solidFill>
            <a:srgbClr val="737373"/>
          </a:solidFill>
        </a:ln>
      </dgm:spPr>
      <dgm:t>
        <a:bodyPr/>
        <a:lstStyle/>
        <a:p>
          <a:r>
            <a:rPr lang="en-US" dirty="0"/>
            <a:t>URL</a:t>
          </a:r>
        </a:p>
      </dgm:t>
    </dgm:pt>
    <dgm:pt modelId="{7EC451F7-F3CE-4DB8-9843-AD40D24DAAB2}" type="parTrans" cxnId="{3D094C3A-4AC5-479E-AB6D-80F8BB9C026E}">
      <dgm:prSet/>
      <dgm:spPr/>
      <dgm:t>
        <a:bodyPr/>
        <a:lstStyle/>
        <a:p>
          <a:endParaRPr lang="en-US"/>
        </a:p>
      </dgm:t>
    </dgm:pt>
    <dgm:pt modelId="{062562B5-2ADA-4E13-8256-A074B761AF46}" type="sibTrans" cxnId="{3D094C3A-4AC5-479E-AB6D-80F8BB9C026E}">
      <dgm:prSet/>
      <dgm:spPr/>
      <dgm:t>
        <a:bodyPr/>
        <a:lstStyle/>
        <a:p>
          <a:endParaRPr lang="en-US"/>
        </a:p>
      </dgm:t>
    </dgm:pt>
    <dgm:pt modelId="{E6A71BB3-8052-4289-8FA4-56E95FB3FD74}" type="pres">
      <dgm:prSet presAssocID="{07BE8856-5F30-47DC-8F78-ADB48A3936D2}" presName="diagram" presStyleCnt="0">
        <dgm:presLayoutVars>
          <dgm:dir/>
          <dgm:resizeHandles val="exact"/>
        </dgm:presLayoutVars>
      </dgm:prSet>
      <dgm:spPr/>
    </dgm:pt>
    <dgm:pt modelId="{B71CB1DD-AF25-4D54-8960-3BA34C74393D}" type="pres">
      <dgm:prSet presAssocID="{E6E19FF9-DFD9-4CAB-9D62-31E563959BF1}" presName="node" presStyleLbl="node1" presStyleIdx="0" presStyleCnt="12">
        <dgm:presLayoutVars>
          <dgm:bulletEnabled val="1"/>
        </dgm:presLayoutVars>
      </dgm:prSet>
      <dgm:spPr/>
    </dgm:pt>
    <dgm:pt modelId="{50FE7F06-831B-46E8-905D-91D801D24FBE}" type="pres">
      <dgm:prSet presAssocID="{E2887C35-E055-42D8-A13A-22E1FEB93329}" presName="sibTrans" presStyleCnt="0"/>
      <dgm:spPr/>
    </dgm:pt>
    <dgm:pt modelId="{1599205C-AB41-4DD0-89B3-8DD109BAD631}" type="pres">
      <dgm:prSet presAssocID="{01149674-B10A-4D4B-B12B-EB2F59BB1A80}" presName="node" presStyleLbl="node1" presStyleIdx="1" presStyleCnt="12">
        <dgm:presLayoutVars>
          <dgm:bulletEnabled val="1"/>
        </dgm:presLayoutVars>
      </dgm:prSet>
      <dgm:spPr/>
    </dgm:pt>
    <dgm:pt modelId="{05294B32-2174-4EBE-9499-97250C9E7C76}" type="pres">
      <dgm:prSet presAssocID="{940AD870-515C-4A23-AB4F-4DC84BAC1F44}" presName="sibTrans" presStyleCnt="0"/>
      <dgm:spPr/>
    </dgm:pt>
    <dgm:pt modelId="{57B736CB-6021-471A-B973-72B6CCDC5D59}" type="pres">
      <dgm:prSet presAssocID="{CFF92723-B943-447F-836A-ED44E904A4C4}" presName="node" presStyleLbl="node1" presStyleIdx="2" presStyleCnt="12">
        <dgm:presLayoutVars>
          <dgm:bulletEnabled val="1"/>
        </dgm:presLayoutVars>
      </dgm:prSet>
      <dgm:spPr/>
    </dgm:pt>
    <dgm:pt modelId="{3EEF37BB-A1DC-4033-8B8B-CCEAF067885B}" type="pres">
      <dgm:prSet presAssocID="{5F3469B4-BE01-4A5C-9C23-5EF7F4AD98A0}" presName="sibTrans" presStyleCnt="0"/>
      <dgm:spPr/>
    </dgm:pt>
    <dgm:pt modelId="{D3F1E7C7-2F35-4DBF-AA91-60579A589FFE}" type="pres">
      <dgm:prSet presAssocID="{6BEFE8EF-28E0-43ED-A4E1-8F56FBE8B292}" presName="node" presStyleLbl="node1" presStyleIdx="3" presStyleCnt="12">
        <dgm:presLayoutVars>
          <dgm:bulletEnabled val="1"/>
        </dgm:presLayoutVars>
      </dgm:prSet>
      <dgm:spPr/>
    </dgm:pt>
    <dgm:pt modelId="{A5EF7AC0-873F-493A-A2DB-BAEAD22DC7DC}" type="pres">
      <dgm:prSet presAssocID="{68CB73F5-5BF6-40D2-8CB2-AB9349254C24}" presName="sibTrans" presStyleCnt="0"/>
      <dgm:spPr/>
    </dgm:pt>
    <dgm:pt modelId="{87B34471-E463-4553-B071-E08A4539247D}" type="pres">
      <dgm:prSet presAssocID="{A49C2F36-7641-41ED-BEBF-229182D5C7F9}" presName="node" presStyleLbl="node1" presStyleIdx="4" presStyleCnt="12">
        <dgm:presLayoutVars>
          <dgm:bulletEnabled val="1"/>
        </dgm:presLayoutVars>
      </dgm:prSet>
      <dgm:spPr/>
    </dgm:pt>
    <dgm:pt modelId="{F11BDB95-A046-40ED-9446-CD5E0466CC40}" type="pres">
      <dgm:prSet presAssocID="{AF06DC6A-ACD3-4159-890F-C4437494BF84}" presName="sibTrans" presStyleCnt="0"/>
      <dgm:spPr/>
    </dgm:pt>
    <dgm:pt modelId="{7F6A9B23-9685-4B64-B56A-D471DF571A60}" type="pres">
      <dgm:prSet presAssocID="{00A6FCF0-9DCE-402A-A3BD-B265D292170F}" presName="node" presStyleLbl="node1" presStyleIdx="5" presStyleCnt="12">
        <dgm:presLayoutVars>
          <dgm:bulletEnabled val="1"/>
        </dgm:presLayoutVars>
      </dgm:prSet>
      <dgm:spPr/>
    </dgm:pt>
    <dgm:pt modelId="{06402681-2530-4137-8F5E-544579EDFF0A}" type="pres">
      <dgm:prSet presAssocID="{9D9EE63E-E784-4263-98CD-0C08451F4854}" presName="sibTrans" presStyleCnt="0"/>
      <dgm:spPr/>
    </dgm:pt>
    <dgm:pt modelId="{95667A26-D59C-4D6F-85EB-3772C141FD66}" type="pres">
      <dgm:prSet presAssocID="{2DB40305-CBAD-49C0-9496-44CD852F73A4}" presName="node" presStyleLbl="node1" presStyleIdx="6" presStyleCnt="12">
        <dgm:presLayoutVars>
          <dgm:bulletEnabled val="1"/>
        </dgm:presLayoutVars>
      </dgm:prSet>
      <dgm:spPr/>
    </dgm:pt>
    <dgm:pt modelId="{B6032109-B155-427D-8371-82C1855A7B14}" type="pres">
      <dgm:prSet presAssocID="{5AD3A45A-678A-425C-AF68-CEF4C5AF4043}" presName="sibTrans" presStyleCnt="0"/>
      <dgm:spPr/>
    </dgm:pt>
    <dgm:pt modelId="{76A8C0FC-1499-4AE9-9F1F-4B6A66468502}" type="pres">
      <dgm:prSet presAssocID="{2962056C-6BE3-4022-8E8B-6BF6663CBC34}" presName="node" presStyleLbl="node1" presStyleIdx="7" presStyleCnt="12">
        <dgm:presLayoutVars>
          <dgm:bulletEnabled val="1"/>
        </dgm:presLayoutVars>
      </dgm:prSet>
      <dgm:spPr/>
    </dgm:pt>
    <dgm:pt modelId="{17007B89-701D-4466-A0AC-A805C36CC123}" type="pres">
      <dgm:prSet presAssocID="{3BF3871D-47C3-4D92-B77E-973DABA6AA22}" presName="sibTrans" presStyleCnt="0"/>
      <dgm:spPr/>
    </dgm:pt>
    <dgm:pt modelId="{A2CD9AA6-CA99-4A34-AA26-ED08C1E1A8A8}" type="pres">
      <dgm:prSet presAssocID="{F8111D4B-3CB1-45AF-89F6-7E03613247EC}" presName="node" presStyleLbl="node1" presStyleIdx="8" presStyleCnt="12">
        <dgm:presLayoutVars>
          <dgm:bulletEnabled val="1"/>
        </dgm:presLayoutVars>
      </dgm:prSet>
      <dgm:spPr/>
    </dgm:pt>
    <dgm:pt modelId="{0CD09025-8517-4076-BB5B-021BCC1B4678}" type="pres">
      <dgm:prSet presAssocID="{970CDFAA-DCA6-42C7-8E08-7716F7D38019}" presName="sibTrans" presStyleCnt="0"/>
      <dgm:spPr/>
    </dgm:pt>
    <dgm:pt modelId="{E8233654-5329-4D38-8810-5570B4E5EDE0}" type="pres">
      <dgm:prSet presAssocID="{6E2396B6-F696-437D-B261-AA18B1D30E12}" presName="node" presStyleLbl="node1" presStyleIdx="9" presStyleCnt="12">
        <dgm:presLayoutVars>
          <dgm:bulletEnabled val="1"/>
        </dgm:presLayoutVars>
      </dgm:prSet>
      <dgm:spPr/>
    </dgm:pt>
    <dgm:pt modelId="{CCB44B0B-D947-494D-87C0-6020C020433F}" type="pres">
      <dgm:prSet presAssocID="{2EC3157D-6CCC-4959-9A69-EFA4593F2B2C}" presName="sibTrans" presStyleCnt="0"/>
      <dgm:spPr/>
    </dgm:pt>
    <dgm:pt modelId="{89926CA3-680A-49D4-B16B-C8A30CA0E349}" type="pres">
      <dgm:prSet presAssocID="{B8E667D6-CF7A-49FD-AEEC-ED28C604DE35}" presName="node" presStyleLbl="node1" presStyleIdx="10" presStyleCnt="12">
        <dgm:presLayoutVars>
          <dgm:bulletEnabled val="1"/>
        </dgm:presLayoutVars>
      </dgm:prSet>
      <dgm:spPr/>
    </dgm:pt>
    <dgm:pt modelId="{75EF9393-A0D8-4E07-995C-EEBFC89ED413}" type="pres">
      <dgm:prSet presAssocID="{160B6BDC-EF0D-4BE8-B131-382152F7C657}" presName="sibTrans" presStyleCnt="0"/>
      <dgm:spPr/>
    </dgm:pt>
    <dgm:pt modelId="{9C92395A-B3D3-41FB-8C3A-20029C88416A}" type="pres">
      <dgm:prSet presAssocID="{687A3387-08BF-45A6-8A9A-21574673DF84}" presName="node" presStyleLbl="node1" presStyleIdx="11" presStyleCnt="12">
        <dgm:presLayoutVars>
          <dgm:bulletEnabled val="1"/>
        </dgm:presLayoutVars>
      </dgm:prSet>
      <dgm:spPr/>
    </dgm:pt>
  </dgm:ptLst>
  <dgm:cxnLst>
    <dgm:cxn modelId="{F2B4380A-7B30-48C8-A072-24FCA00CB53B}" srcId="{07BE8856-5F30-47DC-8F78-ADB48A3936D2}" destId="{F8111D4B-3CB1-45AF-89F6-7E03613247EC}" srcOrd="8" destOrd="0" parTransId="{ECDBFB42-DDC9-4BAD-870F-6DD3221A810D}" sibTransId="{970CDFAA-DCA6-42C7-8E08-7716F7D38019}"/>
    <dgm:cxn modelId="{5942020F-7CAD-493B-A6E7-0C112C7917E3}" type="presOf" srcId="{6E2396B6-F696-437D-B261-AA18B1D30E12}" destId="{E8233654-5329-4D38-8810-5570B4E5EDE0}" srcOrd="0" destOrd="0" presId="urn:microsoft.com/office/officeart/2005/8/layout/default"/>
    <dgm:cxn modelId="{2877D414-EFD9-4C8C-820C-1BB58EC7F732}" srcId="{07BE8856-5F30-47DC-8F78-ADB48A3936D2}" destId="{A49C2F36-7641-41ED-BEBF-229182D5C7F9}" srcOrd="4" destOrd="0" parTransId="{576A931B-B89D-4B38-A937-152E6CAF117C}" sibTransId="{AF06DC6A-ACD3-4159-890F-C4437494BF84}"/>
    <dgm:cxn modelId="{6636152F-B636-4E9F-94D6-C4711D4DCAC0}" type="presOf" srcId="{01149674-B10A-4D4B-B12B-EB2F59BB1A80}" destId="{1599205C-AB41-4DD0-89B3-8DD109BAD631}" srcOrd="0" destOrd="0" presId="urn:microsoft.com/office/officeart/2005/8/layout/default"/>
    <dgm:cxn modelId="{3D094C3A-4AC5-479E-AB6D-80F8BB9C026E}" srcId="{07BE8856-5F30-47DC-8F78-ADB48A3936D2}" destId="{687A3387-08BF-45A6-8A9A-21574673DF84}" srcOrd="11" destOrd="0" parTransId="{7EC451F7-F3CE-4DB8-9843-AD40D24DAAB2}" sibTransId="{062562B5-2ADA-4E13-8256-A074B761AF46}"/>
    <dgm:cxn modelId="{BB1E603C-4F86-4FE7-89CF-A0CFACC3DDAB}" type="presOf" srcId="{E6E19FF9-DFD9-4CAB-9D62-31E563959BF1}" destId="{B71CB1DD-AF25-4D54-8960-3BA34C74393D}" srcOrd="0" destOrd="0" presId="urn:microsoft.com/office/officeart/2005/8/layout/default"/>
    <dgm:cxn modelId="{F4229662-C0FC-4DEA-BD07-D94224D67F97}" srcId="{07BE8856-5F30-47DC-8F78-ADB48A3936D2}" destId="{2DB40305-CBAD-49C0-9496-44CD852F73A4}" srcOrd="6" destOrd="0" parTransId="{BFFF1CE3-FB1B-4BB2-8BCE-DEAF6699A950}" sibTransId="{5AD3A45A-678A-425C-AF68-CEF4C5AF4043}"/>
    <dgm:cxn modelId="{15745B43-C4E2-4E81-B547-DF211A4E8B0B}" srcId="{07BE8856-5F30-47DC-8F78-ADB48A3936D2}" destId="{6BEFE8EF-28E0-43ED-A4E1-8F56FBE8B292}" srcOrd="3" destOrd="0" parTransId="{E51E3172-03CC-44CF-BFE8-9696AD152359}" sibTransId="{68CB73F5-5BF6-40D2-8CB2-AB9349254C24}"/>
    <dgm:cxn modelId="{E9FA4247-F521-4A02-ADFD-0972A41C90E4}" type="presOf" srcId="{CFF92723-B943-447F-836A-ED44E904A4C4}" destId="{57B736CB-6021-471A-B973-72B6CCDC5D59}" srcOrd="0" destOrd="0" presId="urn:microsoft.com/office/officeart/2005/8/layout/default"/>
    <dgm:cxn modelId="{BFD53648-9E38-470C-9A25-6E2032C1880D}" type="presOf" srcId="{2DB40305-CBAD-49C0-9496-44CD852F73A4}" destId="{95667A26-D59C-4D6F-85EB-3772C141FD66}" srcOrd="0" destOrd="0" presId="urn:microsoft.com/office/officeart/2005/8/layout/default"/>
    <dgm:cxn modelId="{A0E97D72-A134-4AB1-B0D4-E2FD567B016A}" srcId="{07BE8856-5F30-47DC-8F78-ADB48A3936D2}" destId="{00A6FCF0-9DCE-402A-A3BD-B265D292170F}" srcOrd="5" destOrd="0" parTransId="{D577B39D-3DEF-40B2-9B5C-5CD2307CC888}" sibTransId="{9D9EE63E-E784-4263-98CD-0C08451F4854}"/>
    <dgm:cxn modelId="{61E48476-C881-4C2A-8E96-FB878817A80B}" srcId="{07BE8856-5F30-47DC-8F78-ADB48A3936D2}" destId="{E6E19FF9-DFD9-4CAB-9D62-31E563959BF1}" srcOrd="0" destOrd="0" parTransId="{2073AA77-3BF6-43DC-BECD-28CFDD666277}" sibTransId="{E2887C35-E055-42D8-A13A-22E1FEB93329}"/>
    <dgm:cxn modelId="{FE8A675A-F758-4147-8855-988FB12C1817}" type="presOf" srcId="{00A6FCF0-9DCE-402A-A3BD-B265D292170F}" destId="{7F6A9B23-9685-4B64-B56A-D471DF571A60}" srcOrd="0" destOrd="0" presId="urn:microsoft.com/office/officeart/2005/8/layout/default"/>
    <dgm:cxn modelId="{AFBCC07C-74A9-40AB-A575-FBBE72F3C6CC}" srcId="{07BE8856-5F30-47DC-8F78-ADB48A3936D2}" destId="{2962056C-6BE3-4022-8E8B-6BF6663CBC34}" srcOrd="7" destOrd="0" parTransId="{4759DBBC-A5A5-4147-A3F8-E44C3BEC10F8}" sibTransId="{3BF3871D-47C3-4D92-B77E-973DABA6AA22}"/>
    <dgm:cxn modelId="{8E21058F-6BB0-4975-B6A9-97A31B8D01FC}" type="presOf" srcId="{6BEFE8EF-28E0-43ED-A4E1-8F56FBE8B292}" destId="{D3F1E7C7-2F35-4DBF-AA91-60579A589FFE}" srcOrd="0" destOrd="0" presId="urn:microsoft.com/office/officeart/2005/8/layout/default"/>
    <dgm:cxn modelId="{2FDA479C-6435-4969-A20C-28A23FFF7586}" type="presOf" srcId="{2962056C-6BE3-4022-8E8B-6BF6663CBC34}" destId="{76A8C0FC-1499-4AE9-9F1F-4B6A66468502}" srcOrd="0" destOrd="0" presId="urn:microsoft.com/office/officeart/2005/8/layout/default"/>
    <dgm:cxn modelId="{A2975CB0-FB2B-4695-A07D-42F8B47C8CF4}" type="presOf" srcId="{A49C2F36-7641-41ED-BEBF-229182D5C7F9}" destId="{87B34471-E463-4553-B071-E08A4539247D}" srcOrd="0" destOrd="0" presId="urn:microsoft.com/office/officeart/2005/8/layout/default"/>
    <dgm:cxn modelId="{5C92ADB0-8ABE-457F-87E2-1F7B80D57C8E}" srcId="{07BE8856-5F30-47DC-8F78-ADB48A3936D2}" destId="{01149674-B10A-4D4B-B12B-EB2F59BB1A80}" srcOrd="1" destOrd="0" parTransId="{BD1A6B09-F9E8-4501-B55D-07390828CE3B}" sibTransId="{940AD870-515C-4A23-AB4F-4DC84BAC1F44}"/>
    <dgm:cxn modelId="{CAE344BA-03ED-4615-80FB-E345F905AAB7}" type="presOf" srcId="{F8111D4B-3CB1-45AF-89F6-7E03613247EC}" destId="{A2CD9AA6-CA99-4A34-AA26-ED08C1E1A8A8}" srcOrd="0" destOrd="0" presId="urn:microsoft.com/office/officeart/2005/8/layout/default"/>
    <dgm:cxn modelId="{40852BD6-3815-4535-B7A0-960A2542D5EF}" type="presOf" srcId="{687A3387-08BF-45A6-8A9A-21574673DF84}" destId="{9C92395A-B3D3-41FB-8C3A-20029C88416A}" srcOrd="0" destOrd="0" presId="urn:microsoft.com/office/officeart/2005/8/layout/default"/>
    <dgm:cxn modelId="{EDF4ACE2-A3A3-420F-8050-23C54DE59BB1}" type="presOf" srcId="{B8E667D6-CF7A-49FD-AEEC-ED28C604DE35}" destId="{89926CA3-680A-49D4-B16B-C8A30CA0E349}" srcOrd="0" destOrd="0" presId="urn:microsoft.com/office/officeart/2005/8/layout/default"/>
    <dgm:cxn modelId="{A1B1D1EA-2A8F-4217-87F8-6BB3FE38C0AE}" srcId="{07BE8856-5F30-47DC-8F78-ADB48A3936D2}" destId="{CFF92723-B943-447F-836A-ED44E904A4C4}" srcOrd="2" destOrd="0" parTransId="{5446354E-124B-4FDC-9EFA-D662384DB337}" sibTransId="{5F3469B4-BE01-4A5C-9C23-5EF7F4AD98A0}"/>
    <dgm:cxn modelId="{974917F4-E9F5-4A59-A7D1-CFBBD4BAF0E9}" srcId="{07BE8856-5F30-47DC-8F78-ADB48A3936D2}" destId="{6E2396B6-F696-437D-B261-AA18B1D30E12}" srcOrd="9" destOrd="0" parTransId="{8AEC3899-2B67-4B30-A004-C46DA4400C13}" sibTransId="{2EC3157D-6CCC-4959-9A69-EFA4593F2B2C}"/>
    <dgm:cxn modelId="{0A7B65FB-D12D-42C2-ACC8-45CA4FFC0597}" type="presOf" srcId="{07BE8856-5F30-47DC-8F78-ADB48A3936D2}" destId="{E6A71BB3-8052-4289-8FA4-56E95FB3FD74}" srcOrd="0" destOrd="0" presId="urn:microsoft.com/office/officeart/2005/8/layout/default"/>
    <dgm:cxn modelId="{337142FE-494A-42D1-B414-FCC727FFFA1B}" srcId="{07BE8856-5F30-47DC-8F78-ADB48A3936D2}" destId="{B8E667D6-CF7A-49FD-AEEC-ED28C604DE35}" srcOrd="10" destOrd="0" parTransId="{A915C201-FF58-4663-89BB-5999C5D8B78D}" sibTransId="{160B6BDC-EF0D-4BE8-B131-382152F7C657}"/>
    <dgm:cxn modelId="{6AF5803B-E093-4B37-BCAC-4BA40652212E}" type="presParOf" srcId="{E6A71BB3-8052-4289-8FA4-56E95FB3FD74}" destId="{B71CB1DD-AF25-4D54-8960-3BA34C74393D}" srcOrd="0" destOrd="0" presId="urn:microsoft.com/office/officeart/2005/8/layout/default"/>
    <dgm:cxn modelId="{88BD21CA-E16F-4858-9DCA-4E2B12628C49}" type="presParOf" srcId="{E6A71BB3-8052-4289-8FA4-56E95FB3FD74}" destId="{50FE7F06-831B-46E8-905D-91D801D24FBE}" srcOrd="1" destOrd="0" presId="urn:microsoft.com/office/officeart/2005/8/layout/default"/>
    <dgm:cxn modelId="{B0F2CB63-89DD-4731-838B-B465E194D2B6}" type="presParOf" srcId="{E6A71BB3-8052-4289-8FA4-56E95FB3FD74}" destId="{1599205C-AB41-4DD0-89B3-8DD109BAD631}" srcOrd="2" destOrd="0" presId="urn:microsoft.com/office/officeart/2005/8/layout/default"/>
    <dgm:cxn modelId="{ECD2B6D3-FF7D-415E-93A5-BECF8558C7A8}" type="presParOf" srcId="{E6A71BB3-8052-4289-8FA4-56E95FB3FD74}" destId="{05294B32-2174-4EBE-9499-97250C9E7C76}" srcOrd="3" destOrd="0" presId="urn:microsoft.com/office/officeart/2005/8/layout/default"/>
    <dgm:cxn modelId="{5C2EA79B-7774-40BD-9B40-018D333D9723}" type="presParOf" srcId="{E6A71BB3-8052-4289-8FA4-56E95FB3FD74}" destId="{57B736CB-6021-471A-B973-72B6CCDC5D59}" srcOrd="4" destOrd="0" presId="urn:microsoft.com/office/officeart/2005/8/layout/default"/>
    <dgm:cxn modelId="{29258966-9D1A-48AA-881A-553A6A982000}" type="presParOf" srcId="{E6A71BB3-8052-4289-8FA4-56E95FB3FD74}" destId="{3EEF37BB-A1DC-4033-8B8B-CCEAF067885B}" srcOrd="5" destOrd="0" presId="urn:microsoft.com/office/officeart/2005/8/layout/default"/>
    <dgm:cxn modelId="{87CAA5F6-5BFA-42DB-93BA-9C9B875BA6D3}" type="presParOf" srcId="{E6A71BB3-8052-4289-8FA4-56E95FB3FD74}" destId="{D3F1E7C7-2F35-4DBF-AA91-60579A589FFE}" srcOrd="6" destOrd="0" presId="urn:microsoft.com/office/officeart/2005/8/layout/default"/>
    <dgm:cxn modelId="{386C7436-2DEA-4ED7-AA8A-B7933035A5C1}" type="presParOf" srcId="{E6A71BB3-8052-4289-8FA4-56E95FB3FD74}" destId="{A5EF7AC0-873F-493A-A2DB-BAEAD22DC7DC}" srcOrd="7" destOrd="0" presId="urn:microsoft.com/office/officeart/2005/8/layout/default"/>
    <dgm:cxn modelId="{E582C6BC-FCC8-40CD-B901-8F70501FDACF}" type="presParOf" srcId="{E6A71BB3-8052-4289-8FA4-56E95FB3FD74}" destId="{87B34471-E463-4553-B071-E08A4539247D}" srcOrd="8" destOrd="0" presId="urn:microsoft.com/office/officeart/2005/8/layout/default"/>
    <dgm:cxn modelId="{B644FB6E-00BB-4A13-A19A-4D2E64277D81}" type="presParOf" srcId="{E6A71BB3-8052-4289-8FA4-56E95FB3FD74}" destId="{F11BDB95-A046-40ED-9446-CD5E0466CC40}" srcOrd="9" destOrd="0" presId="urn:microsoft.com/office/officeart/2005/8/layout/default"/>
    <dgm:cxn modelId="{0F4A187E-7153-4B55-BEDB-1FD7135307D9}" type="presParOf" srcId="{E6A71BB3-8052-4289-8FA4-56E95FB3FD74}" destId="{7F6A9B23-9685-4B64-B56A-D471DF571A60}" srcOrd="10" destOrd="0" presId="urn:microsoft.com/office/officeart/2005/8/layout/default"/>
    <dgm:cxn modelId="{F74C3E38-9518-4961-86AD-700963FFED2B}" type="presParOf" srcId="{E6A71BB3-8052-4289-8FA4-56E95FB3FD74}" destId="{06402681-2530-4137-8F5E-544579EDFF0A}" srcOrd="11" destOrd="0" presId="urn:microsoft.com/office/officeart/2005/8/layout/default"/>
    <dgm:cxn modelId="{E9E99CEB-31C5-4CC0-AE21-B0C79369AE8E}" type="presParOf" srcId="{E6A71BB3-8052-4289-8FA4-56E95FB3FD74}" destId="{95667A26-D59C-4D6F-85EB-3772C141FD66}" srcOrd="12" destOrd="0" presId="urn:microsoft.com/office/officeart/2005/8/layout/default"/>
    <dgm:cxn modelId="{5D82EE71-F21D-490A-B2AD-BF0BC7957214}" type="presParOf" srcId="{E6A71BB3-8052-4289-8FA4-56E95FB3FD74}" destId="{B6032109-B155-427D-8371-82C1855A7B14}" srcOrd="13" destOrd="0" presId="urn:microsoft.com/office/officeart/2005/8/layout/default"/>
    <dgm:cxn modelId="{E5A11A7A-9D59-4DD4-87CD-06039D6CA136}" type="presParOf" srcId="{E6A71BB3-8052-4289-8FA4-56E95FB3FD74}" destId="{76A8C0FC-1499-4AE9-9F1F-4B6A66468502}" srcOrd="14" destOrd="0" presId="urn:microsoft.com/office/officeart/2005/8/layout/default"/>
    <dgm:cxn modelId="{ADAD7D3B-3049-4A7F-A25F-0B7E25FC4E13}" type="presParOf" srcId="{E6A71BB3-8052-4289-8FA4-56E95FB3FD74}" destId="{17007B89-701D-4466-A0AC-A805C36CC123}" srcOrd="15" destOrd="0" presId="urn:microsoft.com/office/officeart/2005/8/layout/default"/>
    <dgm:cxn modelId="{2666F527-67EB-4703-B043-ACE935DA0013}" type="presParOf" srcId="{E6A71BB3-8052-4289-8FA4-56E95FB3FD74}" destId="{A2CD9AA6-CA99-4A34-AA26-ED08C1E1A8A8}" srcOrd="16" destOrd="0" presId="urn:microsoft.com/office/officeart/2005/8/layout/default"/>
    <dgm:cxn modelId="{975A9DC4-99EA-4AFD-8ACC-5063CA3E41AC}" type="presParOf" srcId="{E6A71BB3-8052-4289-8FA4-56E95FB3FD74}" destId="{0CD09025-8517-4076-BB5B-021BCC1B4678}" srcOrd="17" destOrd="0" presId="urn:microsoft.com/office/officeart/2005/8/layout/default"/>
    <dgm:cxn modelId="{63614375-BA21-4215-A15D-56C2F317DFD4}" type="presParOf" srcId="{E6A71BB3-8052-4289-8FA4-56E95FB3FD74}" destId="{E8233654-5329-4D38-8810-5570B4E5EDE0}" srcOrd="18" destOrd="0" presId="urn:microsoft.com/office/officeart/2005/8/layout/default"/>
    <dgm:cxn modelId="{F4BB21E1-53D6-4A7C-B604-6411846D1808}" type="presParOf" srcId="{E6A71BB3-8052-4289-8FA4-56E95FB3FD74}" destId="{CCB44B0B-D947-494D-87C0-6020C020433F}" srcOrd="19" destOrd="0" presId="urn:microsoft.com/office/officeart/2005/8/layout/default"/>
    <dgm:cxn modelId="{19D30CD7-6FE6-4601-8196-DFED15B19C91}" type="presParOf" srcId="{E6A71BB3-8052-4289-8FA4-56E95FB3FD74}" destId="{89926CA3-680A-49D4-B16B-C8A30CA0E349}" srcOrd="20" destOrd="0" presId="urn:microsoft.com/office/officeart/2005/8/layout/default"/>
    <dgm:cxn modelId="{F76506FC-1C51-4D14-83B0-309B5FAC9467}" type="presParOf" srcId="{E6A71BB3-8052-4289-8FA4-56E95FB3FD74}" destId="{75EF9393-A0D8-4E07-995C-EEBFC89ED413}" srcOrd="21" destOrd="0" presId="urn:microsoft.com/office/officeart/2005/8/layout/default"/>
    <dgm:cxn modelId="{796910AD-522C-4C03-8DF1-ACA1D978833C}" type="presParOf" srcId="{E6A71BB3-8052-4289-8FA4-56E95FB3FD74}" destId="{9C92395A-B3D3-41FB-8C3A-20029C88416A}"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CB1DD-AF25-4D54-8960-3BA34C74393D}">
      <dsp:nvSpPr>
        <dsp:cNvPr id="0" name=""/>
        <dsp:cNvSpPr/>
      </dsp:nvSpPr>
      <dsp:spPr>
        <a:xfrm>
          <a:off x="0"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Age</a:t>
          </a:r>
        </a:p>
      </dsp:txBody>
      <dsp:txXfrm>
        <a:off x="0" y="284318"/>
        <a:ext cx="1685906" cy="1011543"/>
      </dsp:txXfrm>
    </dsp:sp>
    <dsp:sp modelId="{1599205C-AB41-4DD0-89B3-8DD109BAD631}">
      <dsp:nvSpPr>
        <dsp:cNvPr id="0" name=""/>
        <dsp:cNvSpPr/>
      </dsp:nvSpPr>
      <dsp:spPr>
        <a:xfrm>
          <a:off x="1854497"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Dimension</a:t>
          </a:r>
        </a:p>
      </dsp:txBody>
      <dsp:txXfrm>
        <a:off x="1854497" y="284318"/>
        <a:ext cx="1685906" cy="1011543"/>
      </dsp:txXfrm>
    </dsp:sp>
    <dsp:sp modelId="{57B736CB-6021-471A-B973-72B6CCDC5D59}">
      <dsp:nvSpPr>
        <dsp:cNvPr id="0" name=""/>
        <dsp:cNvSpPr/>
      </dsp:nvSpPr>
      <dsp:spPr>
        <a:xfrm>
          <a:off x="3708994"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Email</a:t>
          </a:r>
        </a:p>
      </dsp:txBody>
      <dsp:txXfrm>
        <a:off x="3708994" y="284318"/>
        <a:ext cx="1685906" cy="1011543"/>
      </dsp:txXfrm>
    </dsp:sp>
    <dsp:sp modelId="{D3F1E7C7-2F35-4DBF-AA91-60579A589FFE}">
      <dsp:nvSpPr>
        <dsp:cNvPr id="0" name=""/>
        <dsp:cNvSpPr/>
      </dsp:nvSpPr>
      <dsp:spPr>
        <a:xfrm>
          <a:off x="0"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Encyclopedia</a:t>
          </a:r>
        </a:p>
      </dsp:txBody>
      <dsp:txXfrm>
        <a:off x="0" y="1464452"/>
        <a:ext cx="1685906" cy="1011543"/>
      </dsp:txXfrm>
    </dsp:sp>
    <dsp:sp modelId="{87B34471-E463-4553-B071-E08A4539247D}">
      <dsp:nvSpPr>
        <dsp:cNvPr id="0" name=""/>
        <dsp:cNvSpPr/>
      </dsp:nvSpPr>
      <dsp:spPr>
        <a:xfrm>
          <a:off x="1854497"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Geography</a:t>
          </a:r>
        </a:p>
      </dsp:txBody>
      <dsp:txXfrm>
        <a:off x="1854497" y="1464452"/>
        <a:ext cx="1685906" cy="1011543"/>
      </dsp:txXfrm>
    </dsp:sp>
    <dsp:sp modelId="{7F6A9B23-9685-4B64-B56A-D471DF571A60}">
      <dsp:nvSpPr>
        <dsp:cNvPr id="0" name=""/>
        <dsp:cNvSpPr/>
      </dsp:nvSpPr>
      <dsp:spPr>
        <a:xfrm>
          <a:off x="3708994"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Money</a:t>
          </a:r>
        </a:p>
      </dsp:txBody>
      <dsp:txXfrm>
        <a:off x="3708994" y="1464452"/>
        <a:ext cx="1685906" cy="1011543"/>
      </dsp:txXfrm>
    </dsp:sp>
    <dsp:sp modelId="{95667A26-D59C-4D6F-85EB-3772C141FD66}">
      <dsp:nvSpPr>
        <dsp:cNvPr id="0" name=""/>
        <dsp:cNvSpPr/>
      </dsp:nvSpPr>
      <dsp:spPr>
        <a:xfrm>
          <a:off x="0"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Number</a:t>
          </a:r>
        </a:p>
      </dsp:txBody>
      <dsp:txXfrm>
        <a:off x="0" y="2644587"/>
        <a:ext cx="1685906" cy="1011543"/>
      </dsp:txXfrm>
    </dsp:sp>
    <dsp:sp modelId="{76A8C0FC-1499-4AE9-9F1F-4B6A66468502}">
      <dsp:nvSpPr>
        <dsp:cNvPr id="0" name=""/>
        <dsp:cNvSpPr/>
      </dsp:nvSpPr>
      <dsp:spPr>
        <a:xfrm>
          <a:off x="1854497"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Ordinal</a:t>
          </a:r>
        </a:p>
      </dsp:txBody>
      <dsp:txXfrm>
        <a:off x="1854497" y="2644587"/>
        <a:ext cx="1685906" cy="1011543"/>
      </dsp:txXfrm>
    </dsp:sp>
    <dsp:sp modelId="{A2CD9AA6-CA99-4A34-AA26-ED08C1E1A8A8}">
      <dsp:nvSpPr>
        <dsp:cNvPr id="0" name=""/>
        <dsp:cNvSpPr/>
      </dsp:nvSpPr>
      <dsp:spPr>
        <a:xfrm>
          <a:off x="3708994"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Percentage</a:t>
          </a:r>
        </a:p>
      </dsp:txBody>
      <dsp:txXfrm>
        <a:off x="3708994" y="2644587"/>
        <a:ext cx="1685906" cy="1011543"/>
      </dsp:txXfrm>
    </dsp:sp>
    <dsp:sp modelId="{E8233654-5329-4D38-8810-5570B4E5EDE0}">
      <dsp:nvSpPr>
        <dsp:cNvPr id="0" name=""/>
        <dsp:cNvSpPr/>
      </dsp:nvSpPr>
      <dsp:spPr>
        <a:xfrm>
          <a:off x="0"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Phone number (US)</a:t>
          </a:r>
        </a:p>
      </dsp:txBody>
      <dsp:txXfrm>
        <a:off x="0" y="3824721"/>
        <a:ext cx="1685906" cy="1011543"/>
      </dsp:txXfrm>
    </dsp:sp>
    <dsp:sp modelId="{89926CA3-680A-49D4-B16B-C8A30CA0E349}">
      <dsp:nvSpPr>
        <dsp:cNvPr id="0" name=""/>
        <dsp:cNvSpPr/>
      </dsp:nvSpPr>
      <dsp:spPr>
        <a:xfrm>
          <a:off x="1854497"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Temperature</a:t>
          </a:r>
        </a:p>
      </dsp:txBody>
      <dsp:txXfrm>
        <a:off x="1854497" y="3824721"/>
        <a:ext cx="1685906" cy="1011543"/>
      </dsp:txXfrm>
    </dsp:sp>
    <dsp:sp modelId="{9C92395A-B3D3-41FB-8C3A-20029C88416A}">
      <dsp:nvSpPr>
        <dsp:cNvPr id="0" name=""/>
        <dsp:cNvSpPr/>
      </dsp:nvSpPr>
      <dsp:spPr>
        <a:xfrm>
          <a:off x="3708994"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URL</a:t>
          </a:r>
        </a:p>
      </dsp:txBody>
      <dsp:txXfrm>
        <a:off x="3708994" y="3824721"/>
        <a:ext cx="1685906" cy="10115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2/6/2018 4:34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2/6/2018 4:33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ustomers.microsoft.com/en-us/story/prism-skylabs-cognitive-service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microsoft.com/cognitive-services/en-us/vigiglobe-wizr"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ustomers.microsoft.com/en-us/story/human-interact-cognitive-servic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B9E68977-C62F-48C1-B8E5-A952982F1FDC}" type="datetime8">
              <a:rPr lang="en-US" smtClean="0"/>
              <a:t>2/6/2018 4:33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554728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a:t>Why choose these APIs?</a:t>
            </a:r>
            <a:r>
              <a:rPr lang="en-US" sz="900" b="1" baseline="0"/>
              <a:t> </a:t>
            </a:r>
            <a:r>
              <a:rPr lang="en-US" sz="900" baseline="0"/>
              <a:t>They </a:t>
            </a:r>
            <a:r>
              <a:rPr lang="en-US" sz="900"/>
              <a:t>work, and it’s easy. </a:t>
            </a:r>
          </a:p>
          <a:p>
            <a:endParaRPr lang="en-US" sz="900"/>
          </a:p>
          <a:p>
            <a:r>
              <a:rPr lang="en-US" sz="900" b="0"/>
              <a:t>Easy:  T</a:t>
            </a:r>
            <a:r>
              <a:rPr lang="en-US" sz="9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a:p>
          <a:p>
            <a:r>
              <a:rPr lang="en-US" sz="900" b="0"/>
              <a:t>Flexible:  </a:t>
            </a:r>
            <a:r>
              <a:rPr lang="en-US" sz="900"/>
              <a:t>We’ve got a breadth of intelligence and knowledge APIs so developers will be able to find what intelligence feature they need; and importantly, they all work on whatever language, framework, or platform developers choose. So, </a:t>
            </a:r>
            <a:r>
              <a:rPr lang="en-US" sz="900" err="1"/>
              <a:t>devs</a:t>
            </a:r>
            <a:r>
              <a:rPr lang="en-US" sz="900"/>
              <a:t> can integrated into their apps—iOS, Android, Windows—using their own tools they know and love (such as python or node.js, etc.).</a:t>
            </a:r>
          </a:p>
          <a:p>
            <a:endParaRPr lang="en-US" sz="900"/>
          </a:p>
          <a:p>
            <a:pPr marL="0" marR="0" indent="0" algn="l" defTabSz="914400" rtl="0" eaLnBrk="1" fontAlgn="auto" latinLnBrk="0" hangingPunct="1">
              <a:lnSpc>
                <a:spcPct val="100000"/>
              </a:lnSpc>
              <a:spcBef>
                <a:spcPts val="0"/>
              </a:spcBef>
              <a:spcAft>
                <a:spcPts val="0"/>
              </a:spcAft>
              <a:buClrTx/>
              <a:buSzTx/>
              <a:buFontTx/>
              <a:buNone/>
              <a:tabLst/>
              <a:defRPr/>
            </a:pPr>
            <a:r>
              <a:rPr lang="en-US" sz="900" b="0"/>
              <a:t>Tested:</a:t>
            </a:r>
            <a:r>
              <a:rPr lang="en-US" sz="900" b="0" baseline="0"/>
              <a:t> </a:t>
            </a:r>
            <a:r>
              <a:rPr lang="en-US" sz="900" b="0"/>
              <a:t>Tap into </a:t>
            </a:r>
            <a:r>
              <a:rPr lang="en-US" sz="9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a:t> and Skype</a:t>
            </a:r>
            <a:r>
              <a:rPr lang="en-US" sz="9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Header Placeholder 3"/>
          <p:cNvSpPr>
            <a:spLocks noGrp="1"/>
          </p:cNvSpPr>
          <p:nvPr>
            <p:ph type="hdr" sz="quarter" idx="10"/>
          </p:nvPr>
        </p:nvSpPr>
        <p:spPr/>
        <p:txBody>
          <a:bodyPr/>
          <a:lstStyle/>
          <a:p>
            <a:r>
              <a:rPr lang="en-US">
                <a:solidFill>
                  <a:prstClr val="black"/>
                </a:solidFill>
              </a:rPr>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2/6/2018 4:33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871444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21129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300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300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5910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745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2/6/2018 4:33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48561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39782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97459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2/6/2018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5701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80444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385446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45419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65448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75988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2/6/2018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048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106599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77875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22630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05523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698165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2079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0631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04422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566738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291793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210145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148656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375478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357247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159455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600194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2/6/2018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88010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2/6/2018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10089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482D94-7A46-41C6-A35D-B992A50F21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12103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2/6/2018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95047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2/6/2018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95296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2/6/2018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3406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2/6/2018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624439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2/6/2018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04654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2/6/2018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310959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2/6/2018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4903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64061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2/6/2018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924239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2/6/2018 4:33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17616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24458">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41713"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24458">
              <a:defRPr/>
            </a:pPr>
            <a:fld id="{38EEC551-8CDA-4EB6-89BB-2A86C9F091C8}" type="datetime8">
              <a:rPr lang="en-US" sz="1800" kern="0">
                <a:solidFill>
                  <a:sysClr val="windowText" lastClr="000000"/>
                </a:solidFill>
              </a:rPr>
              <a:pPr defTabSz="924458">
                <a:defRPr/>
              </a:pPr>
              <a:t>2/6/2018 4:33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24458">
              <a:defRPr/>
            </a:pPr>
            <a:fld id="{B4008EB6-D09E-4580-8CD6-DDB14511944F}" type="slidenum">
              <a:rPr lang="en-US" sz="1800" kern="0">
                <a:solidFill>
                  <a:sysClr val="windowText" lastClr="000000"/>
                </a:solidFill>
              </a:rPr>
              <a:pPr defTabSz="924458">
                <a:defRPr/>
              </a:pPr>
              <a:t>5</a:t>
            </a:fld>
            <a:endParaRPr lang="en-US" sz="1800" kern="0">
              <a:solidFill>
                <a:sysClr val="windowText" lastClr="000000"/>
              </a:solidFill>
            </a:endParaRPr>
          </a:p>
        </p:txBody>
      </p:sp>
    </p:spTree>
    <p:extLst>
      <p:ext uri="{BB962C8B-B14F-4D97-AF65-F5344CB8AC3E}">
        <p14:creationId xmlns:p14="http://schemas.microsoft.com/office/powerpoint/2010/main" val="7767979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2/6/2018 4:33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824006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2/6/2018 4:33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71553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2/6/2018 4:33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7330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2/6/2018 4:33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99266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2/6/2018 4:33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355144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2786343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2862669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5918656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2079281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914786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2/6/2018 4:33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48428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4997307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3620974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0409354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2808471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7802450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endParaRPr lang="en-US"/>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umsplatzhalter 5"/>
          <p:cNvSpPr>
            <a:spLocks noGrp="1"/>
          </p:cNvSpPr>
          <p:nvPr>
            <p:ph type="dt" idx="12"/>
          </p:nvPr>
        </p:nvSpPr>
        <p:spPr/>
        <p:txBody>
          <a:bodyPr/>
          <a:lstStyle/>
          <a:p>
            <a:fld id="{196BB360-4395-422C-A729-CB974B278917}" type="datetime8">
              <a:rPr lang="en-US" smtClean="0"/>
              <a:t>2/6/2018 4:33 PM</a:t>
            </a:fld>
            <a:endParaRPr lang="en-US"/>
          </a:p>
        </p:txBody>
      </p:sp>
      <p:sp>
        <p:nvSpPr>
          <p:cNvPr id="7" name="Foliennummernplatzhalt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2739148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5585565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0035766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478966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35210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2/6/2018 4:33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75346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3950687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22753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2/6/2018 4:33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011865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2/6/2018 4:33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2637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237428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5779508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2/6/2018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123549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Summary</a:t>
            </a:r>
          </a:p>
          <a:p>
            <a:r>
              <a:rPr lang="en-US" sz="900" kern="1200">
                <a:solidFill>
                  <a:schemeClr val="tx1"/>
                </a:solidFill>
                <a:effectLst/>
                <a:latin typeface="Segoe UI Light" pitchFamily="34" charset="0"/>
                <a:ea typeface="+mn-ea"/>
                <a:cs typeface="+mn-cs"/>
              </a:rPr>
              <a:t>Prism </a:t>
            </a:r>
            <a:r>
              <a:rPr lang="en-US" sz="900" kern="1200" err="1">
                <a:solidFill>
                  <a:schemeClr val="tx1"/>
                </a:solidFill>
                <a:effectLst/>
                <a:latin typeface="Segoe UI Light" pitchFamily="34" charset="0"/>
                <a:ea typeface="+mn-ea"/>
                <a:cs typeface="+mn-cs"/>
              </a:rPr>
              <a:t>Skylabs</a:t>
            </a:r>
            <a:r>
              <a:rPr lang="en-US" sz="900" kern="1200">
                <a:solidFill>
                  <a:schemeClr val="tx1"/>
                </a:solidFill>
                <a:effectLst/>
                <a:latin typeface="Segoe UI Light" pitchFamily="34" charset="0"/>
                <a:ea typeface="+mn-ea"/>
                <a:cs typeface="+mn-cs"/>
              </a:rPr>
              <a:t> was founded with a mission to bring business intelligence to ordinary cameras all around us. The company created the Prism Vision app, using Microsoft Cognitive Services APIs, to help organizations of all sorts and sizes easily search through their camera networks for particular events, items, and people. With Computer Vision from Microsoft Cognitive Services, Prism is expanding its reach to new industries and revolutionizing the way that businesses use video.</a:t>
            </a:r>
          </a:p>
          <a:p>
            <a:endParaRPr lang="en-US"/>
          </a:p>
          <a:p>
            <a:r>
              <a:rPr lang="en-US" b="1"/>
              <a:t>Challenge</a:t>
            </a:r>
          </a:p>
          <a:p>
            <a:r>
              <a:rPr lang="en-US"/>
              <a:t>In</a:t>
            </a:r>
            <a:r>
              <a:rPr lang="en-US" baseline="0"/>
              <a:t> order to help companies unlock the value in the video from their IP camera networks, Prism needed a way to tap into deep computer learning expertise to automatically analyze and categorize the content of video, eliminating the need for humans to manually view and log footage.</a:t>
            </a:r>
            <a:endParaRPr lang="en-US"/>
          </a:p>
          <a:p>
            <a:endParaRPr lang="en-US"/>
          </a:p>
          <a:p>
            <a:r>
              <a:rPr lang="en-US" b="1"/>
              <a:t>Solution</a:t>
            </a:r>
          </a:p>
          <a:p>
            <a:r>
              <a:rPr lang="en-US"/>
              <a:t>Prism created its Vision</a:t>
            </a:r>
            <a:r>
              <a:rPr lang="en-US" baseline="0"/>
              <a:t> app using the Computer Vision API from Microsoft Cognitive Services and developed strategic partnerships with companies covering roughly 80 percent of the IP camera market</a:t>
            </a:r>
            <a:r>
              <a:rPr lang="en-US"/>
              <a:t>.</a:t>
            </a:r>
          </a:p>
          <a:p>
            <a:endParaRPr lang="en-US"/>
          </a:p>
          <a:p>
            <a:r>
              <a:rPr lang="en-US" b="1"/>
              <a:t>Benefits</a:t>
            </a:r>
          </a:p>
          <a:p>
            <a:pPr marL="174296" indent="-174296">
              <a:buFont typeface="Arial" panose="020B0604020202020204" pitchFamily="34" charset="0"/>
              <a:buChar char="•"/>
            </a:pPr>
            <a:r>
              <a:rPr lang="en-US"/>
              <a:t>No need for manual vide</a:t>
            </a:r>
            <a:r>
              <a:rPr lang="en-US" baseline="0"/>
              <a:t>o logging</a:t>
            </a:r>
            <a:endParaRPr lang="en-US"/>
          </a:p>
          <a:p>
            <a:pPr marL="174296" indent="-174296">
              <a:buFont typeface="Arial" panose="020B0604020202020204" pitchFamily="34" charset="0"/>
              <a:buChar char="•"/>
            </a:pPr>
            <a:r>
              <a:rPr lang="en-US"/>
              <a:t>Easy</a:t>
            </a:r>
            <a:r>
              <a:rPr lang="en-US" baseline="0"/>
              <a:t> a</a:t>
            </a:r>
            <a:r>
              <a:rPr lang="en-US"/>
              <a:t>ccess to sophisticated computer learning functionality</a:t>
            </a:r>
          </a:p>
          <a:p>
            <a:pPr marL="174296" indent="-174296">
              <a:buFont typeface="Arial" panose="020B0604020202020204" pitchFamily="34" charset="0"/>
              <a:buChar char="•"/>
            </a:pPr>
            <a:r>
              <a:rPr lang="en-US"/>
              <a:t>API is </a:t>
            </a:r>
            <a:r>
              <a:rPr lang="en-US" err="1"/>
              <a:t>pretrained</a:t>
            </a:r>
            <a:r>
              <a:rPr lang="en-US" baseline="0"/>
              <a:t> with an extensive library of people and objects </a:t>
            </a:r>
            <a:endParaRPr lang="en-US"/>
          </a:p>
          <a:p>
            <a:pPr marL="174296" indent="-174296">
              <a:buFont typeface="Arial" panose="020B0604020202020204" pitchFamily="34" charset="0"/>
              <a:buChar char="•"/>
            </a:pPr>
            <a:r>
              <a:rPr lang="en-US" baseline="0"/>
              <a:t>API calls were easy for developers to incorporate into the software</a:t>
            </a:r>
            <a:endParaRPr lang="en-US"/>
          </a:p>
          <a:p>
            <a:pPr marL="174296" indent="-174296">
              <a:buFont typeface="Arial" panose="020B0604020202020204" pitchFamily="34" charset="0"/>
              <a:buChar char="•"/>
            </a:pPr>
            <a:r>
              <a:rPr lang="en-US"/>
              <a:t>Additional APIs offer</a:t>
            </a:r>
            <a:r>
              <a:rPr lang="en-US" baseline="0"/>
              <a:t> the potential to enhance and expand the solution </a:t>
            </a:r>
            <a:endParaRPr lang="en-US"/>
          </a:p>
          <a:p>
            <a:pPr marL="174296" indent="-174296">
              <a:buFont typeface="Arial" panose="020B0604020202020204" pitchFamily="34" charset="0"/>
              <a:buChar char="•"/>
            </a:pPr>
            <a:endParaRPr lang="en-US"/>
          </a:p>
          <a:p>
            <a:r>
              <a:rPr lang="en-US" sz="900" u="sng" kern="1200">
                <a:solidFill>
                  <a:schemeClr val="tx1"/>
                </a:solidFill>
                <a:effectLst/>
                <a:latin typeface="Segoe UI Light" pitchFamily="34" charset="0"/>
                <a:ea typeface="+mn-ea"/>
                <a:cs typeface="+mn-cs"/>
                <a:hlinkClick r:id="rId3"/>
              </a:rPr>
              <a:t>https://customers.microsoft.com/en-us/story/prism-skylabs-cognitive-services</a:t>
            </a:r>
            <a:endParaRPr lang="en-US" b="1" u="sng">
              <a:hlinkClick r:id="rId4"/>
            </a:endParaRPr>
          </a:p>
        </p:txBody>
      </p:sp>
      <p:sp>
        <p:nvSpPr>
          <p:cNvPr id="4" name="Footer Placeholder 3"/>
          <p:cNvSpPr>
            <a:spLocks noGrp="1"/>
          </p:cNvSpPr>
          <p:nvPr>
            <p:ph type="ftr" sz="quarter" idx="10"/>
          </p:nvPr>
        </p:nvSpPr>
        <p:spPr/>
        <p:txBody>
          <a:bodyPr/>
          <a:lstStyle/>
          <a:p>
            <a:pPr marL="57150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219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r>
              <a:rPr lang="en-US" dirty="0"/>
              <a:t>Setting out to create the most compelling, lifelike experience possible, Human Interact built its virtual reality (VR) game, </a:t>
            </a:r>
            <a:r>
              <a:rPr lang="en-US" i="1" dirty="0"/>
              <a:t>Starship Commander</a:t>
            </a:r>
            <a:r>
              <a:rPr lang="en-US" dirty="0"/>
              <a:t>, around human speech. To deliver high-quality, low-latency speech recognition, the company chose the Custom Speech Service (formerly CRIS) from Microsoft Cognitive Services. Adding the Custom Speech Service to the game was fast and easy, and the speech recognition is highly accurate, especially in the face of background noise and various speaking styles. The result is immersive, white-knuckle role-playing.</a:t>
            </a:r>
          </a:p>
          <a:p>
            <a:endParaRPr lang="en-US" dirty="0"/>
          </a:p>
          <a:p>
            <a:r>
              <a:rPr lang="en-US" b="1" dirty="0"/>
              <a:t>Challenge</a:t>
            </a:r>
          </a:p>
          <a:p>
            <a:r>
              <a:rPr lang="en-US" dirty="0"/>
              <a:t>In developing its first virtual reality (VR) game experience, Human Interact needed a speech recognition technology that provided extremely high quality, trainability, and low latency.</a:t>
            </a:r>
          </a:p>
          <a:p>
            <a:endParaRPr lang="en-US" dirty="0"/>
          </a:p>
          <a:p>
            <a:r>
              <a:rPr lang="en-US" b="1" dirty="0"/>
              <a:t>Solution</a:t>
            </a:r>
          </a:p>
          <a:p>
            <a:r>
              <a:rPr lang="en-US" dirty="0"/>
              <a:t>Human Interact chose the Custom Speech Service and Language Understanding Intelligent Service (LUIS) APIs from Microsoft Cognitive Services. Human Interact was able to train the Custom Speech Service with a custom script, which greatly contributed to speech recognition accuracy. LUIS adds natural language understanding so that characters in the game understand what players mean when they say something.</a:t>
            </a:r>
          </a:p>
          <a:p>
            <a:endParaRPr lang="en-US" dirty="0"/>
          </a:p>
          <a:p>
            <a:r>
              <a:rPr lang="en-US" b="1" dirty="0"/>
              <a:t>Benefits</a:t>
            </a:r>
          </a:p>
          <a:p>
            <a:pPr marL="174296" indent="-174296">
              <a:buFont typeface="Arial" panose="020B0604020202020204" pitchFamily="34" charset="0"/>
              <a:buChar char="•"/>
            </a:pPr>
            <a:r>
              <a:rPr lang="en-US" dirty="0"/>
              <a:t>Highly accurate speech recognition and language understanding, even with background noise and various speaking styles</a:t>
            </a:r>
          </a:p>
          <a:p>
            <a:pPr marL="174296" indent="-174296">
              <a:buFont typeface="Arial" panose="020B0604020202020204" pitchFamily="34" charset="0"/>
              <a:buChar char="•"/>
            </a:pPr>
            <a:r>
              <a:rPr lang="en-US" dirty="0"/>
              <a:t>Half the word error rate of competing technologies with no sacrifice in latency</a:t>
            </a:r>
          </a:p>
          <a:p>
            <a:pPr marL="174296" indent="-174296">
              <a:buFont typeface="Arial" panose="020B0604020202020204" pitchFamily="34" charset="0"/>
              <a:buChar char="•"/>
            </a:pPr>
            <a:r>
              <a:rPr lang="en-US" dirty="0"/>
              <a:t>Immersive play uninterrupted by technology glitches</a:t>
            </a:r>
          </a:p>
          <a:p>
            <a:pPr marL="174296" indent="-174296">
              <a:buFont typeface="Arial" panose="020B0604020202020204" pitchFamily="34" charset="0"/>
              <a:buChar char="•"/>
            </a:pPr>
            <a:r>
              <a:rPr lang="en-US" dirty="0"/>
              <a:t>Write once, deploy anywhere</a:t>
            </a:r>
          </a:p>
          <a:p>
            <a:pPr marL="174296" indent="-174296">
              <a:buFont typeface="Arial" panose="020B0604020202020204" pitchFamily="34" charset="0"/>
              <a:buChar char="•"/>
            </a:pPr>
            <a:r>
              <a:rPr lang="en-US" dirty="0"/>
              <a:t>Easy ability to update game vocabulary in the cloud</a:t>
            </a:r>
          </a:p>
          <a:p>
            <a:pPr marL="174296" indent="-174296">
              <a:buFont typeface="Arial" panose="020B0604020202020204" pitchFamily="34" charset="0"/>
              <a:buChar char="•"/>
            </a:pPr>
            <a:endParaRPr lang="en-US" b="1" dirty="0"/>
          </a:p>
          <a:p>
            <a:pPr marL="0" indent="0">
              <a:buFont typeface="Arial" panose="020B0604020202020204" pitchFamily="34" charset="0"/>
              <a:buNone/>
            </a:pPr>
            <a:r>
              <a:rPr lang="en-US" sz="900" u="sng" kern="1200" dirty="0">
                <a:solidFill>
                  <a:schemeClr val="tx1"/>
                </a:solidFill>
                <a:effectLst/>
                <a:highlight>
                  <a:srgbClr val="FFFF00"/>
                </a:highlight>
                <a:latin typeface="Segoe UI Light" pitchFamily="34" charset="0"/>
                <a:ea typeface="+mn-ea"/>
                <a:cs typeface="+mn-cs"/>
                <a:hlinkClick r:id="rId3"/>
              </a:rPr>
              <a:t>https://customers.microsoft.com/en-us/story/human-interact-cognitive-services</a:t>
            </a:r>
            <a:endParaRPr lang="en-US" b="1" dirty="0">
              <a:highlight>
                <a:srgbClr val="FFFF00"/>
              </a:highlight>
            </a:endParaRPr>
          </a:p>
        </p:txBody>
      </p:sp>
      <p:sp>
        <p:nvSpPr>
          <p:cNvPr id="4" name="Footer Placeholder 3"/>
          <p:cNvSpPr>
            <a:spLocks noGrp="1"/>
          </p:cNvSpPr>
          <p:nvPr>
            <p:ph type="ftr" sz="quarter" idx="10"/>
          </p:nvPr>
        </p:nvSpPr>
        <p:spPr/>
        <p:txBody>
          <a:bodyPr/>
          <a:lstStyle/>
          <a:p>
            <a:pPr marL="57150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2717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160624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3144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_Option 1_Photo 1">
    <p:bg>
      <p:bgPr>
        <a:solidFill>
          <a:schemeClr val="bg1"/>
        </a:solidFill>
        <a:effectLst/>
      </p:bgPr>
    </p:bg>
    <p:spTree>
      <p:nvGrpSpPr>
        <p:cNvPr id="1" name=""/>
        <p:cNvGrpSpPr/>
        <p:nvPr/>
      </p:nvGrpSpPr>
      <p:grpSpPr>
        <a:xfrm>
          <a:off x="0" y="0"/>
          <a:ext cx="0" cy="0"/>
          <a:chOff x="0" y="0"/>
          <a:chExt cx="0" cy="0"/>
        </a:xfrm>
      </p:grpSpPr>
      <p:pic>
        <p:nvPicPr>
          <p:cNvPr id="6"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35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4331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164592" y="1212849"/>
            <a:ext cx="11965766" cy="2025170"/>
          </a:xfrm>
        </p:spPr>
        <p:txBody>
          <a:bodyPr wrap="square">
            <a:spAutoFit/>
          </a:bodyPr>
          <a:lstStyle>
            <a:lvl1pPr>
              <a:buClr>
                <a:schemeClr val="bg1"/>
              </a:buClr>
              <a:defRPr sz="3600">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35886731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984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992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7976815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3821552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1.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image" Target="../media/image9.png"/><Relationship Id="rId2" Type="http://schemas.openxmlformats.org/officeDocument/2006/relationships/slideLayout" Target="../slideLayouts/slideLayout53.xml"/><Relationship Id="rId16" Type="http://schemas.openxmlformats.org/officeDocument/2006/relationships/theme" Target="../theme/theme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83" r:id="rId24"/>
    <p:sldLayoutId id="2147484284" r:id="rId25"/>
    <p:sldLayoutId id="2147484285" r:id="rId26"/>
    <p:sldLayoutId id="2147484286" r:id="rId27"/>
    <p:sldLayoutId id="2147484287" r:id="rId28"/>
    <p:sldLayoutId id="2147484288" r:id="rId29"/>
    <p:sldLayoutId id="2147484289"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microsoft.com/office/2007/relationships/hdphoto" Target="../media/hdphoto3.wdp"/><Relationship Id="rId9" Type="http://schemas.microsoft.com/office/2007/relationships/hdphoto" Target="../media/hdphoto4.wdp"/></Relationships>
</file>

<file path=ppt/slides/_rels/slide11.xml.rels><?xml version="1.0" encoding="UTF-8" standalone="yes"?>
<Relationships xmlns="http://schemas.openxmlformats.org/package/2006/relationships"><Relationship Id="rId8" Type="http://schemas.openxmlformats.org/officeDocument/2006/relationships/hyperlink" Target="https://youtu.be/nRZh7dkB_hs" TargetMode="External"/><Relationship Id="rId3" Type="http://schemas.openxmlformats.org/officeDocument/2006/relationships/hyperlink" Target="https://wp.me/p5qjnp-ilx" TargetMode="External"/><Relationship Id="rId7" Type="http://schemas.openxmlformats.org/officeDocument/2006/relationships/hyperlink" Target="https://customers.microsoft.com/en-us/story/prism-skylabs-cognitive-service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youtu.be/eltraK8wF6g" TargetMode="External"/><Relationship Id="rId5" Type="http://schemas.openxmlformats.org/officeDocument/2006/relationships/hyperlink" Target="https://www.microsoft.com/cognitive-services/en-us/blog/2016/12/06" TargetMode="External"/><Relationship Id="rId4" Type="http://schemas.openxmlformats.org/officeDocument/2006/relationships/hyperlink" Target="http://news.microsoft.com/cognitive/" TargetMode="External"/><Relationship Id="rId9" Type="http://schemas.openxmlformats.org/officeDocument/2006/relationships/hyperlink" Target="https://customers.microsoft.com/en-us/story/human-interact-cognitive-servic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32.png"/><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image" Target="../media/image34.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translator.microsoft.com/neural"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hyperlink" Target="http://translate.it/" TargetMode="External"/><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56.png"/><Relationship Id="rId4" Type="http://schemas.openxmlformats.org/officeDocument/2006/relationships/hyperlink" Target="http://translator.microsoft.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comments" Target="../comments/comment3.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Microsoft/Recognizers-Text"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www.microsoft.com/cognitive-services"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hyperlink" Target="http://microsoftvirtualacademy.com/" TargetMode="External"/><Relationship Id="rId5" Type="http://schemas.openxmlformats.org/officeDocument/2006/relationships/hyperlink" Target="https://channel9.msdn.com/Events/Build/2017" TargetMode="External"/><Relationship Id="rId4" Type="http://schemas.openxmlformats.org/officeDocument/2006/relationships/hyperlink" Target="https://docs.microsoft.com/en-us/azure/cognitive-service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Microsoft/Cognitive-Samples-IntelligentKiosk"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hyperlink" Target="https://labs.cognitive.microsoft.com/?wt.mc_id=AID520629_EML_5109064" TargetMode="External"/><Relationship Id="rId4" Type="http://schemas.openxmlformats.org/officeDocument/2006/relationships/hyperlink" Target="https://github.com/Microsoft/Cognitive-Custom-Speech-Service"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dictate.ms/"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hyperlink" Target="https://translator.microsoft.com/help/presentation-translator/"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en-us/bot-framework/bot-builder-overview-getstarted"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8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9.xml"/><Relationship Id="rId1" Type="http://schemas.openxmlformats.org/officeDocument/2006/relationships/slideLayout" Target="../slideLayouts/slideLayout1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7.emf"/><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hyperlink" Target="https://qnamaker.ai/" TargetMode="External"/><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hyperlink" Target="https://azure.microsoft.com/en-us/blog/announcing-the-general-availability-of-azure-bot-service-and-language-understanding-enabling-developers-to-build-better-conversational-bots/" TargetMode="Externa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8" Type="http://schemas.openxmlformats.org/officeDocument/2006/relationships/hyperlink" Target="https://channel9.msdn.com/events/Connect/2017/AI8" TargetMode="External"/><Relationship Id="rId3" Type="http://schemas.openxmlformats.org/officeDocument/2006/relationships/hyperlink" Target="https://channel9.msdn.com/events/Connect/2017/AI2" TargetMode="External"/><Relationship Id="rId7" Type="http://schemas.openxmlformats.org/officeDocument/2006/relationships/hyperlink" Target="https://channel9.msdn.com/events/Connect/2017/AI6" TargetMode="External"/><Relationship Id="rId2" Type="http://schemas.openxmlformats.org/officeDocument/2006/relationships/hyperlink" Target="https://channel9.msdn.com/events/Connect/2017/AI1" TargetMode="External"/><Relationship Id="rId1" Type="http://schemas.openxmlformats.org/officeDocument/2006/relationships/slideLayout" Target="../slideLayouts/slideLayout4.xml"/><Relationship Id="rId6" Type="http://schemas.openxmlformats.org/officeDocument/2006/relationships/hyperlink" Target="https://channel9.msdn.com/events/Connect/2017/AI5" TargetMode="External"/><Relationship Id="rId5" Type="http://schemas.openxmlformats.org/officeDocument/2006/relationships/hyperlink" Target="https://channel9.msdn.com/events/Connect/2017/AI4" TargetMode="External"/><Relationship Id="rId4" Type="http://schemas.openxmlformats.org/officeDocument/2006/relationships/hyperlink" Target="https://channel9.msdn.com/events/Connect/2017/AI3"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hyperlink" Target="https://youtu.be/eltraK8wF6g" TargetMode="External"/><Relationship Id="rId5" Type="http://schemas.openxmlformats.org/officeDocument/2006/relationships/hyperlink" Target="https://customers.microsoft.com/en-us/story/prism-skylabs-cognitive-services" TargetMode="Externa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comments" Target="../comments/comment2.xml"/><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hyperlink" Target="https://www.youtube.com/watch?v=nRZh7dkB_hs&amp;feature=youtu.be" TargetMode="External"/><Relationship Id="rId5" Type="http://schemas.openxmlformats.org/officeDocument/2006/relationships/image" Target="../media/image21.png"/><Relationship Id="rId4" Type="http://schemas.openxmlformats.org/officeDocument/2006/relationships/hyperlink" Target="https://customers.microsoft.com/en-us/story/human-interact-cognitive-servi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Cognitive Services and the Bot Framework</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36148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0594" y="373063"/>
            <a:ext cx="11887200" cy="1350962"/>
          </a:xfrm>
        </p:spPr>
        <p:txBody>
          <a:bodyPr>
            <a:noAutofit/>
          </a:bodyPr>
          <a:lstStyle/>
          <a:p>
            <a:pPr algn="ctr"/>
            <a:r>
              <a:rPr lang="en-US" sz="4800" dirty="0">
                <a:solidFill>
                  <a:schemeClr val="accent2"/>
                </a:solidFill>
              </a:rPr>
              <a:t>Why Microsoft Cognitive Services?</a:t>
            </a:r>
          </a:p>
        </p:txBody>
      </p:sp>
      <p:grpSp>
        <p:nvGrpSpPr>
          <p:cNvPr id="20" name="Group 19"/>
          <p:cNvGrpSpPr/>
          <p:nvPr/>
        </p:nvGrpSpPr>
        <p:grpSpPr>
          <a:xfrm>
            <a:off x="-1" y="1973262"/>
            <a:ext cx="12436475" cy="1078992"/>
            <a:chOff x="-1" y="3077303"/>
            <a:chExt cx="12436475" cy="891728"/>
          </a:xfrm>
          <a:solidFill>
            <a:schemeClr val="accent2"/>
          </a:solidFill>
        </p:grpSpPr>
        <p:sp>
          <p:nvSpPr>
            <p:cNvPr id="10" name="Rectangle 9"/>
            <p:cNvSpPr/>
            <p:nvPr/>
          </p:nvSpPr>
          <p:spPr>
            <a:xfrm>
              <a:off x="-1" y="3077303"/>
              <a:ext cx="12436475" cy="8917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506959" y="3281524"/>
              <a:ext cx="938077"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Easy</a:t>
              </a:r>
            </a:p>
          </p:txBody>
        </p:sp>
        <p:sp>
          <p:nvSpPr>
            <p:cNvPr id="40" name="TextBox 39"/>
            <p:cNvSpPr txBox="1"/>
            <p:nvPr/>
          </p:nvSpPr>
          <p:spPr>
            <a:xfrm>
              <a:off x="5417124" y="3281524"/>
              <a:ext cx="1446230"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Flexible</a:t>
              </a:r>
            </a:p>
          </p:txBody>
        </p:sp>
        <p:sp>
          <p:nvSpPr>
            <p:cNvPr id="41" name="TextBox 40"/>
            <p:cNvSpPr txBox="1"/>
            <p:nvPr/>
          </p:nvSpPr>
          <p:spPr>
            <a:xfrm>
              <a:off x="9717045" y="3281524"/>
              <a:ext cx="1253485"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Tested</a:t>
              </a:r>
            </a:p>
          </p:txBody>
        </p:sp>
      </p:grpSp>
      <p:sp>
        <p:nvSpPr>
          <p:cNvPr id="42" name="Rectangle 41"/>
          <p:cNvSpPr/>
          <p:nvPr/>
        </p:nvSpPr>
        <p:spPr>
          <a:xfrm>
            <a:off x="427038" y="3902022"/>
            <a:ext cx="3775556"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Simple to add: just a few lines of code required</a:t>
            </a:r>
          </a:p>
        </p:txBody>
      </p:sp>
      <p:sp>
        <p:nvSpPr>
          <p:cNvPr id="4" name="Rectangle 3"/>
          <p:cNvSpPr/>
          <p:nvPr/>
        </p:nvSpPr>
        <p:spPr>
          <a:xfrm>
            <a:off x="427038" y="3116262"/>
            <a:ext cx="3775556"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tx1"/>
                </a:solidFill>
                <a:cs typeface="Segoe UI Semilight" panose="020B0402040204020203" pitchFamily="34" charset="0"/>
              </a:rPr>
              <a:t>Roll your own with REST APIs</a:t>
            </a:r>
          </a:p>
        </p:txBody>
      </p:sp>
      <p:grpSp>
        <p:nvGrpSpPr>
          <p:cNvPr id="21" name="Group 20"/>
          <p:cNvGrpSpPr/>
          <p:nvPr/>
        </p:nvGrpSpPr>
        <p:grpSpPr>
          <a:xfrm>
            <a:off x="427038" y="4694817"/>
            <a:ext cx="3775556" cy="1857480"/>
            <a:chOff x="427038" y="5361173"/>
            <a:chExt cx="3775556" cy="1857480"/>
          </a:xfrm>
          <a:solidFill>
            <a:schemeClr val="bg1"/>
          </a:solidFill>
        </p:grpSpPr>
        <p:sp>
          <p:nvSpPr>
            <p:cNvPr id="52" name="Rectangle 51"/>
            <p:cNvSpPr/>
            <p:nvPr/>
          </p:nvSpPr>
          <p:spPr>
            <a:xfrm>
              <a:off x="427038" y="5361173"/>
              <a:ext cx="3775556" cy="1857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9" name="Group 8"/>
            <p:cNvGrpSpPr/>
            <p:nvPr/>
          </p:nvGrpSpPr>
          <p:grpSpPr>
            <a:xfrm>
              <a:off x="1337852" y="5685292"/>
              <a:ext cx="1953928" cy="1228560"/>
              <a:chOff x="880828" y="5572143"/>
              <a:chExt cx="2147622" cy="1350348"/>
            </a:xfrm>
            <a:grpFill/>
          </p:grpSpPr>
          <p:grpSp>
            <p:nvGrpSpPr>
              <p:cNvPr id="7" name="Group 6"/>
              <p:cNvGrpSpPr/>
              <p:nvPr/>
            </p:nvGrpSpPr>
            <p:grpSpPr>
              <a:xfrm>
                <a:off x="880828" y="5572143"/>
                <a:ext cx="1209112" cy="1091279"/>
                <a:chOff x="880828" y="5572143"/>
                <a:chExt cx="1209112" cy="1091279"/>
              </a:xfrm>
              <a:grpFill/>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a14:imgEffect>
                        </a14:imgLayer>
                      </a14:imgProps>
                    </a:ext>
                  </a:extLst>
                </a:blip>
                <a:stretch>
                  <a:fillRect/>
                </a:stretch>
              </p:blipFill>
              <p:spPr>
                <a:xfrm>
                  <a:off x="952844" y="5572143"/>
                  <a:ext cx="1091279" cy="1091279"/>
                </a:xfrm>
                <a:prstGeom prst="rect">
                  <a:avLst/>
                </a:prstGeom>
                <a:grpFill/>
              </p:spPr>
            </p:pic>
            <p:sp>
              <p:nvSpPr>
                <p:cNvPr id="23" name="TextBox 22"/>
                <p:cNvSpPr txBox="1"/>
                <p:nvPr/>
              </p:nvSpPr>
              <p:spPr>
                <a:xfrm>
                  <a:off x="880828" y="5741240"/>
                  <a:ext cx="1209112" cy="757463"/>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400" b="1" dirty="0">
                      <a:solidFill>
                        <a:schemeClr val="bg1"/>
                      </a:solidFill>
                      <a:latin typeface="Segoe UI Semibold" panose="020B0702040204020203" pitchFamily="34" charset="0"/>
                      <a:cs typeface="Segoe UI Semibold" panose="020B0702040204020203" pitchFamily="34" charset="0"/>
                    </a:rPr>
                    <a:t>GET A</a:t>
                  </a:r>
                  <a:br>
                    <a:rPr lang="en-US" sz="1400" b="1" dirty="0">
                      <a:solidFill>
                        <a:schemeClr val="bg1"/>
                      </a:solidFill>
                      <a:latin typeface="Segoe UI Semibold" panose="020B0702040204020203" pitchFamily="34" charset="0"/>
                      <a:cs typeface="Segoe UI Semibold" panose="020B0702040204020203" pitchFamily="34" charset="0"/>
                    </a:rPr>
                  </a:br>
                  <a:r>
                    <a:rPr lang="en-US" sz="1400"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864675" y="5922660"/>
                <a:ext cx="1163775" cy="999831"/>
                <a:chOff x="1864675" y="5922660"/>
                <a:chExt cx="1163775" cy="999831"/>
              </a:xfrm>
              <a:grpFill/>
            </p:grpSpPr>
            <p:pic>
              <p:nvPicPr>
                <p:cNvPr id="5" name="Picture 4"/>
                <p:cNvPicPr>
                  <a:picLocks noChangeAspect="1"/>
                </p:cNvPicPr>
                <p:nvPr/>
              </p:nvPicPr>
              <p:blipFill>
                <a:blip r:embed="rId5"/>
                <a:stretch>
                  <a:fillRect/>
                </a:stretch>
              </p:blipFill>
              <p:spPr>
                <a:xfrm>
                  <a:off x="1954781" y="5922660"/>
                  <a:ext cx="999831" cy="999831"/>
                </a:xfrm>
                <a:prstGeom prst="rect">
                  <a:avLst/>
                </a:prstGeom>
                <a:noFill/>
              </p:spPr>
            </p:pic>
            <p:sp>
              <p:nvSpPr>
                <p:cNvPr id="53" name="TextBox 52"/>
                <p:cNvSpPr txBox="1"/>
                <p:nvPr/>
              </p:nvSpPr>
              <p:spPr>
                <a:xfrm>
                  <a:off x="1864675" y="6152030"/>
                  <a:ext cx="1163775" cy="544342"/>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4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grpSp>
        <p:nvGrpSpPr>
          <p:cNvPr id="22" name="Group 21"/>
          <p:cNvGrpSpPr/>
          <p:nvPr/>
        </p:nvGrpSpPr>
        <p:grpSpPr>
          <a:xfrm>
            <a:off x="4250296" y="4687783"/>
            <a:ext cx="3931920" cy="1857480"/>
            <a:chOff x="4250296" y="5361173"/>
            <a:chExt cx="3931920" cy="1857480"/>
          </a:xfrm>
          <a:solidFill>
            <a:schemeClr val="bg1"/>
          </a:solidFill>
        </p:grpSpPr>
        <p:sp>
          <p:nvSpPr>
            <p:cNvPr id="54" name="Rectangle 53"/>
            <p:cNvSpPr/>
            <p:nvPr/>
          </p:nvSpPr>
          <p:spPr>
            <a:xfrm>
              <a:off x="4250296" y="5361173"/>
              <a:ext cx="39319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16" name="Group 15"/>
            <p:cNvGrpSpPr/>
            <p:nvPr/>
          </p:nvGrpSpPr>
          <p:grpSpPr>
            <a:xfrm>
              <a:off x="4705259" y="5825776"/>
              <a:ext cx="3021994" cy="935676"/>
              <a:chOff x="4707240" y="5654147"/>
              <a:chExt cx="3021994" cy="935676"/>
            </a:xfrm>
            <a:grpFill/>
          </p:grpSpPr>
          <p:sp>
            <p:nvSpPr>
              <p:cNvPr id="44" name="Freeform 11"/>
              <p:cNvSpPr>
                <a:spLocks noEditPoints="1"/>
              </p:cNvSpPr>
              <p:nvPr/>
            </p:nvSpPr>
            <p:spPr bwMode="black">
              <a:xfrm>
                <a:off x="6039449" y="5654147"/>
                <a:ext cx="315150" cy="3880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8" name="Freeform 47"/>
              <p:cNvSpPr>
                <a:spLocks noChangeAspect="1" noEditPoints="1"/>
              </p:cNvSpPr>
              <p:nvPr/>
            </p:nvSpPr>
            <p:spPr bwMode="black">
              <a:xfrm>
                <a:off x="5305818" y="5701026"/>
                <a:ext cx="295450" cy="2942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49" name="Group 48"/>
              <p:cNvGrpSpPr>
                <a:grpSpLocks noChangeAspect="1"/>
              </p:cNvGrpSpPr>
              <p:nvPr/>
            </p:nvGrpSpPr>
            <p:grpSpPr bwMode="black">
              <a:xfrm>
                <a:off x="6730350" y="5661987"/>
                <a:ext cx="328068" cy="377535"/>
                <a:chOff x="-1002364" y="2006501"/>
                <a:chExt cx="1162051" cy="1337274"/>
              </a:xfrm>
              <a:grpFill/>
            </p:grpSpPr>
            <p:sp>
              <p:nvSpPr>
                <p:cNvPr id="50" name="Freeform 49"/>
                <p:cNvSpPr>
                  <a:spLocks/>
                </p:cNvSpPr>
                <p:nvPr/>
              </p:nvSpPr>
              <p:spPr bwMode="black">
                <a:xfrm>
                  <a:off x="-1002364" y="2303961"/>
                  <a:ext cx="1162051" cy="1039814"/>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51" name="Freeform 50"/>
                <p:cNvSpPr>
                  <a:spLocks/>
                </p:cNvSpPr>
                <p:nvPr/>
              </p:nvSpPr>
              <p:spPr bwMode="black">
                <a:xfrm>
                  <a:off x="-402289" y="2006501"/>
                  <a:ext cx="288926" cy="317501"/>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193718"/>
                <a:ext cx="1364974" cy="396105"/>
              </a:xfrm>
              <a:prstGeom prst="rect">
                <a:avLst/>
              </a:prstGeom>
              <a:grpFill/>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29864"/>
                <a:ext cx="1229161" cy="330337"/>
              </a:xfrm>
              <a:prstGeom prst="rect">
                <a:avLst/>
              </a:prstGeom>
              <a:grpFill/>
              <a:extLst/>
            </p:spPr>
          </p:pic>
        </p:grpSp>
      </p:grpSp>
      <p:grpSp>
        <p:nvGrpSpPr>
          <p:cNvPr id="24" name="Group 23"/>
          <p:cNvGrpSpPr/>
          <p:nvPr/>
        </p:nvGrpSpPr>
        <p:grpSpPr>
          <a:xfrm>
            <a:off x="8229918" y="4687783"/>
            <a:ext cx="3801120" cy="1857480"/>
            <a:chOff x="8229918" y="5361173"/>
            <a:chExt cx="3801120" cy="1857480"/>
          </a:xfrm>
          <a:solidFill>
            <a:schemeClr val="bg1"/>
          </a:solidFill>
        </p:grpSpPr>
        <p:sp>
          <p:nvSpPr>
            <p:cNvPr id="55" name="Rectangle 54"/>
            <p:cNvSpPr/>
            <p:nvPr/>
          </p:nvSpPr>
          <p:spPr>
            <a:xfrm>
              <a:off x="8229918" y="5361173"/>
              <a:ext cx="38011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57200"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17" name="Group 16"/>
            <p:cNvGrpSpPr/>
            <p:nvPr/>
          </p:nvGrpSpPr>
          <p:grpSpPr>
            <a:xfrm>
              <a:off x="8399838" y="5770852"/>
              <a:ext cx="3461281" cy="1018764"/>
              <a:chOff x="8321003" y="5438569"/>
              <a:chExt cx="3612234" cy="1063194"/>
            </a:xfrm>
            <a:grpFill/>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091078" y="5566414"/>
                <a:ext cx="941121" cy="385860"/>
              </a:xfrm>
              <a:prstGeom prst="rect">
                <a:avLst/>
              </a:prstGeom>
              <a:grp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321003" y="5968736"/>
                <a:ext cx="1470798" cy="449262"/>
              </a:xfrm>
              <a:prstGeom prst="rect">
                <a:avLst/>
              </a:prstGeom>
              <a:grpFill/>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87167" y="6019602"/>
                <a:ext cx="1946070" cy="482161"/>
              </a:xfrm>
              <a:prstGeom prst="rect">
                <a:avLst/>
              </a:prstGeom>
              <a:grpFill/>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224921" y="5438569"/>
                <a:ext cx="1701707" cy="427089"/>
              </a:xfrm>
              <a:prstGeom prst="rect">
                <a:avLst/>
              </a:prstGeom>
              <a:grpFill/>
              <a:extLst/>
            </p:spPr>
          </p:pic>
        </p:grpSp>
      </p:grpSp>
      <p:sp>
        <p:nvSpPr>
          <p:cNvPr id="43" name="Rectangle 42"/>
          <p:cNvSpPr/>
          <p:nvPr/>
        </p:nvSpPr>
        <p:spPr>
          <a:xfrm>
            <a:off x="4252277" y="3902022"/>
            <a:ext cx="39319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Breadth of offerings helps you find the right API for your app</a:t>
            </a:r>
          </a:p>
        </p:txBody>
      </p:sp>
      <p:sp>
        <p:nvSpPr>
          <p:cNvPr id="45" name="Rectangle 44"/>
          <p:cNvSpPr/>
          <p:nvPr/>
        </p:nvSpPr>
        <p:spPr>
          <a:xfrm>
            <a:off x="4252277" y="3116262"/>
            <a:ext cx="39319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tx1"/>
                </a:solidFill>
                <a:cs typeface="Segoe UI Semilight" panose="020B0402040204020203" pitchFamily="34" charset="0"/>
              </a:rPr>
              <a:t>Integrate into the language and platform of your choice</a:t>
            </a:r>
          </a:p>
        </p:txBody>
      </p:sp>
      <p:sp>
        <p:nvSpPr>
          <p:cNvPr id="46" name="Rectangle 45"/>
          <p:cNvSpPr/>
          <p:nvPr/>
        </p:nvSpPr>
        <p:spPr>
          <a:xfrm>
            <a:off x="8225018" y="3902022"/>
            <a:ext cx="38011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Quality documentation, sample code, and community support</a:t>
            </a:r>
          </a:p>
        </p:txBody>
      </p:sp>
      <p:sp>
        <p:nvSpPr>
          <p:cNvPr id="47" name="Rectangle 46"/>
          <p:cNvSpPr/>
          <p:nvPr/>
        </p:nvSpPr>
        <p:spPr>
          <a:xfrm>
            <a:off x="8228982" y="3116262"/>
            <a:ext cx="38011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Built by experts in their field from Microsoft Research, Bing, and Azure Machine Learning</a:t>
            </a:r>
          </a:p>
        </p:txBody>
      </p:sp>
    </p:spTree>
    <p:extLst>
      <p:ext uri="{BB962C8B-B14F-4D97-AF65-F5344CB8AC3E}">
        <p14:creationId xmlns:p14="http://schemas.microsoft.com/office/powerpoint/2010/main" val="52762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ppt_x"/>
                                          </p:val>
                                        </p:tav>
                                        <p:tav tm="100000">
                                          <p:val>
                                            <p:strVal val="#ppt_x"/>
                                          </p:val>
                                        </p:tav>
                                      </p:tavLst>
                                    </p:anim>
                                    <p:anim calcmode="lin" valueType="num">
                                      <p:cBhvr additive="base">
                                        <p:cTn id="28" dur="5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0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80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90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 grpId="0" animBg="1"/>
      <p:bldP spid="43" grpId="0" animBg="1"/>
      <p:bldP spid="45" grpId="0" animBg="1"/>
      <p:bldP spid="46"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Resources</a:t>
            </a:r>
            <a:br>
              <a:rPr lang="en-US" dirty="0"/>
            </a:br>
            <a:endParaRPr lang="en-US" dirty="0"/>
          </a:p>
        </p:txBody>
      </p:sp>
      <p:sp>
        <p:nvSpPr>
          <p:cNvPr id="3" name="Textplatzhalter 2"/>
          <p:cNvSpPr>
            <a:spLocks noGrp="1"/>
          </p:cNvSpPr>
          <p:nvPr>
            <p:ph type="body" sz="quarter" idx="10"/>
          </p:nvPr>
        </p:nvSpPr>
        <p:spPr>
          <a:xfrm>
            <a:off x="274638" y="1212850"/>
            <a:ext cx="11887200" cy="5484812"/>
          </a:xfrm>
        </p:spPr>
        <p:txBody>
          <a:bodyPr>
            <a:normAutofit fontScale="55000" lnSpcReduction="20000"/>
          </a:bodyPr>
          <a:lstStyle/>
          <a:p>
            <a:pPr marL="0" indent="0">
              <a:buNone/>
            </a:pPr>
            <a:r>
              <a:rPr lang="en-US" dirty="0"/>
              <a:t>At 6 am PT we posted the announcement via a </a:t>
            </a:r>
            <a:r>
              <a:rPr lang="en-US" dirty="0">
                <a:hlinkClick r:id="rId3"/>
              </a:rPr>
              <a:t>Microsoft Next Blog post</a:t>
            </a:r>
            <a:r>
              <a:rPr lang="en-US" dirty="0"/>
              <a:t> </a:t>
            </a:r>
          </a:p>
          <a:p>
            <a:pPr marL="0" indent="0">
              <a:buNone/>
            </a:pPr>
            <a:r>
              <a:rPr lang="en-US" dirty="0"/>
              <a:t>Check out the </a:t>
            </a:r>
            <a:r>
              <a:rPr lang="en-US" dirty="0">
                <a:hlinkClick r:id="rId4"/>
              </a:rPr>
              <a:t>news microsite</a:t>
            </a:r>
            <a:r>
              <a:rPr lang="en-US" dirty="0"/>
              <a:t> with images, videos, customer case studies and a link to the Next feature story</a:t>
            </a:r>
          </a:p>
          <a:p>
            <a:pPr marL="0" indent="0">
              <a:buNone/>
            </a:pPr>
            <a:r>
              <a:rPr lang="en-US" dirty="0"/>
              <a:t>Check out the </a:t>
            </a:r>
            <a:r>
              <a:rPr lang="en-US" dirty="0">
                <a:hlinkClick r:id="rId5"/>
              </a:rPr>
              <a:t>engineering blog</a:t>
            </a:r>
            <a:r>
              <a:rPr lang="en-US" dirty="0"/>
              <a:t> on Custom Speech Service.  </a:t>
            </a:r>
          </a:p>
          <a:p>
            <a:pPr marL="0" indent="0">
              <a:buNone/>
            </a:pPr>
            <a:endParaRPr lang="en-US" dirty="0"/>
          </a:p>
          <a:p>
            <a:pPr marL="0" indent="0">
              <a:buNone/>
            </a:pPr>
            <a:r>
              <a:rPr lang="en-US" sz="4400" dirty="0"/>
              <a:t>2 Customers: Prism </a:t>
            </a:r>
            <a:r>
              <a:rPr lang="en-US" sz="4400" dirty="0" err="1"/>
              <a:t>Skylabs</a:t>
            </a:r>
            <a:r>
              <a:rPr lang="en-US" sz="4400" dirty="0"/>
              <a:t> and Human Interact</a:t>
            </a:r>
          </a:p>
          <a:p>
            <a:pPr marL="0" indent="0">
              <a:buNone/>
            </a:pPr>
            <a:endParaRPr lang="en-US" dirty="0"/>
          </a:p>
          <a:p>
            <a:pPr marL="0" indent="0">
              <a:buNone/>
            </a:pPr>
            <a:r>
              <a:rPr lang="en-US" dirty="0"/>
              <a:t>Prism </a:t>
            </a:r>
            <a:r>
              <a:rPr lang="en-US" dirty="0" err="1"/>
              <a:t>Skylabs</a:t>
            </a:r>
            <a:endParaRPr lang="en-US" dirty="0"/>
          </a:p>
          <a:p>
            <a:pPr marL="0" indent="0">
              <a:buNone/>
            </a:pPr>
            <a:r>
              <a:rPr lang="en-US" dirty="0"/>
              <a:t>How Prism </a:t>
            </a:r>
            <a:r>
              <a:rPr lang="en-US" dirty="0" err="1"/>
              <a:t>Skylabs</a:t>
            </a:r>
            <a:r>
              <a:rPr lang="en-US" dirty="0"/>
              <a:t> is using Microsoft AI to help businesses automatically analyze and categorize their videos, powered by Microsoft Cognitive Services</a:t>
            </a:r>
          </a:p>
          <a:p>
            <a:r>
              <a:rPr lang="en-US" dirty="0"/>
              <a:t>YouTube video:  </a:t>
            </a:r>
            <a:r>
              <a:rPr lang="en-US" dirty="0">
                <a:hlinkClick r:id="rId6"/>
              </a:rPr>
              <a:t>https://youtu.be/eltraK8wF6g</a:t>
            </a:r>
            <a:endParaRPr lang="en-US" dirty="0"/>
          </a:p>
          <a:p>
            <a:r>
              <a:rPr lang="en-US" dirty="0"/>
              <a:t>Written case study: </a:t>
            </a:r>
            <a:r>
              <a:rPr lang="en-US" dirty="0">
                <a:hlinkClick r:id="rId7"/>
              </a:rPr>
              <a:t>https://customers.microsoft.com/en-us/story/prism-skylabs-cognitive-services</a:t>
            </a:r>
            <a:endParaRPr lang="en-US" dirty="0"/>
          </a:p>
          <a:p>
            <a:pPr marL="0" indent="0">
              <a:buNone/>
            </a:pPr>
            <a:endParaRPr lang="en-US" dirty="0"/>
          </a:p>
          <a:p>
            <a:pPr marL="0" indent="0">
              <a:buNone/>
            </a:pPr>
            <a:endParaRPr lang="en-US" dirty="0"/>
          </a:p>
          <a:p>
            <a:pPr marL="0" indent="0">
              <a:buNone/>
            </a:pPr>
            <a:r>
              <a:rPr lang="en-US" dirty="0"/>
              <a:t>Human Interact</a:t>
            </a:r>
          </a:p>
          <a:p>
            <a:pPr marL="0" indent="0">
              <a:buNone/>
            </a:pPr>
            <a:r>
              <a:rPr lang="en-US" dirty="0"/>
              <a:t>How Human Interact is using Microsoft AI to develop an interactive virtual reality (VR) science fiction game, </a:t>
            </a:r>
            <a:r>
              <a:rPr lang="en-US" i="1" dirty="0"/>
              <a:t>Starship Commander</a:t>
            </a:r>
            <a:r>
              <a:rPr lang="en-US" dirty="0"/>
              <a:t>, powered by Microsoft Cognitive Services</a:t>
            </a:r>
          </a:p>
          <a:p>
            <a:r>
              <a:rPr lang="en-US" dirty="0"/>
              <a:t>YouTube video:  </a:t>
            </a:r>
            <a:r>
              <a:rPr lang="en-US" dirty="0">
                <a:hlinkClick r:id="rId8"/>
              </a:rPr>
              <a:t>https://youtu.be/nRZh7dkB_hs</a:t>
            </a:r>
            <a:endParaRPr lang="en-US" dirty="0"/>
          </a:p>
          <a:p>
            <a:r>
              <a:rPr lang="en-US" dirty="0"/>
              <a:t>Written case study:  </a:t>
            </a:r>
            <a:r>
              <a:rPr lang="en-US" dirty="0">
                <a:hlinkClick r:id="rId9"/>
              </a:rPr>
              <a:t>https://customers.microsoft.com/en-us/story/human-interact-cognitive-services</a:t>
            </a:r>
            <a:endParaRPr lang="en-US" dirty="0"/>
          </a:p>
        </p:txBody>
      </p:sp>
    </p:spTree>
    <p:extLst>
      <p:ext uri="{BB962C8B-B14F-4D97-AF65-F5344CB8AC3E}">
        <p14:creationId xmlns:p14="http://schemas.microsoft.com/office/powerpoint/2010/main" val="5854755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0608048" y="1292618"/>
            <a:ext cx="369292" cy="63435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mn-ea"/>
              <a:cs typeface="+mn-cs"/>
            </a:endParaRPr>
          </a:p>
        </p:txBody>
      </p:sp>
      <p:grpSp>
        <p:nvGrpSpPr>
          <p:cNvPr id="44" name="Group 43"/>
          <p:cNvGrpSpPr/>
          <p:nvPr/>
        </p:nvGrpSpPr>
        <p:grpSpPr>
          <a:xfrm>
            <a:off x="-230219" y="-115090"/>
            <a:ext cx="4324248" cy="7165424"/>
            <a:chOff x="-232049" y="-116114"/>
            <a:chExt cx="4325476" cy="7167456"/>
          </a:xfrm>
        </p:grpSpPr>
        <p:sp>
          <p:nvSpPr>
            <p:cNvPr id="827" name="Rectangle 282"/>
            <p:cNvSpPr>
              <a:spLocks noChangeArrowheads="1"/>
            </p:cNvSpPr>
            <p:nvPr/>
          </p:nvSpPr>
          <p:spPr bwMode="auto">
            <a:xfrm>
              <a:off x="-1" y="5142221"/>
              <a:ext cx="3276601" cy="1859409"/>
            </a:xfrm>
            <a:custGeom>
              <a:avLst/>
              <a:gdLst>
                <a:gd name="connsiteX0" fmla="*/ 0 w 6755353"/>
                <a:gd name="connsiteY0" fmla="*/ 0 h 1831964"/>
                <a:gd name="connsiteX1" fmla="*/ 6755353 w 6755353"/>
                <a:gd name="connsiteY1" fmla="*/ 0 h 1831964"/>
                <a:gd name="connsiteX2" fmla="*/ 6755353 w 6755353"/>
                <a:gd name="connsiteY2" fmla="*/ 1831964 h 1831964"/>
                <a:gd name="connsiteX3" fmla="*/ 0 w 6755353"/>
                <a:gd name="connsiteY3" fmla="*/ 1831964 h 1831964"/>
                <a:gd name="connsiteX4" fmla="*/ 0 w 6755353"/>
                <a:gd name="connsiteY4" fmla="*/ 0 h 1831964"/>
                <a:gd name="connsiteX0" fmla="*/ 0 w 7345662"/>
                <a:gd name="connsiteY0" fmla="*/ 0 h 1831964"/>
                <a:gd name="connsiteX1" fmla="*/ 7345662 w 7345662"/>
                <a:gd name="connsiteY1" fmla="*/ 23149 h 1831964"/>
                <a:gd name="connsiteX2" fmla="*/ 6755353 w 7345662"/>
                <a:gd name="connsiteY2" fmla="*/ 1831964 h 1831964"/>
                <a:gd name="connsiteX3" fmla="*/ 0 w 7345662"/>
                <a:gd name="connsiteY3" fmla="*/ 1831964 h 1831964"/>
                <a:gd name="connsiteX4" fmla="*/ 0 w 7345662"/>
                <a:gd name="connsiteY4" fmla="*/ 0 h 1831964"/>
                <a:gd name="connsiteX0" fmla="*/ 0 w 7345662"/>
                <a:gd name="connsiteY0" fmla="*/ 0 h 1831964"/>
                <a:gd name="connsiteX1" fmla="*/ 7345662 w 7345662"/>
                <a:gd name="connsiteY1" fmla="*/ 11574 h 1831964"/>
                <a:gd name="connsiteX2" fmla="*/ 6755353 w 7345662"/>
                <a:gd name="connsiteY2" fmla="*/ 1831964 h 1831964"/>
                <a:gd name="connsiteX3" fmla="*/ 0 w 7345662"/>
                <a:gd name="connsiteY3" fmla="*/ 1831964 h 1831964"/>
                <a:gd name="connsiteX4" fmla="*/ 0 w 7345662"/>
                <a:gd name="connsiteY4" fmla="*/ 0 h 1831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662" h="1831964">
                  <a:moveTo>
                    <a:pt x="0" y="0"/>
                  </a:moveTo>
                  <a:lnTo>
                    <a:pt x="7345662" y="11574"/>
                  </a:lnTo>
                  <a:lnTo>
                    <a:pt x="6755353" y="1831964"/>
                  </a:lnTo>
                  <a:lnTo>
                    <a:pt x="0" y="1831964"/>
                  </a:lnTo>
                  <a:lnTo>
                    <a:pt x="0" y="0"/>
                  </a:lnTo>
                  <a:close/>
                </a:path>
              </a:pathLst>
            </a:custGeom>
            <a:solidFill>
              <a:srgbClr val="E0DCD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29" name="Freeform 299"/>
            <p:cNvSpPr>
              <a:spLocks/>
            </p:cNvSpPr>
            <p:nvPr/>
          </p:nvSpPr>
          <p:spPr bwMode="auto">
            <a:xfrm flipH="1">
              <a:off x="1892867" y="1754132"/>
              <a:ext cx="53379" cy="2371102"/>
            </a:xfrm>
            <a:custGeom>
              <a:avLst/>
              <a:gdLst>
                <a:gd name="T0" fmla="*/ 0 w 19"/>
                <a:gd name="T1" fmla="*/ 0 h 844"/>
                <a:gd name="T2" fmla="*/ 0 w 19"/>
                <a:gd name="T3" fmla="*/ 844 h 844"/>
                <a:gd name="T4" fmla="*/ 19 w 19"/>
                <a:gd name="T5" fmla="*/ 844 h 844"/>
                <a:gd name="T6" fmla="*/ 19 w 19"/>
                <a:gd name="T7" fmla="*/ 0 h 844"/>
              </a:gdLst>
              <a:ahLst/>
              <a:cxnLst>
                <a:cxn ang="0">
                  <a:pos x="T0" y="T1"/>
                </a:cxn>
                <a:cxn ang="0">
                  <a:pos x="T2" y="T3"/>
                </a:cxn>
                <a:cxn ang="0">
                  <a:pos x="T4" y="T5"/>
                </a:cxn>
                <a:cxn ang="0">
                  <a:pos x="T6" y="T7"/>
                </a:cxn>
              </a:cxnLst>
              <a:rect l="0" t="0" r="r" b="b"/>
              <a:pathLst>
                <a:path w="19" h="844">
                  <a:moveTo>
                    <a:pt x="0" y="0"/>
                  </a:moveTo>
                  <a:lnTo>
                    <a:pt x="0" y="844"/>
                  </a:lnTo>
                  <a:lnTo>
                    <a:pt x="19" y="84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3" name="Freeform 285"/>
            <p:cNvSpPr>
              <a:spLocks/>
            </p:cNvSpPr>
            <p:nvPr/>
          </p:nvSpPr>
          <p:spPr bwMode="auto">
            <a:xfrm flipH="1">
              <a:off x="175994" y="2537667"/>
              <a:ext cx="1406986" cy="1724830"/>
            </a:xfrm>
            <a:custGeom>
              <a:avLst/>
              <a:gdLst>
                <a:gd name="T0" fmla="*/ 281 w 281"/>
                <a:gd name="T1" fmla="*/ 344 h 344"/>
                <a:gd name="T2" fmla="*/ 0 w 281"/>
                <a:gd name="T3" fmla="*/ 344 h 344"/>
                <a:gd name="T4" fmla="*/ 0 w 281"/>
                <a:gd name="T5" fmla="*/ 140 h 344"/>
                <a:gd name="T6" fmla="*/ 140 w 281"/>
                <a:gd name="T7" fmla="*/ 0 h 344"/>
                <a:gd name="T8" fmla="*/ 281 w 281"/>
                <a:gd name="T9" fmla="*/ 140 h 344"/>
                <a:gd name="T10" fmla="*/ 281 w 281"/>
                <a:gd name="T11" fmla="*/ 344 h 344"/>
              </a:gdLst>
              <a:ahLst/>
              <a:cxnLst>
                <a:cxn ang="0">
                  <a:pos x="T0" y="T1"/>
                </a:cxn>
                <a:cxn ang="0">
                  <a:pos x="T2" y="T3"/>
                </a:cxn>
                <a:cxn ang="0">
                  <a:pos x="T4" y="T5"/>
                </a:cxn>
                <a:cxn ang="0">
                  <a:pos x="T6" y="T7"/>
                </a:cxn>
                <a:cxn ang="0">
                  <a:pos x="T8" y="T9"/>
                </a:cxn>
                <a:cxn ang="0">
                  <a:pos x="T10" y="T11"/>
                </a:cxn>
              </a:cxnLst>
              <a:rect l="0" t="0" r="r" b="b"/>
              <a:pathLst>
                <a:path w="281" h="344">
                  <a:moveTo>
                    <a:pt x="281" y="344"/>
                  </a:moveTo>
                  <a:cubicBezTo>
                    <a:pt x="0" y="344"/>
                    <a:pt x="0" y="344"/>
                    <a:pt x="0" y="344"/>
                  </a:cubicBezTo>
                  <a:cubicBezTo>
                    <a:pt x="0" y="140"/>
                    <a:pt x="0" y="140"/>
                    <a:pt x="0" y="140"/>
                  </a:cubicBezTo>
                  <a:cubicBezTo>
                    <a:pt x="0" y="63"/>
                    <a:pt x="63" y="0"/>
                    <a:pt x="140" y="0"/>
                  </a:cubicBezTo>
                  <a:cubicBezTo>
                    <a:pt x="218" y="0"/>
                    <a:pt x="281" y="63"/>
                    <a:pt x="281" y="140"/>
                  </a:cubicBezTo>
                  <a:lnTo>
                    <a:pt x="281" y="344"/>
                  </a:lnTo>
                  <a:close/>
                </a:path>
              </a:pathLst>
            </a:custGeom>
            <a:solidFill>
              <a:schemeClr val="tx1">
                <a:lumMod val="25000"/>
                <a:lumOff val="75000"/>
              </a:schemeClr>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7" name="Freeform 287"/>
            <p:cNvSpPr>
              <a:spLocks/>
            </p:cNvSpPr>
            <p:nvPr/>
          </p:nvSpPr>
          <p:spPr bwMode="auto">
            <a:xfrm flipH="1">
              <a:off x="125139" y="3158520"/>
              <a:ext cx="1506578" cy="36023"/>
            </a:xfrm>
            <a:custGeom>
              <a:avLst/>
              <a:gdLst>
                <a:gd name="T0" fmla="*/ 0 w 711"/>
                <a:gd name="T1" fmla="*/ 17 h 17"/>
                <a:gd name="T2" fmla="*/ 711 w 711"/>
                <a:gd name="T3" fmla="*/ 17 h 17"/>
                <a:gd name="T4" fmla="*/ 711 w 711"/>
                <a:gd name="T5" fmla="*/ 0 h 17"/>
                <a:gd name="T6" fmla="*/ 0 w 711"/>
                <a:gd name="T7" fmla="*/ 0 h 17"/>
              </a:gdLst>
              <a:ahLst/>
              <a:cxnLst>
                <a:cxn ang="0">
                  <a:pos x="T0" y="T1"/>
                </a:cxn>
                <a:cxn ang="0">
                  <a:pos x="T2" y="T3"/>
                </a:cxn>
                <a:cxn ang="0">
                  <a:pos x="T4" y="T5"/>
                </a:cxn>
                <a:cxn ang="0">
                  <a:pos x="T6" y="T7"/>
                </a:cxn>
              </a:cxnLst>
              <a:rect l="0" t="0" r="r" b="b"/>
              <a:pathLst>
                <a:path w="711" h="17">
                  <a:moveTo>
                    <a:pt x="0" y="17"/>
                  </a:moveTo>
                  <a:lnTo>
                    <a:pt x="711" y="17"/>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8" name="Freeform 289"/>
            <p:cNvSpPr>
              <a:spLocks/>
            </p:cNvSpPr>
            <p:nvPr/>
          </p:nvSpPr>
          <p:spPr bwMode="auto">
            <a:xfrm flipH="1">
              <a:off x="125139" y="3550527"/>
              <a:ext cx="1506578" cy="33903"/>
            </a:xfrm>
            <a:custGeom>
              <a:avLst/>
              <a:gdLst>
                <a:gd name="T0" fmla="*/ 0 w 711"/>
                <a:gd name="T1" fmla="*/ 16 h 16"/>
                <a:gd name="T2" fmla="*/ 711 w 711"/>
                <a:gd name="T3" fmla="*/ 16 h 16"/>
                <a:gd name="T4" fmla="*/ 711 w 711"/>
                <a:gd name="T5" fmla="*/ 0 h 16"/>
                <a:gd name="T6" fmla="*/ 0 w 711"/>
                <a:gd name="T7" fmla="*/ 0 h 16"/>
              </a:gdLst>
              <a:ahLst/>
              <a:cxnLst>
                <a:cxn ang="0">
                  <a:pos x="T0" y="T1"/>
                </a:cxn>
                <a:cxn ang="0">
                  <a:pos x="T2" y="T3"/>
                </a:cxn>
                <a:cxn ang="0">
                  <a:pos x="T4" y="T5"/>
                </a:cxn>
                <a:cxn ang="0">
                  <a:pos x="T6" y="T7"/>
                </a:cxn>
              </a:cxnLst>
              <a:rect l="0" t="0" r="r" b="b"/>
              <a:pathLst>
                <a:path w="711" h="16">
                  <a:moveTo>
                    <a:pt x="0" y="16"/>
                  </a:moveTo>
                  <a:lnTo>
                    <a:pt x="711" y="16"/>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9" name="Rectangle 298"/>
            <p:cNvSpPr>
              <a:spLocks noChangeArrowheads="1"/>
            </p:cNvSpPr>
            <p:nvPr/>
          </p:nvSpPr>
          <p:spPr bwMode="auto">
            <a:xfrm flipH="1">
              <a:off x="860416" y="2533428"/>
              <a:ext cx="40261" cy="1788399"/>
            </a:xfrm>
            <a:prstGeom prst="rect">
              <a:avLst/>
            </a:pr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46" name="Freeform 291"/>
            <p:cNvSpPr>
              <a:spLocks/>
            </p:cNvSpPr>
            <p:nvPr/>
          </p:nvSpPr>
          <p:spPr bwMode="auto">
            <a:xfrm flipH="1">
              <a:off x="125139" y="3936177"/>
              <a:ext cx="1506578" cy="40261"/>
            </a:xfrm>
            <a:custGeom>
              <a:avLst/>
              <a:gdLst>
                <a:gd name="T0" fmla="*/ 0 w 711"/>
                <a:gd name="T1" fmla="*/ 19 h 19"/>
                <a:gd name="T2" fmla="*/ 711 w 711"/>
                <a:gd name="T3" fmla="*/ 19 h 19"/>
                <a:gd name="T4" fmla="*/ 711 w 711"/>
                <a:gd name="T5" fmla="*/ 0 h 19"/>
                <a:gd name="T6" fmla="*/ 0 w 711"/>
                <a:gd name="T7" fmla="*/ 0 h 19"/>
              </a:gdLst>
              <a:ahLst/>
              <a:cxnLst>
                <a:cxn ang="0">
                  <a:pos x="T0" y="T1"/>
                </a:cxn>
                <a:cxn ang="0">
                  <a:pos x="T2" y="T3"/>
                </a:cxn>
                <a:cxn ang="0">
                  <a:pos x="T4" y="T5"/>
                </a:cxn>
                <a:cxn ang="0">
                  <a:pos x="T6" y="T7"/>
                </a:cxn>
              </a:cxnLst>
              <a:rect l="0" t="0" r="r" b="b"/>
              <a:pathLst>
                <a:path w="711" h="19">
                  <a:moveTo>
                    <a:pt x="0" y="19"/>
                  </a:moveTo>
                  <a:lnTo>
                    <a:pt x="711" y="19"/>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7" name="Rectangle 505"/>
            <p:cNvSpPr>
              <a:spLocks noChangeArrowheads="1"/>
            </p:cNvSpPr>
            <p:nvPr/>
          </p:nvSpPr>
          <p:spPr bwMode="auto">
            <a:xfrm>
              <a:off x="-197346" y="4273474"/>
              <a:ext cx="1161540" cy="1216656"/>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8" name="Rectangle 506"/>
            <p:cNvSpPr>
              <a:spLocks noChangeArrowheads="1"/>
            </p:cNvSpPr>
            <p:nvPr/>
          </p:nvSpPr>
          <p:spPr bwMode="auto">
            <a:xfrm>
              <a:off x="-170808" y="5490130"/>
              <a:ext cx="1061511" cy="87779"/>
            </a:xfrm>
            <a:prstGeom prst="rect">
              <a:avLst/>
            </a:prstGeom>
            <a:solidFill>
              <a:srgbClr val="606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9" name="Rectangle 507"/>
            <p:cNvSpPr>
              <a:spLocks noChangeArrowheads="1"/>
            </p:cNvSpPr>
            <p:nvPr/>
          </p:nvSpPr>
          <p:spPr bwMode="auto">
            <a:xfrm>
              <a:off x="964194" y="4273474"/>
              <a:ext cx="1639220" cy="608328"/>
            </a:xfrm>
            <a:prstGeom prst="rect">
              <a:avLst/>
            </a:prstGeom>
            <a:solidFill>
              <a:srgbClr val="9E9F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0" name="Rectangle 508"/>
            <p:cNvSpPr>
              <a:spLocks noChangeArrowheads="1"/>
            </p:cNvSpPr>
            <p:nvPr/>
          </p:nvSpPr>
          <p:spPr bwMode="auto">
            <a:xfrm>
              <a:off x="-232049" y="4136701"/>
              <a:ext cx="1286062" cy="136773"/>
            </a:xfrm>
            <a:prstGeom prst="rect">
              <a:avLst/>
            </a:prstGeom>
            <a:solidFill>
              <a:srgbClr val="E7E7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1" name="Rectangle 509"/>
            <p:cNvSpPr>
              <a:spLocks noChangeArrowheads="1"/>
            </p:cNvSpPr>
            <p:nvPr/>
          </p:nvSpPr>
          <p:spPr bwMode="auto">
            <a:xfrm>
              <a:off x="1054014" y="4136701"/>
              <a:ext cx="1651468" cy="136773"/>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2" name="Rectangle 510"/>
            <p:cNvSpPr>
              <a:spLocks noChangeArrowheads="1"/>
            </p:cNvSpPr>
            <p:nvPr/>
          </p:nvSpPr>
          <p:spPr bwMode="auto">
            <a:xfrm>
              <a:off x="2582998" y="4273474"/>
              <a:ext cx="102068" cy="1216656"/>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3" name="Rectangle 511"/>
            <p:cNvSpPr>
              <a:spLocks noChangeArrowheads="1"/>
            </p:cNvSpPr>
            <p:nvPr/>
          </p:nvSpPr>
          <p:spPr bwMode="auto">
            <a:xfrm>
              <a:off x="2589123" y="5490130"/>
              <a:ext cx="81655" cy="87779"/>
            </a:xfrm>
            <a:prstGeom prst="rect">
              <a:avLst/>
            </a:prstGeom>
            <a:solidFill>
              <a:srgbClr val="606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nvGrpSpPr>
            <p:cNvPr id="7" name="Group 6"/>
            <p:cNvGrpSpPr/>
            <p:nvPr/>
          </p:nvGrpSpPr>
          <p:grpSpPr>
            <a:xfrm>
              <a:off x="1048003" y="3139585"/>
              <a:ext cx="1210532" cy="2563959"/>
              <a:chOff x="-2081529" y="3097645"/>
              <a:chExt cx="1210532" cy="2563959"/>
            </a:xfrm>
          </p:grpSpPr>
          <p:sp>
            <p:nvSpPr>
              <p:cNvPr id="834" name="Rectangle 458"/>
              <p:cNvSpPr>
                <a:spLocks noChangeArrowheads="1"/>
              </p:cNvSpPr>
              <p:nvPr/>
            </p:nvSpPr>
            <p:spPr bwMode="auto">
              <a:xfrm>
                <a:off x="-1685503" y="4116288"/>
                <a:ext cx="420522" cy="6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5" name="Freeform 459"/>
              <p:cNvSpPr>
                <a:spLocks/>
              </p:cNvSpPr>
              <p:nvPr/>
            </p:nvSpPr>
            <p:spPr bwMode="auto">
              <a:xfrm>
                <a:off x="-1699793" y="4089751"/>
                <a:ext cx="449101" cy="26538"/>
              </a:xfrm>
              <a:custGeom>
                <a:avLst/>
                <a:gdLst>
                  <a:gd name="T0" fmla="*/ 51 w 66"/>
                  <a:gd name="T1" fmla="*/ 0 h 4"/>
                  <a:gd name="T2" fmla="*/ 56 w 66"/>
                  <a:gd name="T3" fmla="*/ 1 h 4"/>
                  <a:gd name="T4" fmla="*/ 60 w 66"/>
                  <a:gd name="T5" fmla="*/ 2 h 4"/>
                  <a:gd name="T6" fmla="*/ 63 w 66"/>
                  <a:gd name="T7" fmla="*/ 3 h 4"/>
                  <a:gd name="T8" fmla="*/ 62 w 66"/>
                  <a:gd name="T9" fmla="*/ 4 h 4"/>
                  <a:gd name="T10" fmla="*/ 52 w 66"/>
                  <a:gd name="T11" fmla="*/ 4 h 4"/>
                  <a:gd name="T12" fmla="*/ 51 w 66"/>
                  <a:gd name="T13" fmla="*/ 4 h 4"/>
                  <a:gd name="T14" fmla="*/ 4 w 66"/>
                  <a:gd name="T15" fmla="*/ 4 h 4"/>
                  <a:gd name="T16" fmla="*/ 4 w 66"/>
                  <a:gd name="T17" fmla="*/ 3 h 4"/>
                  <a:gd name="T18" fmla="*/ 8 w 66"/>
                  <a:gd name="T19" fmla="*/ 1 h 4"/>
                  <a:gd name="T20" fmla="*/ 16 w 66"/>
                  <a:gd name="T21" fmla="*/ 0 h 4"/>
                  <a:gd name="T22" fmla="*/ 51 w 6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4">
                    <a:moveTo>
                      <a:pt x="51" y="0"/>
                    </a:moveTo>
                    <a:cubicBezTo>
                      <a:pt x="51" y="0"/>
                      <a:pt x="54" y="0"/>
                      <a:pt x="56" y="1"/>
                    </a:cubicBezTo>
                    <a:cubicBezTo>
                      <a:pt x="60" y="2"/>
                      <a:pt x="60" y="2"/>
                      <a:pt x="60" y="2"/>
                    </a:cubicBezTo>
                    <a:cubicBezTo>
                      <a:pt x="63" y="3"/>
                      <a:pt x="63" y="3"/>
                      <a:pt x="63" y="3"/>
                    </a:cubicBezTo>
                    <a:cubicBezTo>
                      <a:pt x="63" y="3"/>
                      <a:pt x="66" y="4"/>
                      <a:pt x="62" y="4"/>
                    </a:cubicBezTo>
                    <a:cubicBezTo>
                      <a:pt x="52" y="4"/>
                      <a:pt x="52" y="4"/>
                      <a:pt x="52" y="4"/>
                    </a:cubicBezTo>
                    <a:cubicBezTo>
                      <a:pt x="51" y="4"/>
                      <a:pt x="51" y="4"/>
                      <a:pt x="51" y="4"/>
                    </a:cubicBezTo>
                    <a:cubicBezTo>
                      <a:pt x="4" y="4"/>
                      <a:pt x="4" y="4"/>
                      <a:pt x="4" y="4"/>
                    </a:cubicBezTo>
                    <a:cubicBezTo>
                      <a:pt x="4" y="4"/>
                      <a:pt x="0" y="4"/>
                      <a:pt x="4" y="3"/>
                    </a:cubicBezTo>
                    <a:cubicBezTo>
                      <a:pt x="8" y="1"/>
                      <a:pt x="8" y="1"/>
                      <a:pt x="8" y="1"/>
                    </a:cubicBezTo>
                    <a:cubicBezTo>
                      <a:pt x="8" y="1"/>
                      <a:pt x="12" y="0"/>
                      <a:pt x="16" y="0"/>
                    </a:cubicBezTo>
                    <a:lnTo>
                      <a:pt x="5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6" name="Rectangle 460"/>
              <p:cNvSpPr>
                <a:spLocks noChangeArrowheads="1"/>
              </p:cNvSpPr>
              <p:nvPr/>
            </p:nvSpPr>
            <p:spPr bwMode="auto">
              <a:xfrm>
                <a:off x="-1536485" y="3952978"/>
                <a:ext cx="122482" cy="1367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7" name="Freeform 461"/>
              <p:cNvSpPr>
                <a:spLocks/>
              </p:cNvSpPr>
              <p:nvPr/>
            </p:nvSpPr>
            <p:spPr bwMode="auto">
              <a:xfrm>
                <a:off x="-2081529" y="3228293"/>
                <a:ext cx="1210532" cy="724686"/>
              </a:xfrm>
              <a:custGeom>
                <a:avLst/>
                <a:gdLst>
                  <a:gd name="T0" fmla="*/ 170 w 178"/>
                  <a:gd name="T1" fmla="*/ 0 h 106"/>
                  <a:gd name="T2" fmla="*/ 178 w 178"/>
                  <a:gd name="T3" fmla="*/ 8 h 106"/>
                  <a:gd name="T4" fmla="*/ 178 w 178"/>
                  <a:gd name="T5" fmla="*/ 98 h 106"/>
                  <a:gd name="T6" fmla="*/ 170 w 178"/>
                  <a:gd name="T7" fmla="*/ 106 h 106"/>
                  <a:gd name="T8" fmla="*/ 8 w 178"/>
                  <a:gd name="T9" fmla="*/ 106 h 106"/>
                  <a:gd name="T10" fmla="*/ 0 w 178"/>
                  <a:gd name="T11" fmla="*/ 98 h 106"/>
                  <a:gd name="T12" fmla="*/ 0 w 178"/>
                  <a:gd name="T13" fmla="*/ 8 h 106"/>
                  <a:gd name="T14" fmla="*/ 8 w 178"/>
                  <a:gd name="T15" fmla="*/ 0 h 106"/>
                  <a:gd name="T16" fmla="*/ 170 w 178"/>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06">
                    <a:moveTo>
                      <a:pt x="170" y="0"/>
                    </a:moveTo>
                    <a:cubicBezTo>
                      <a:pt x="170" y="0"/>
                      <a:pt x="178" y="0"/>
                      <a:pt x="178" y="8"/>
                    </a:cubicBezTo>
                    <a:cubicBezTo>
                      <a:pt x="178" y="98"/>
                      <a:pt x="178" y="98"/>
                      <a:pt x="178" y="98"/>
                    </a:cubicBezTo>
                    <a:cubicBezTo>
                      <a:pt x="178" y="98"/>
                      <a:pt x="178" y="106"/>
                      <a:pt x="170" y="106"/>
                    </a:cubicBezTo>
                    <a:cubicBezTo>
                      <a:pt x="8" y="106"/>
                      <a:pt x="8" y="106"/>
                      <a:pt x="8" y="106"/>
                    </a:cubicBezTo>
                    <a:cubicBezTo>
                      <a:pt x="8" y="106"/>
                      <a:pt x="0" y="106"/>
                      <a:pt x="0" y="98"/>
                    </a:cubicBezTo>
                    <a:cubicBezTo>
                      <a:pt x="0" y="8"/>
                      <a:pt x="0" y="8"/>
                      <a:pt x="0" y="8"/>
                    </a:cubicBezTo>
                    <a:cubicBezTo>
                      <a:pt x="0" y="8"/>
                      <a:pt x="0" y="0"/>
                      <a:pt x="8" y="0"/>
                    </a:cubicBezTo>
                    <a:lnTo>
                      <a:pt x="1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8" name="Freeform 462"/>
              <p:cNvSpPr>
                <a:spLocks/>
              </p:cNvSpPr>
              <p:nvPr/>
            </p:nvSpPr>
            <p:spPr bwMode="auto">
              <a:xfrm>
                <a:off x="-2032536" y="3269120"/>
                <a:ext cx="1114587" cy="643032"/>
              </a:xfrm>
              <a:custGeom>
                <a:avLst/>
                <a:gdLst>
                  <a:gd name="T0" fmla="*/ 161 w 164"/>
                  <a:gd name="T1" fmla="*/ 0 h 94"/>
                  <a:gd name="T2" fmla="*/ 164 w 164"/>
                  <a:gd name="T3" fmla="*/ 3 h 94"/>
                  <a:gd name="T4" fmla="*/ 164 w 164"/>
                  <a:gd name="T5" fmla="*/ 91 h 94"/>
                  <a:gd name="T6" fmla="*/ 161 w 164"/>
                  <a:gd name="T7" fmla="*/ 94 h 94"/>
                  <a:gd name="T8" fmla="*/ 3 w 164"/>
                  <a:gd name="T9" fmla="*/ 94 h 94"/>
                  <a:gd name="T10" fmla="*/ 0 w 164"/>
                  <a:gd name="T11" fmla="*/ 91 h 94"/>
                  <a:gd name="T12" fmla="*/ 0 w 164"/>
                  <a:gd name="T13" fmla="*/ 3 h 94"/>
                  <a:gd name="T14" fmla="*/ 3 w 164"/>
                  <a:gd name="T15" fmla="*/ 0 h 94"/>
                  <a:gd name="T16" fmla="*/ 141 w 164"/>
                  <a:gd name="T17" fmla="*/ 0 h 94"/>
                  <a:gd name="T18" fmla="*/ 161 w 164"/>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94">
                    <a:moveTo>
                      <a:pt x="161" y="0"/>
                    </a:moveTo>
                    <a:cubicBezTo>
                      <a:pt x="161" y="0"/>
                      <a:pt x="164" y="0"/>
                      <a:pt x="164" y="3"/>
                    </a:cubicBezTo>
                    <a:cubicBezTo>
                      <a:pt x="164" y="91"/>
                      <a:pt x="164" y="91"/>
                      <a:pt x="164" y="91"/>
                    </a:cubicBezTo>
                    <a:cubicBezTo>
                      <a:pt x="164" y="91"/>
                      <a:pt x="164" y="94"/>
                      <a:pt x="161" y="94"/>
                    </a:cubicBezTo>
                    <a:cubicBezTo>
                      <a:pt x="3" y="94"/>
                      <a:pt x="3" y="94"/>
                      <a:pt x="3" y="94"/>
                    </a:cubicBezTo>
                    <a:cubicBezTo>
                      <a:pt x="3" y="94"/>
                      <a:pt x="0" y="94"/>
                      <a:pt x="0" y="91"/>
                    </a:cubicBezTo>
                    <a:cubicBezTo>
                      <a:pt x="0" y="3"/>
                      <a:pt x="0" y="3"/>
                      <a:pt x="0" y="3"/>
                    </a:cubicBezTo>
                    <a:cubicBezTo>
                      <a:pt x="0" y="3"/>
                      <a:pt x="0" y="0"/>
                      <a:pt x="3" y="0"/>
                    </a:cubicBezTo>
                    <a:cubicBezTo>
                      <a:pt x="141" y="0"/>
                      <a:pt x="141" y="0"/>
                      <a:pt x="141" y="0"/>
                    </a:cubicBezTo>
                    <a:lnTo>
                      <a:pt x="161"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9" name="Freeform 463"/>
              <p:cNvSpPr>
                <a:spLocks/>
              </p:cNvSpPr>
              <p:nvPr/>
            </p:nvSpPr>
            <p:spPr bwMode="auto">
              <a:xfrm>
                <a:off x="-2026413" y="3269120"/>
                <a:ext cx="1108464" cy="643032"/>
              </a:xfrm>
              <a:custGeom>
                <a:avLst/>
                <a:gdLst>
                  <a:gd name="T0" fmla="*/ 1 w 163"/>
                  <a:gd name="T1" fmla="*/ 0 h 94"/>
                  <a:gd name="T2" fmla="*/ 0 w 163"/>
                  <a:gd name="T3" fmla="*/ 3 h 94"/>
                  <a:gd name="T4" fmla="*/ 0 w 163"/>
                  <a:gd name="T5" fmla="*/ 91 h 94"/>
                  <a:gd name="T6" fmla="*/ 3 w 163"/>
                  <a:gd name="T7" fmla="*/ 94 h 94"/>
                  <a:gd name="T8" fmla="*/ 160 w 163"/>
                  <a:gd name="T9" fmla="*/ 94 h 94"/>
                  <a:gd name="T10" fmla="*/ 163 w 163"/>
                  <a:gd name="T11" fmla="*/ 93 h 94"/>
                  <a:gd name="T12" fmla="*/ 1 w 163"/>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63" h="94">
                    <a:moveTo>
                      <a:pt x="1" y="0"/>
                    </a:moveTo>
                    <a:cubicBezTo>
                      <a:pt x="0" y="1"/>
                      <a:pt x="0" y="3"/>
                      <a:pt x="0" y="3"/>
                    </a:cubicBezTo>
                    <a:cubicBezTo>
                      <a:pt x="0" y="91"/>
                      <a:pt x="0" y="91"/>
                      <a:pt x="0" y="91"/>
                    </a:cubicBezTo>
                    <a:cubicBezTo>
                      <a:pt x="0" y="94"/>
                      <a:pt x="3" y="94"/>
                      <a:pt x="3" y="94"/>
                    </a:cubicBezTo>
                    <a:cubicBezTo>
                      <a:pt x="160" y="94"/>
                      <a:pt x="160" y="94"/>
                      <a:pt x="160" y="94"/>
                    </a:cubicBezTo>
                    <a:cubicBezTo>
                      <a:pt x="161" y="94"/>
                      <a:pt x="162" y="94"/>
                      <a:pt x="163" y="93"/>
                    </a:cubicBezTo>
                    <a:lnTo>
                      <a:pt x="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5" name="Freeform 473"/>
              <p:cNvSpPr>
                <a:spLocks/>
              </p:cNvSpPr>
              <p:nvPr/>
            </p:nvSpPr>
            <p:spPr bwMode="auto">
              <a:xfrm>
                <a:off x="-1985586" y="3679435"/>
                <a:ext cx="1094174" cy="559335"/>
              </a:xfrm>
              <a:custGeom>
                <a:avLst/>
                <a:gdLst>
                  <a:gd name="T0" fmla="*/ 5 w 161"/>
                  <a:gd name="T1" fmla="*/ 61 h 82"/>
                  <a:gd name="T2" fmla="*/ 34 w 161"/>
                  <a:gd name="T3" fmla="*/ 13 h 82"/>
                  <a:gd name="T4" fmla="*/ 57 w 161"/>
                  <a:gd name="T5" fmla="*/ 0 h 82"/>
                  <a:gd name="T6" fmla="*/ 62 w 161"/>
                  <a:gd name="T7" fmla="*/ 1 h 82"/>
                  <a:gd name="T8" fmla="*/ 105 w 161"/>
                  <a:gd name="T9" fmla="*/ 1 h 82"/>
                  <a:gd name="T10" fmla="*/ 132 w 161"/>
                  <a:gd name="T11" fmla="*/ 19 h 82"/>
                  <a:gd name="T12" fmla="*/ 154 w 161"/>
                  <a:gd name="T13" fmla="*/ 61 h 82"/>
                  <a:gd name="T14" fmla="*/ 140 w 161"/>
                  <a:gd name="T15" fmla="*/ 80 h 82"/>
                  <a:gd name="T16" fmla="*/ 123 w 161"/>
                  <a:gd name="T17" fmla="*/ 49 h 82"/>
                  <a:gd name="T18" fmla="*/ 39 w 161"/>
                  <a:gd name="T19" fmla="*/ 49 h 82"/>
                  <a:gd name="T20" fmla="*/ 25 w 161"/>
                  <a:gd name="T21" fmla="*/ 73 h 82"/>
                  <a:gd name="T22" fmla="*/ 11 w 161"/>
                  <a:gd name="T23" fmla="*/ 77 h 82"/>
                  <a:gd name="T24" fmla="*/ 5 w 161"/>
                  <a:gd name="T25" fmla="*/ 6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82">
                    <a:moveTo>
                      <a:pt x="5" y="61"/>
                    </a:moveTo>
                    <a:cubicBezTo>
                      <a:pt x="34" y="13"/>
                      <a:pt x="34" y="13"/>
                      <a:pt x="34" y="13"/>
                    </a:cubicBezTo>
                    <a:cubicBezTo>
                      <a:pt x="34" y="13"/>
                      <a:pt x="40" y="0"/>
                      <a:pt x="57" y="0"/>
                    </a:cubicBezTo>
                    <a:cubicBezTo>
                      <a:pt x="62" y="1"/>
                      <a:pt x="62" y="1"/>
                      <a:pt x="62" y="1"/>
                    </a:cubicBezTo>
                    <a:cubicBezTo>
                      <a:pt x="105" y="1"/>
                      <a:pt x="105" y="1"/>
                      <a:pt x="105" y="1"/>
                    </a:cubicBezTo>
                    <a:cubicBezTo>
                      <a:pt x="105" y="1"/>
                      <a:pt x="123" y="0"/>
                      <a:pt x="132" y="19"/>
                    </a:cubicBezTo>
                    <a:cubicBezTo>
                      <a:pt x="154" y="61"/>
                      <a:pt x="154" y="61"/>
                      <a:pt x="154" y="61"/>
                    </a:cubicBezTo>
                    <a:cubicBezTo>
                      <a:pt x="154" y="61"/>
                      <a:pt x="161" y="77"/>
                      <a:pt x="140" y="80"/>
                    </a:cubicBezTo>
                    <a:cubicBezTo>
                      <a:pt x="140" y="80"/>
                      <a:pt x="126" y="57"/>
                      <a:pt x="123" y="49"/>
                    </a:cubicBezTo>
                    <a:cubicBezTo>
                      <a:pt x="39" y="49"/>
                      <a:pt x="39" y="49"/>
                      <a:pt x="39" y="49"/>
                    </a:cubicBezTo>
                    <a:cubicBezTo>
                      <a:pt x="25" y="73"/>
                      <a:pt x="25" y="73"/>
                      <a:pt x="25" y="73"/>
                    </a:cubicBezTo>
                    <a:cubicBezTo>
                      <a:pt x="25" y="73"/>
                      <a:pt x="21" y="82"/>
                      <a:pt x="11" y="77"/>
                    </a:cubicBezTo>
                    <a:cubicBezTo>
                      <a:pt x="0" y="72"/>
                      <a:pt x="5" y="61"/>
                      <a:pt x="5" y="61"/>
                    </a:cubicBezTo>
                    <a:close/>
                  </a:path>
                </a:pathLst>
              </a:custGeom>
              <a:solidFill>
                <a:srgbClr val="F1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6" name="Freeform 474"/>
              <p:cNvSpPr>
                <a:spLocks/>
              </p:cNvSpPr>
              <p:nvPr/>
            </p:nvSpPr>
            <p:spPr bwMode="auto">
              <a:xfrm>
                <a:off x="-1869226" y="4020344"/>
                <a:ext cx="114316" cy="177600"/>
              </a:xfrm>
              <a:custGeom>
                <a:avLst/>
                <a:gdLst>
                  <a:gd name="T0" fmla="*/ 0 w 56"/>
                  <a:gd name="T1" fmla="*/ 87 h 87"/>
                  <a:gd name="T2" fmla="*/ 56 w 56"/>
                  <a:gd name="T3" fmla="*/ 0 h 87"/>
                  <a:gd name="T4" fmla="*/ 56 w 56"/>
                  <a:gd name="T5" fmla="*/ 70 h 87"/>
                  <a:gd name="T6" fmla="*/ 0 w 56"/>
                  <a:gd name="T7" fmla="*/ 87 h 87"/>
                </a:gdLst>
                <a:ahLst/>
                <a:cxnLst>
                  <a:cxn ang="0">
                    <a:pos x="T0" y="T1"/>
                  </a:cxn>
                  <a:cxn ang="0">
                    <a:pos x="T2" y="T3"/>
                  </a:cxn>
                  <a:cxn ang="0">
                    <a:pos x="T4" y="T5"/>
                  </a:cxn>
                  <a:cxn ang="0">
                    <a:pos x="T6" y="T7"/>
                  </a:cxn>
                </a:cxnLst>
                <a:rect l="0" t="0" r="r" b="b"/>
                <a:pathLst>
                  <a:path w="56" h="87">
                    <a:moveTo>
                      <a:pt x="0" y="87"/>
                    </a:moveTo>
                    <a:lnTo>
                      <a:pt x="56" y="0"/>
                    </a:lnTo>
                    <a:lnTo>
                      <a:pt x="56" y="70"/>
                    </a:lnTo>
                    <a:lnTo>
                      <a:pt x="0" y="87"/>
                    </a:lnTo>
                    <a:close/>
                  </a:path>
                </a:pathLst>
              </a:custGeom>
              <a:solidFill>
                <a:srgbClr val="B5B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7" name="Freeform 475"/>
              <p:cNvSpPr>
                <a:spLocks/>
              </p:cNvSpPr>
              <p:nvPr/>
            </p:nvSpPr>
            <p:spPr bwMode="auto">
              <a:xfrm>
                <a:off x="-1101672" y="4026467"/>
                <a:ext cx="116358" cy="185765"/>
              </a:xfrm>
              <a:custGeom>
                <a:avLst/>
                <a:gdLst>
                  <a:gd name="T0" fmla="*/ 0 w 57"/>
                  <a:gd name="T1" fmla="*/ 0 h 91"/>
                  <a:gd name="T2" fmla="*/ 57 w 57"/>
                  <a:gd name="T3" fmla="*/ 91 h 91"/>
                  <a:gd name="T4" fmla="*/ 0 w 57"/>
                  <a:gd name="T5" fmla="*/ 77 h 91"/>
                  <a:gd name="T6" fmla="*/ 0 w 57"/>
                  <a:gd name="T7" fmla="*/ 0 h 91"/>
                </a:gdLst>
                <a:ahLst/>
                <a:cxnLst>
                  <a:cxn ang="0">
                    <a:pos x="T0" y="T1"/>
                  </a:cxn>
                  <a:cxn ang="0">
                    <a:pos x="T2" y="T3"/>
                  </a:cxn>
                  <a:cxn ang="0">
                    <a:pos x="T4" y="T5"/>
                  </a:cxn>
                  <a:cxn ang="0">
                    <a:pos x="T6" y="T7"/>
                  </a:cxn>
                </a:cxnLst>
                <a:rect l="0" t="0" r="r" b="b"/>
                <a:pathLst>
                  <a:path w="57" h="91">
                    <a:moveTo>
                      <a:pt x="0" y="0"/>
                    </a:moveTo>
                    <a:lnTo>
                      <a:pt x="57" y="91"/>
                    </a:lnTo>
                    <a:lnTo>
                      <a:pt x="0" y="77"/>
                    </a:lnTo>
                    <a:lnTo>
                      <a:pt x="0" y="0"/>
                    </a:lnTo>
                    <a:close/>
                  </a:path>
                </a:pathLst>
              </a:custGeom>
              <a:solidFill>
                <a:srgbClr val="B5B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8" name="Rectangle 476"/>
              <p:cNvSpPr>
                <a:spLocks noChangeArrowheads="1"/>
              </p:cNvSpPr>
              <p:nvPr/>
            </p:nvSpPr>
            <p:spPr bwMode="auto">
              <a:xfrm>
                <a:off x="-1571187" y="3583491"/>
                <a:ext cx="279668" cy="102068"/>
              </a:xfrm>
              <a:prstGeom prst="rect">
                <a:avLst/>
              </a:prstGeom>
              <a:solidFill>
                <a:srgbClr val="B5B3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9" name="Freeform 477"/>
              <p:cNvSpPr>
                <a:spLocks/>
              </p:cNvSpPr>
              <p:nvPr/>
            </p:nvSpPr>
            <p:spPr bwMode="auto">
              <a:xfrm>
                <a:off x="-1638553" y="3228293"/>
                <a:ext cx="420522" cy="355198"/>
              </a:xfrm>
              <a:custGeom>
                <a:avLst/>
                <a:gdLst>
                  <a:gd name="T0" fmla="*/ 17 w 62"/>
                  <a:gd name="T1" fmla="*/ 52 h 52"/>
                  <a:gd name="T2" fmla="*/ 2 w 62"/>
                  <a:gd name="T3" fmla="*/ 0 h 52"/>
                  <a:gd name="T4" fmla="*/ 57 w 62"/>
                  <a:gd name="T5" fmla="*/ 1 h 52"/>
                  <a:gd name="T6" fmla="*/ 49 w 62"/>
                  <a:gd name="T7" fmla="*/ 42 h 52"/>
                  <a:gd name="T8" fmla="*/ 47 w 62"/>
                  <a:gd name="T9" fmla="*/ 52 h 52"/>
                  <a:gd name="T10" fmla="*/ 17 w 62"/>
                  <a:gd name="T11" fmla="*/ 52 h 52"/>
                </a:gdLst>
                <a:ahLst/>
                <a:cxnLst>
                  <a:cxn ang="0">
                    <a:pos x="T0" y="T1"/>
                  </a:cxn>
                  <a:cxn ang="0">
                    <a:pos x="T2" y="T3"/>
                  </a:cxn>
                  <a:cxn ang="0">
                    <a:pos x="T4" y="T5"/>
                  </a:cxn>
                  <a:cxn ang="0">
                    <a:pos x="T6" y="T7"/>
                  </a:cxn>
                  <a:cxn ang="0">
                    <a:pos x="T8" y="T9"/>
                  </a:cxn>
                  <a:cxn ang="0">
                    <a:pos x="T10" y="T11"/>
                  </a:cxn>
                </a:cxnLst>
                <a:rect l="0" t="0" r="r" b="b"/>
                <a:pathLst>
                  <a:path w="62" h="52">
                    <a:moveTo>
                      <a:pt x="17" y="52"/>
                    </a:moveTo>
                    <a:cubicBezTo>
                      <a:pt x="17" y="52"/>
                      <a:pt x="0" y="23"/>
                      <a:pt x="2" y="0"/>
                    </a:cubicBezTo>
                    <a:cubicBezTo>
                      <a:pt x="57" y="1"/>
                      <a:pt x="57" y="1"/>
                      <a:pt x="57" y="1"/>
                    </a:cubicBezTo>
                    <a:cubicBezTo>
                      <a:pt x="57" y="1"/>
                      <a:pt x="62" y="13"/>
                      <a:pt x="49" y="42"/>
                    </a:cubicBezTo>
                    <a:cubicBezTo>
                      <a:pt x="49" y="42"/>
                      <a:pt x="46" y="48"/>
                      <a:pt x="47" y="52"/>
                    </a:cubicBezTo>
                    <a:lnTo>
                      <a:pt x="17" y="52"/>
                    </a:lnTo>
                    <a:close/>
                  </a:path>
                </a:pathLst>
              </a:custGeom>
              <a:solidFill>
                <a:srgbClr val="FFCA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0" name="Freeform 478"/>
              <p:cNvSpPr>
                <a:spLocks/>
              </p:cNvSpPr>
              <p:nvPr/>
            </p:nvSpPr>
            <p:spPr bwMode="auto">
              <a:xfrm>
                <a:off x="-1658966" y="3097645"/>
                <a:ext cx="428687" cy="451143"/>
              </a:xfrm>
              <a:custGeom>
                <a:avLst/>
                <a:gdLst>
                  <a:gd name="T0" fmla="*/ 24 w 63"/>
                  <a:gd name="T1" fmla="*/ 4 h 66"/>
                  <a:gd name="T2" fmla="*/ 5 w 63"/>
                  <a:gd name="T3" fmla="*/ 34 h 66"/>
                  <a:gd name="T4" fmla="*/ 22 w 63"/>
                  <a:gd name="T5" fmla="*/ 61 h 66"/>
                  <a:gd name="T6" fmla="*/ 26 w 63"/>
                  <a:gd name="T7" fmla="*/ 55 h 66"/>
                  <a:gd name="T8" fmla="*/ 26 w 63"/>
                  <a:gd name="T9" fmla="*/ 62 h 66"/>
                  <a:gd name="T10" fmla="*/ 30 w 63"/>
                  <a:gd name="T11" fmla="*/ 63 h 66"/>
                  <a:gd name="T12" fmla="*/ 30 w 63"/>
                  <a:gd name="T13" fmla="*/ 60 h 66"/>
                  <a:gd name="T14" fmla="*/ 35 w 63"/>
                  <a:gd name="T15" fmla="*/ 66 h 66"/>
                  <a:gd name="T16" fmla="*/ 42 w 63"/>
                  <a:gd name="T17" fmla="*/ 66 h 66"/>
                  <a:gd name="T18" fmla="*/ 42 w 63"/>
                  <a:gd name="T19" fmla="*/ 55 h 66"/>
                  <a:gd name="T20" fmla="*/ 45 w 63"/>
                  <a:gd name="T21" fmla="*/ 62 h 66"/>
                  <a:gd name="T22" fmla="*/ 61 w 63"/>
                  <a:gd name="T23" fmla="*/ 34 h 66"/>
                  <a:gd name="T24" fmla="*/ 24 w 63"/>
                  <a:gd name="T25"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6">
                    <a:moveTo>
                      <a:pt x="24" y="4"/>
                    </a:moveTo>
                    <a:cubicBezTo>
                      <a:pt x="24" y="4"/>
                      <a:pt x="0" y="8"/>
                      <a:pt x="5" y="34"/>
                    </a:cubicBezTo>
                    <a:cubicBezTo>
                      <a:pt x="9" y="60"/>
                      <a:pt x="22" y="61"/>
                      <a:pt x="22" y="61"/>
                    </a:cubicBezTo>
                    <a:cubicBezTo>
                      <a:pt x="26" y="55"/>
                      <a:pt x="26" y="55"/>
                      <a:pt x="26" y="55"/>
                    </a:cubicBezTo>
                    <a:cubicBezTo>
                      <a:pt x="26" y="62"/>
                      <a:pt x="26" y="62"/>
                      <a:pt x="26" y="62"/>
                    </a:cubicBezTo>
                    <a:cubicBezTo>
                      <a:pt x="30" y="63"/>
                      <a:pt x="30" y="63"/>
                      <a:pt x="30" y="63"/>
                    </a:cubicBezTo>
                    <a:cubicBezTo>
                      <a:pt x="30" y="60"/>
                      <a:pt x="30" y="60"/>
                      <a:pt x="30" y="60"/>
                    </a:cubicBezTo>
                    <a:cubicBezTo>
                      <a:pt x="35" y="66"/>
                      <a:pt x="35" y="66"/>
                      <a:pt x="35" y="66"/>
                    </a:cubicBezTo>
                    <a:cubicBezTo>
                      <a:pt x="42" y="66"/>
                      <a:pt x="42" y="66"/>
                      <a:pt x="42" y="66"/>
                    </a:cubicBezTo>
                    <a:cubicBezTo>
                      <a:pt x="42" y="55"/>
                      <a:pt x="42" y="55"/>
                      <a:pt x="42" y="55"/>
                    </a:cubicBezTo>
                    <a:cubicBezTo>
                      <a:pt x="45" y="62"/>
                      <a:pt x="45" y="62"/>
                      <a:pt x="45" y="62"/>
                    </a:cubicBezTo>
                    <a:cubicBezTo>
                      <a:pt x="45" y="62"/>
                      <a:pt x="58" y="56"/>
                      <a:pt x="61" y="34"/>
                    </a:cubicBezTo>
                    <a:cubicBezTo>
                      <a:pt x="63" y="12"/>
                      <a:pt x="47" y="0"/>
                      <a:pt x="24"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1" name="Freeform 479"/>
              <p:cNvSpPr>
                <a:spLocks/>
              </p:cNvSpPr>
              <p:nvPr/>
            </p:nvSpPr>
            <p:spPr bwMode="auto">
              <a:xfrm>
                <a:off x="-1705917" y="4150991"/>
                <a:ext cx="557295" cy="436853"/>
              </a:xfrm>
              <a:custGeom>
                <a:avLst/>
                <a:gdLst>
                  <a:gd name="T0" fmla="*/ 273 w 273"/>
                  <a:gd name="T1" fmla="*/ 214 h 214"/>
                  <a:gd name="T2" fmla="*/ 0 w 273"/>
                  <a:gd name="T3" fmla="*/ 214 h 214"/>
                  <a:gd name="T4" fmla="*/ 10 w 273"/>
                  <a:gd name="T5" fmla="*/ 0 h 214"/>
                  <a:gd name="T6" fmla="*/ 269 w 273"/>
                  <a:gd name="T7" fmla="*/ 0 h 214"/>
                  <a:gd name="T8" fmla="*/ 273 w 273"/>
                  <a:gd name="T9" fmla="*/ 214 h 214"/>
                </a:gdLst>
                <a:ahLst/>
                <a:cxnLst>
                  <a:cxn ang="0">
                    <a:pos x="T0" y="T1"/>
                  </a:cxn>
                  <a:cxn ang="0">
                    <a:pos x="T2" y="T3"/>
                  </a:cxn>
                  <a:cxn ang="0">
                    <a:pos x="T4" y="T5"/>
                  </a:cxn>
                  <a:cxn ang="0">
                    <a:pos x="T6" y="T7"/>
                  </a:cxn>
                  <a:cxn ang="0">
                    <a:pos x="T8" y="T9"/>
                  </a:cxn>
                </a:cxnLst>
                <a:rect l="0" t="0" r="r" b="b"/>
                <a:pathLst>
                  <a:path w="273" h="214">
                    <a:moveTo>
                      <a:pt x="273" y="214"/>
                    </a:moveTo>
                    <a:lnTo>
                      <a:pt x="0" y="214"/>
                    </a:lnTo>
                    <a:lnTo>
                      <a:pt x="10" y="0"/>
                    </a:lnTo>
                    <a:lnTo>
                      <a:pt x="269" y="0"/>
                    </a:lnTo>
                    <a:lnTo>
                      <a:pt x="273" y="214"/>
                    </a:lnTo>
                    <a:close/>
                  </a:path>
                </a:pathLst>
              </a:custGeom>
              <a:solidFill>
                <a:srgbClr val="F1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2" name="Freeform 480"/>
              <p:cNvSpPr>
                <a:spLocks/>
              </p:cNvSpPr>
              <p:nvPr/>
            </p:nvSpPr>
            <p:spPr bwMode="auto">
              <a:xfrm>
                <a:off x="-1705917" y="4587844"/>
                <a:ext cx="549129" cy="244964"/>
              </a:xfrm>
              <a:custGeom>
                <a:avLst/>
                <a:gdLst>
                  <a:gd name="T0" fmla="*/ 269 w 269"/>
                  <a:gd name="T1" fmla="*/ 120 h 120"/>
                  <a:gd name="T2" fmla="*/ 3 w 269"/>
                  <a:gd name="T3" fmla="*/ 120 h 120"/>
                  <a:gd name="T4" fmla="*/ 0 w 269"/>
                  <a:gd name="T5" fmla="*/ 0 h 120"/>
                  <a:gd name="T6" fmla="*/ 269 w 269"/>
                  <a:gd name="T7" fmla="*/ 0 h 120"/>
                  <a:gd name="T8" fmla="*/ 269 w 269"/>
                  <a:gd name="T9" fmla="*/ 120 h 120"/>
                </a:gdLst>
                <a:ahLst/>
                <a:cxnLst>
                  <a:cxn ang="0">
                    <a:pos x="T0" y="T1"/>
                  </a:cxn>
                  <a:cxn ang="0">
                    <a:pos x="T2" y="T3"/>
                  </a:cxn>
                  <a:cxn ang="0">
                    <a:pos x="T4" y="T5"/>
                  </a:cxn>
                  <a:cxn ang="0">
                    <a:pos x="T6" y="T7"/>
                  </a:cxn>
                  <a:cxn ang="0">
                    <a:pos x="T8" y="T9"/>
                  </a:cxn>
                </a:cxnLst>
                <a:rect l="0" t="0" r="r" b="b"/>
                <a:pathLst>
                  <a:path w="269" h="120">
                    <a:moveTo>
                      <a:pt x="269" y="120"/>
                    </a:moveTo>
                    <a:lnTo>
                      <a:pt x="3" y="120"/>
                    </a:lnTo>
                    <a:lnTo>
                      <a:pt x="0" y="0"/>
                    </a:lnTo>
                    <a:lnTo>
                      <a:pt x="269" y="0"/>
                    </a:lnTo>
                    <a:lnTo>
                      <a:pt x="269" y="12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3" name="Freeform 481"/>
              <p:cNvSpPr>
                <a:spLocks/>
              </p:cNvSpPr>
              <p:nvPr/>
            </p:nvSpPr>
            <p:spPr bwMode="auto">
              <a:xfrm>
                <a:off x="-1618140" y="4832808"/>
                <a:ext cx="177600" cy="657321"/>
              </a:xfrm>
              <a:custGeom>
                <a:avLst/>
                <a:gdLst>
                  <a:gd name="T0" fmla="*/ 47 w 87"/>
                  <a:gd name="T1" fmla="*/ 0 h 322"/>
                  <a:gd name="T2" fmla="*/ 0 w 87"/>
                  <a:gd name="T3" fmla="*/ 322 h 322"/>
                  <a:gd name="T4" fmla="*/ 40 w 87"/>
                  <a:gd name="T5" fmla="*/ 322 h 322"/>
                  <a:gd name="T6" fmla="*/ 87 w 87"/>
                  <a:gd name="T7" fmla="*/ 0 h 322"/>
                  <a:gd name="T8" fmla="*/ 47 w 87"/>
                  <a:gd name="T9" fmla="*/ 0 h 322"/>
                </a:gdLst>
                <a:ahLst/>
                <a:cxnLst>
                  <a:cxn ang="0">
                    <a:pos x="T0" y="T1"/>
                  </a:cxn>
                  <a:cxn ang="0">
                    <a:pos x="T2" y="T3"/>
                  </a:cxn>
                  <a:cxn ang="0">
                    <a:pos x="T4" y="T5"/>
                  </a:cxn>
                  <a:cxn ang="0">
                    <a:pos x="T6" y="T7"/>
                  </a:cxn>
                  <a:cxn ang="0">
                    <a:pos x="T8" y="T9"/>
                  </a:cxn>
                </a:cxnLst>
                <a:rect l="0" t="0" r="r" b="b"/>
                <a:pathLst>
                  <a:path w="87" h="322">
                    <a:moveTo>
                      <a:pt x="47" y="0"/>
                    </a:moveTo>
                    <a:lnTo>
                      <a:pt x="0" y="322"/>
                    </a:lnTo>
                    <a:lnTo>
                      <a:pt x="40" y="322"/>
                    </a:lnTo>
                    <a:lnTo>
                      <a:pt x="87" y="0"/>
                    </a:lnTo>
                    <a:lnTo>
                      <a:pt x="47"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4" name="Freeform 482"/>
              <p:cNvSpPr>
                <a:spLocks/>
              </p:cNvSpPr>
              <p:nvPr/>
            </p:nvSpPr>
            <p:spPr bwMode="auto">
              <a:xfrm>
                <a:off x="-1705917" y="4812395"/>
                <a:ext cx="183723" cy="677735"/>
              </a:xfrm>
              <a:custGeom>
                <a:avLst/>
                <a:gdLst>
                  <a:gd name="T0" fmla="*/ 0 w 90"/>
                  <a:gd name="T1" fmla="*/ 0 h 332"/>
                  <a:gd name="T2" fmla="*/ 3 w 90"/>
                  <a:gd name="T3" fmla="*/ 332 h 332"/>
                  <a:gd name="T4" fmla="*/ 43 w 90"/>
                  <a:gd name="T5" fmla="*/ 332 h 332"/>
                  <a:gd name="T6" fmla="*/ 90 w 90"/>
                  <a:gd name="T7" fmla="*/ 10 h 332"/>
                  <a:gd name="T8" fmla="*/ 0 w 90"/>
                  <a:gd name="T9" fmla="*/ 0 h 332"/>
                </a:gdLst>
                <a:ahLst/>
                <a:cxnLst>
                  <a:cxn ang="0">
                    <a:pos x="T0" y="T1"/>
                  </a:cxn>
                  <a:cxn ang="0">
                    <a:pos x="T2" y="T3"/>
                  </a:cxn>
                  <a:cxn ang="0">
                    <a:pos x="T4" y="T5"/>
                  </a:cxn>
                  <a:cxn ang="0">
                    <a:pos x="T6" y="T7"/>
                  </a:cxn>
                  <a:cxn ang="0">
                    <a:pos x="T8" y="T9"/>
                  </a:cxn>
                </a:cxnLst>
                <a:rect l="0" t="0" r="r" b="b"/>
                <a:pathLst>
                  <a:path w="90" h="332">
                    <a:moveTo>
                      <a:pt x="0" y="0"/>
                    </a:moveTo>
                    <a:lnTo>
                      <a:pt x="3" y="332"/>
                    </a:lnTo>
                    <a:lnTo>
                      <a:pt x="43" y="332"/>
                    </a:lnTo>
                    <a:lnTo>
                      <a:pt x="90" y="10"/>
                    </a:lnTo>
                    <a:lnTo>
                      <a:pt x="0"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5" name="Freeform 569"/>
              <p:cNvSpPr>
                <a:spLocks/>
              </p:cNvSpPr>
              <p:nvPr/>
            </p:nvSpPr>
            <p:spPr bwMode="auto">
              <a:xfrm>
                <a:off x="-1428291" y="4832808"/>
                <a:ext cx="177600" cy="657321"/>
              </a:xfrm>
              <a:custGeom>
                <a:avLst/>
                <a:gdLst>
                  <a:gd name="T0" fmla="*/ 40 w 87"/>
                  <a:gd name="T1" fmla="*/ 0 h 322"/>
                  <a:gd name="T2" fmla="*/ 87 w 87"/>
                  <a:gd name="T3" fmla="*/ 322 h 322"/>
                  <a:gd name="T4" fmla="*/ 47 w 87"/>
                  <a:gd name="T5" fmla="*/ 322 h 322"/>
                  <a:gd name="T6" fmla="*/ 0 w 87"/>
                  <a:gd name="T7" fmla="*/ 0 h 322"/>
                  <a:gd name="T8" fmla="*/ 40 w 87"/>
                  <a:gd name="T9" fmla="*/ 0 h 322"/>
                </a:gdLst>
                <a:ahLst/>
                <a:cxnLst>
                  <a:cxn ang="0">
                    <a:pos x="T0" y="T1"/>
                  </a:cxn>
                  <a:cxn ang="0">
                    <a:pos x="T2" y="T3"/>
                  </a:cxn>
                  <a:cxn ang="0">
                    <a:pos x="T4" y="T5"/>
                  </a:cxn>
                  <a:cxn ang="0">
                    <a:pos x="T6" y="T7"/>
                  </a:cxn>
                  <a:cxn ang="0">
                    <a:pos x="T8" y="T9"/>
                  </a:cxn>
                </a:cxnLst>
                <a:rect l="0" t="0" r="r" b="b"/>
                <a:pathLst>
                  <a:path w="87" h="322">
                    <a:moveTo>
                      <a:pt x="40" y="0"/>
                    </a:moveTo>
                    <a:lnTo>
                      <a:pt x="87" y="322"/>
                    </a:lnTo>
                    <a:lnTo>
                      <a:pt x="47" y="322"/>
                    </a:lnTo>
                    <a:lnTo>
                      <a:pt x="0" y="0"/>
                    </a:lnTo>
                    <a:lnTo>
                      <a:pt x="40"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6" name="Freeform 484"/>
              <p:cNvSpPr>
                <a:spLocks/>
              </p:cNvSpPr>
              <p:nvPr/>
            </p:nvSpPr>
            <p:spPr bwMode="auto">
              <a:xfrm>
                <a:off x="-1346636" y="4832808"/>
                <a:ext cx="198013" cy="657321"/>
              </a:xfrm>
              <a:custGeom>
                <a:avLst/>
                <a:gdLst>
                  <a:gd name="T0" fmla="*/ 93 w 97"/>
                  <a:gd name="T1" fmla="*/ 0 h 322"/>
                  <a:gd name="T2" fmla="*/ 97 w 97"/>
                  <a:gd name="T3" fmla="*/ 322 h 322"/>
                  <a:gd name="T4" fmla="*/ 47 w 97"/>
                  <a:gd name="T5" fmla="*/ 322 h 322"/>
                  <a:gd name="T6" fmla="*/ 0 w 97"/>
                  <a:gd name="T7" fmla="*/ 0 h 322"/>
                  <a:gd name="T8" fmla="*/ 93 w 97"/>
                  <a:gd name="T9" fmla="*/ 0 h 322"/>
                </a:gdLst>
                <a:ahLst/>
                <a:cxnLst>
                  <a:cxn ang="0">
                    <a:pos x="T0" y="T1"/>
                  </a:cxn>
                  <a:cxn ang="0">
                    <a:pos x="T2" y="T3"/>
                  </a:cxn>
                  <a:cxn ang="0">
                    <a:pos x="T4" y="T5"/>
                  </a:cxn>
                  <a:cxn ang="0">
                    <a:pos x="T6" y="T7"/>
                  </a:cxn>
                  <a:cxn ang="0">
                    <a:pos x="T8" y="T9"/>
                  </a:cxn>
                </a:cxnLst>
                <a:rect l="0" t="0" r="r" b="b"/>
                <a:pathLst>
                  <a:path w="97" h="322">
                    <a:moveTo>
                      <a:pt x="93" y="0"/>
                    </a:moveTo>
                    <a:lnTo>
                      <a:pt x="97" y="322"/>
                    </a:lnTo>
                    <a:lnTo>
                      <a:pt x="47" y="322"/>
                    </a:lnTo>
                    <a:lnTo>
                      <a:pt x="0" y="0"/>
                    </a:lnTo>
                    <a:lnTo>
                      <a:pt x="93"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7" name="Freeform 485"/>
              <p:cNvSpPr>
                <a:spLocks/>
              </p:cNvSpPr>
              <p:nvPr/>
            </p:nvSpPr>
            <p:spPr bwMode="auto">
              <a:xfrm>
                <a:off x="-1781448" y="5461550"/>
                <a:ext cx="244964" cy="165351"/>
              </a:xfrm>
              <a:custGeom>
                <a:avLst/>
                <a:gdLst>
                  <a:gd name="T0" fmla="*/ 36 w 36"/>
                  <a:gd name="T1" fmla="*/ 12 h 24"/>
                  <a:gd name="T2" fmla="*/ 26 w 36"/>
                  <a:gd name="T3" fmla="*/ 24 h 24"/>
                  <a:gd name="T4" fmla="*/ 11 w 36"/>
                  <a:gd name="T5" fmla="*/ 24 h 24"/>
                  <a:gd name="T6" fmla="*/ 0 w 36"/>
                  <a:gd name="T7" fmla="*/ 12 h 24"/>
                  <a:gd name="T8" fmla="*/ 0 w 36"/>
                  <a:gd name="T9" fmla="*/ 12 h 24"/>
                  <a:gd name="T10" fmla="*/ 11 w 36"/>
                  <a:gd name="T11" fmla="*/ 0 h 24"/>
                  <a:gd name="T12" fmla="*/ 26 w 36"/>
                  <a:gd name="T13" fmla="*/ 0 h 24"/>
                  <a:gd name="T14" fmla="*/ 36 w 36"/>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6" y="12"/>
                    </a:moveTo>
                    <a:cubicBezTo>
                      <a:pt x="36" y="19"/>
                      <a:pt x="32" y="24"/>
                      <a:pt x="26" y="24"/>
                    </a:cubicBezTo>
                    <a:cubicBezTo>
                      <a:pt x="11" y="24"/>
                      <a:pt x="11" y="24"/>
                      <a:pt x="11" y="24"/>
                    </a:cubicBezTo>
                    <a:cubicBezTo>
                      <a:pt x="5" y="24"/>
                      <a:pt x="0" y="19"/>
                      <a:pt x="0" y="12"/>
                    </a:cubicBezTo>
                    <a:cubicBezTo>
                      <a:pt x="0" y="12"/>
                      <a:pt x="0" y="12"/>
                      <a:pt x="0" y="12"/>
                    </a:cubicBezTo>
                    <a:cubicBezTo>
                      <a:pt x="0" y="5"/>
                      <a:pt x="5" y="0"/>
                      <a:pt x="11" y="0"/>
                    </a:cubicBezTo>
                    <a:cubicBezTo>
                      <a:pt x="26" y="0"/>
                      <a:pt x="26" y="0"/>
                      <a:pt x="26" y="0"/>
                    </a:cubicBezTo>
                    <a:cubicBezTo>
                      <a:pt x="32" y="0"/>
                      <a:pt x="36" y="5"/>
                      <a:pt x="36" y="12"/>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8" name="Freeform 486"/>
              <p:cNvSpPr>
                <a:spLocks/>
              </p:cNvSpPr>
              <p:nvPr/>
            </p:nvSpPr>
            <p:spPr bwMode="auto">
              <a:xfrm>
                <a:off x="-1346636" y="5461550"/>
                <a:ext cx="244964" cy="165351"/>
              </a:xfrm>
              <a:custGeom>
                <a:avLst/>
                <a:gdLst>
                  <a:gd name="T0" fmla="*/ 36 w 36"/>
                  <a:gd name="T1" fmla="*/ 12 h 24"/>
                  <a:gd name="T2" fmla="*/ 26 w 36"/>
                  <a:gd name="T3" fmla="*/ 24 h 24"/>
                  <a:gd name="T4" fmla="*/ 10 w 36"/>
                  <a:gd name="T5" fmla="*/ 24 h 24"/>
                  <a:gd name="T6" fmla="*/ 0 w 36"/>
                  <a:gd name="T7" fmla="*/ 12 h 24"/>
                  <a:gd name="T8" fmla="*/ 0 w 36"/>
                  <a:gd name="T9" fmla="*/ 12 h 24"/>
                  <a:gd name="T10" fmla="*/ 10 w 36"/>
                  <a:gd name="T11" fmla="*/ 0 h 24"/>
                  <a:gd name="T12" fmla="*/ 26 w 36"/>
                  <a:gd name="T13" fmla="*/ 0 h 24"/>
                  <a:gd name="T14" fmla="*/ 36 w 36"/>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6" y="12"/>
                    </a:moveTo>
                    <a:cubicBezTo>
                      <a:pt x="36" y="19"/>
                      <a:pt x="32" y="24"/>
                      <a:pt x="26" y="24"/>
                    </a:cubicBezTo>
                    <a:cubicBezTo>
                      <a:pt x="10" y="24"/>
                      <a:pt x="10" y="24"/>
                      <a:pt x="10" y="24"/>
                    </a:cubicBezTo>
                    <a:cubicBezTo>
                      <a:pt x="4" y="24"/>
                      <a:pt x="0" y="19"/>
                      <a:pt x="0" y="12"/>
                    </a:cubicBezTo>
                    <a:cubicBezTo>
                      <a:pt x="0" y="12"/>
                      <a:pt x="0" y="12"/>
                      <a:pt x="0" y="12"/>
                    </a:cubicBezTo>
                    <a:cubicBezTo>
                      <a:pt x="0" y="5"/>
                      <a:pt x="4" y="0"/>
                      <a:pt x="10" y="0"/>
                    </a:cubicBezTo>
                    <a:cubicBezTo>
                      <a:pt x="26" y="0"/>
                      <a:pt x="26" y="0"/>
                      <a:pt x="26" y="0"/>
                    </a:cubicBezTo>
                    <a:cubicBezTo>
                      <a:pt x="32" y="0"/>
                      <a:pt x="36" y="5"/>
                      <a:pt x="36" y="12"/>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9" name="Freeform 487"/>
              <p:cNvSpPr>
                <a:spLocks/>
              </p:cNvSpPr>
              <p:nvPr/>
            </p:nvSpPr>
            <p:spPr bwMode="auto">
              <a:xfrm>
                <a:off x="-1658966" y="4928752"/>
                <a:ext cx="408274" cy="69407"/>
              </a:xfrm>
              <a:custGeom>
                <a:avLst/>
                <a:gdLst>
                  <a:gd name="T0" fmla="*/ 60 w 60"/>
                  <a:gd name="T1" fmla="*/ 5 h 10"/>
                  <a:gd name="T2" fmla="*/ 54 w 60"/>
                  <a:gd name="T3" fmla="*/ 10 h 10"/>
                  <a:gd name="T4" fmla="*/ 5 w 60"/>
                  <a:gd name="T5" fmla="*/ 10 h 10"/>
                  <a:gd name="T6" fmla="*/ 0 w 60"/>
                  <a:gd name="T7" fmla="*/ 5 h 10"/>
                  <a:gd name="T8" fmla="*/ 0 w 60"/>
                  <a:gd name="T9" fmla="*/ 5 h 10"/>
                  <a:gd name="T10" fmla="*/ 5 w 60"/>
                  <a:gd name="T11" fmla="*/ 0 h 10"/>
                  <a:gd name="T12" fmla="*/ 54 w 60"/>
                  <a:gd name="T13" fmla="*/ 0 h 10"/>
                  <a:gd name="T14" fmla="*/ 60 w 60"/>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0">
                    <a:moveTo>
                      <a:pt x="60" y="5"/>
                    </a:moveTo>
                    <a:cubicBezTo>
                      <a:pt x="60" y="8"/>
                      <a:pt x="57" y="10"/>
                      <a:pt x="54" y="10"/>
                    </a:cubicBezTo>
                    <a:cubicBezTo>
                      <a:pt x="5" y="10"/>
                      <a:pt x="5" y="10"/>
                      <a:pt x="5" y="10"/>
                    </a:cubicBezTo>
                    <a:cubicBezTo>
                      <a:pt x="2" y="10"/>
                      <a:pt x="0" y="8"/>
                      <a:pt x="0" y="5"/>
                    </a:cubicBezTo>
                    <a:cubicBezTo>
                      <a:pt x="0" y="5"/>
                      <a:pt x="0" y="5"/>
                      <a:pt x="0" y="5"/>
                    </a:cubicBezTo>
                    <a:cubicBezTo>
                      <a:pt x="0" y="2"/>
                      <a:pt x="2" y="0"/>
                      <a:pt x="5" y="0"/>
                    </a:cubicBezTo>
                    <a:cubicBezTo>
                      <a:pt x="54" y="0"/>
                      <a:pt x="54" y="0"/>
                      <a:pt x="54" y="0"/>
                    </a:cubicBezTo>
                    <a:cubicBezTo>
                      <a:pt x="57" y="0"/>
                      <a:pt x="60" y="2"/>
                      <a:pt x="60"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0" name="Freeform 488"/>
              <p:cNvSpPr>
                <a:spLocks/>
              </p:cNvSpPr>
              <p:nvPr/>
            </p:nvSpPr>
            <p:spPr bwMode="auto">
              <a:xfrm>
                <a:off x="-1971296" y="4812395"/>
                <a:ext cx="1032933" cy="151062"/>
              </a:xfrm>
              <a:custGeom>
                <a:avLst/>
                <a:gdLst>
                  <a:gd name="T0" fmla="*/ 152 w 152"/>
                  <a:gd name="T1" fmla="*/ 11 h 22"/>
                  <a:gd name="T2" fmla="*/ 141 w 152"/>
                  <a:gd name="T3" fmla="*/ 22 h 22"/>
                  <a:gd name="T4" fmla="*/ 11 w 152"/>
                  <a:gd name="T5" fmla="*/ 22 h 22"/>
                  <a:gd name="T6" fmla="*/ 0 w 152"/>
                  <a:gd name="T7" fmla="*/ 11 h 22"/>
                  <a:gd name="T8" fmla="*/ 0 w 152"/>
                  <a:gd name="T9" fmla="*/ 11 h 22"/>
                  <a:gd name="T10" fmla="*/ 11 w 152"/>
                  <a:gd name="T11" fmla="*/ 0 h 22"/>
                  <a:gd name="T12" fmla="*/ 141 w 152"/>
                  <a:gd name="T13" fmla="*/ 0 h 22"/>
                  <a:gd name="T14" fmla="*/ 152 w 152"/>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22">
                    <a:moveTo>
                      <a:pt x="152" y="11"/>
                    </a:moveTo>
                    <a:cubicBezTo>
                      <a:pt x="152" y="17"/>
                      <a:pt x="147" y="22"/>
                      <a:pt x="141" y="22"/>
                    </a:cubicBezTo>
                    <a:cubicBezTo>
                      <a:pt x="11" y="22"/>
                      <a:pt x="11" y="22"/>
                      <a:pt x="11" y="22"/>
                    </a:cubicBezTo>
                    <a:cubicBezTo>
                      <a:pt x="5" y="22"/>
                      <a:pt x="0" y="17"/>
                      <a:pt x="0" y="11"/>
                    </a:cubicBezTo>
                    <a:cubicBezTo>
                      <a:pt x="0" y="11"/>
                      <a:pt x="0" y="11"/>
                      <a:pt x="0" y="11"/>
                    </a:cubicBezTo>
                    <a:cubicBezTo>
                      <a:pt x="0" y="5"/>
                      <a:pt x="5" y="0"/>
                      <a:pt x="11" y="0"/>
                    </a:cubicBezTo>
                    <a:cubicBezTo>
                      <a:pt x="141" y="0"/>
                      <a:pt x="141" y="0"/>
                      <a:pt x="141" y="0"/>
                    </a:cubicBezTo>
                    <a:cubicBezTo>
                      <a:pt x="147" y="0"/>
                      <a:pt x="152" y="5"/>
                      <a:pt x="152" y="11"/>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1" name="Freeform 489"/>
              <p:cNvSpPr>
                <a:spLocks/>
              </p:cNvSpPr>
              <p:nvPr/>
            </p:nvSpPr>
            <p:spPr bwMode="auto">
              <a:xfrm>
                <a:off x="-1516070" y="4485776"/>
                <a:ext cx="122482" cy="326619"/>
              </a:xfrm>
              <a:custGeom>
                <a:avLst/>
                <a:gdLst>
                  <a:gd name="T0" fmla="*/ 0 w 60"/>
                  <a:gd name="T1" fmla="*/ 0 h 160"/>
                  <a:gd name="T2" fmla="*/ 60 w 60"/>
                  <a:gd name="T3" fmla="*/ 0 h 160"/>
                  <a:gd name="T4" fmla="*/ 60 w 60"/>
                  <a:gd name="T5" fmla="*/ 160 h 160"/>
                  <a:gd name="T6" fmla="*/ 0 w 60"/>
                  <a:gd name="T7" fmla="*/ 160 h 160"/>
                  <a:gd name="T8" fmla="*/ 0 w 60"/>
                  <a:gd name="T9" fmla="*/ 0 h 160"/>
                  <a:gd name="T10" fmla="*/ 0 w 60"/>
                  <a:gd name="T11" fmla="*/ 0 h 160"/>
                </a:gdLst>
                <a:ahLst/>
                <a:cxnLst>
                  <a:cxn ang="0">
                    <a:pos x="T0" y="T1"/>
                  </a:cxn>
                  <a:cxn ang="0">
                    <a:pos x="T2" y="T3"/>
                  </a:cxn>
                  <a:cxn ang="0">
                    <a:pos x="T4" y="T5"/>
                  </a:cxn>
                  <a:cxn ang="0">
                    <a:pos x="T6" y="T7"/>
                  </a:cxn>
                  <a:cxn ang="0">
                    <a:pos x="T8" y="T9"/>
                  </a:cxn>
                  <a:cxn ang="0">
                    <a:pos x="T10" y="T11"/>
                  </a:cxn>
                </a:cxnLst>
                <a:rect l="0" t="0" r="r" b="b"/>
                <a:pathLst>
                  <a:path w="60" h="160">
                    <a:moveTo>
                      <a:pt x="0" y="0"/>
                    </a:moveTo>
                    <a:lnTo>
                      <a:pt x="60" y="0"/>
                    </a:lnTo>
                    <a:lnTo>
                      <a:pt x="60" y="160"/>
                    </a:lnTo>
                    <a:lnTo>
                      <a:pt x="0" y="16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2" name="Freeform 490"/>
              <p:cNvSpPr>
                <a:spLocks/>
              </p:cNvSpPr>
              <p:nvPr/>
            </p:nvSpPr>
            <p:spPr bwMode="auto">
              <a:xfrm>
                <a:off x="-1536485" y="5114517"/>
                <a:ext cx="163310" cy="314371"/>
              </a:xfrm>
              <a:custGeom>
                <a:avLst/>
                <a:gdLst>
                  <a:gd name="T0" fmla="*/ 80 w 80"/>
                  <a:gd name="T1" fmla="*/ 154 h 154"/>
                  <a:gd name="T2" fmla="*/ 0 w 80"/>
                  <a:gd name="T3" fmla="*/ 154 h 154"/>
                  <a:gd name="T4" fmla="*/ 10 w 80"/>
                  <a:gd name="T5" fmla="*/ 0 h 154"/>
                  <a:gd name="T6" fmla="*/ 70 w 80"/>
                  <a:gd name="T7" fmla="*/ 0 h 154"/>
                  <a:gd name="T8" fmla="*/ 80 w 80"/>
                  <a:gd name="T9" fmla="*/ 154 h 154"/>
                  <a:gd name="T10" fmla="*/ 80 w 80"/>
                  <a:gd name="T11" fmla="*/ 154 h 154"/>
                  <a:gd name="T12" fmla="*/ 80 w 80"/>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80" h="154">
                    <a:moveTo>
                      <a:pt x="80" y="154"/>
                    </a:moveTo>
                    <a:lnTo>
                      <a:pt x="0" y="154"/>
                    </a:lnTo>
                    <a:lnTo>
                      <a:pt x="10" y="0"/>
                    </a:lnTo>
                    <a:lnTo>
                      <a:pt x="70" y="0"/>
                    </a:lnTo>
                    <a:lnTo>
                      <a:pt x="80" y="154"/>
                    </a:lnTo>
                    <a:lnTo>
                      <a:pt x="80" y="154"/>
                    </a:lnTo>
                    <a:lnTo>
                      <a:pt x="80"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3" name="Freeform 491"/>
              <p:cNvSpPr>
                <a:spLocks/>
              </p:cNvSpPr>
              <p:nvPr/>
            </p:nvSpPr>
            <p:spPr bwMode="auto">
              <a:xfrm>
                <a:off x="-1501780" y="4983870"/>
                <a:ext cx="87779" cy="130648"/>
              </a:xfrm>
              <a:custGeom>
                <a:avLst/>
                <a:gdLst>
                  <a:gd name="T0" fmla="*/ 43 w 43"/>
                  <a:gd name="T1" fmla="*/ 64 h 64"/>
                  <a:gd name="T2" fmla="*/ 0 w 43"/>
                  <a:gd name="T3" fmla="*/ 64 h 64"/>
                  <a:gd name="T4" fmla="*/ 6 w 43"/>
                  <a:gd name="T5" fmla="*/ 0 h 64"/>
                  <a:gd name="T6" fmla="*/ 40 w 43"/>
                  <a:gd name="T7" fmla="*/ 0 h 64"/>
                  <a:gd name="T8" fmla="*/ 43 w 43"/>
                  <a:gd name="T9" fmla="*/ 64 h 64"/>
                  <a:gd name="T10" fmla="*/ 43 w 43"/>
                  <a:gd name="T11" fmla="*/ 64 h 64"/>
                  <a:gd name="T12" fmla="*/ 43 w 43"/>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43" h="64">
                    <a:moveTo>
                      <a:pt x="43" y="64"/>
                    </a:moveTo>
                    <a:lnTo>
                      <a:pt x="0" y="64"/>
                    </a:lnTo>
                    <a:lnTo>
                      <a:pt x="6" y="0"/>
                    </a:lnTo>
                    <a:lnTo>
                      <a:pt x="40" y="0"/>
                    </a:lnTo>
                    <a:lnTo>
                      <a:pt x="43" y="64"/>
                    </a:lnTo>
                    <a:lnTo>
                      <a:pt x="43" y="64"/>
                    </a:lnTo>
                    <a:lnTo>
                      <a:pt x="43"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4" name="Oval 492"/>
              <p:cNvSpPr>
                <a:spLocks noChangeArrowheads="1"/>
              </p:cNvSpPr>
              <p:nvPr/>
            </p:nvSpPr>
            <p:spPr bwMode="auto">
              <a:xfrm>
                <a:off x="-1979461" y="5475839"/>
                <a:ext cx="183723" cy="18576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5" name="Oval 493"/>
              <p:cNvSpPr>
                <a:spLocks noChangeArrowheads="1"/>
              </p:cNvSpPr>
              <p:nvPr/>
            </p:nvSpPr>
            <p:spPr bwMode="auto">
              <a:xfrm>
                <a:off x="-1128211" y="5469715"/>
                <a:ext cx="183723" cy="1837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6" name="Freeform 494"/>
              <p:cNvSpPr>
                <a:spLocks/>
              </p:cNvSpPr>
              <p:nvPr/>
            </p:nvSpPr>
            <p:spPr bwMode="auto">
              <a:xfrm>
                <a:off x="-1807986" y="5004283"/>
                <a:ext cx="244964" cy="75531"/>
              </a:xfrm>
              <a:custGeom>
                <a:avLst/>
                <a:gdLst>
                  <a:gd name="T0" fmla="*/ 36 w 36"/>
                  <a:gd name="T1" fmla="*/ 0 h 11"/>
                  <a:gd name="T2" fmla="*/ 36 w 36"/>
                  <a:gd name="T3" fmla="*/ 3 h 11"/>
                  <a:gd name="T4" fmla="*/ 28 w 36"/>
                  <a:gd name="T5" fmla="*/ 11 h 11"/>
                  <a:gd name="T6" fmla="*/ 0 w 36"/>
                  <a:gd name="T7" fmla="*/ 11 h 11"/>
                </a:gdLst>
                <a:ahLst/>
                <a:cxnLst>
                  <a:cxn ang="0">
                    <a:pos x="T0" y="T1"/>
                  </a:cxn>
                  <a:cxn ang="0">
                    <a:pos x="T2" y="T3"/>
                  </a:cxn>
                  <a:cxn ang="0">
                    <a:pos x="T4" y="T5"/>
                  </a:cxn>
                  <a:cxn ang="0">
                    <a:pos x="T6" y="T7"/>
                  </a:cxn>
                </a:cxnLst>
                <a:rect l="0" t="0" r="r" b="b"/>
                <a:pathLst>
                  <a:path w="36" h="11">
                    <a:moveTo>
                      <a:pt x="36" y="0"/>
                    </a:moveTo>
                    <a:cubicBezTo>
                      <a:pt x="36" y="3"/>
                      <a:pt x="36" y="3"/>
                      <a:pt x="36" y="3"/>
                    </a:cubicBezTo>
                    <a:cubicBezTo>
                      <a:pt x="36" y="7"/>
                      <a:pt x="33" y="11"/>
                      <a:pt x="28" y="11"/>
                    </a:cubicBezTo>
                    <a:cubicBezTo>
                      <a:pt x="0" y="11"/>
                      <a:pt x="0" y="11"/>
                      <a:pt x="0" y="1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7" name="Freeform 495"/>
              <p:cNvSpPr>
                <a:spLocks/>
              </p:cNvSpPr>
              <p:nvPr/>
            </p:nvSpPr>
            <p:spPr bwMode="auto">
              <a:xfrm>
                <a:off x="-1944758" y="5045111"/>
                <a:ext cx="149021" cy="61241"/>
              </a:xfrm>
              <a:custGeom>
                <a:avLst/>
                <a:gdLst>
                  <a:gd name="T0" fmla="*/ 73 w 73"/>
                  <a:gd name="T1" fmla="*/ 24 h 30"/>
                  <a:gd name="T2" fmla="*/ 0 w 73"/>
                  <a:gd name="T3" fmla="*/ 30 h 30"/>
                  <a:gd name="T4" fmla="*/ 0 w 73"/>
                  <a:gd name="T5" fmla="*/ 0 h 30"/>
                  <a:gd name="T6" fmla="*/ 73 w 73"/>
                  <a:gd name="T7" fmla="*/ 7 h 30"/>
                  <a:gd name="T8" fmla="*/ 73 w 73"/>
                  <a:gd name="T9" fmla="*/ 24 h 30"/>
                  <a:gd name="T10" fmla="*/ 73 w 73"/>
                  <a:gd name="T11" fmla="*/ 24 h 30"/>
                  <a:gd name="T12" fmla="*/ 73 w 73"/>
                  <a:gd name="T13" fmla="*/ 24 h 30"/>
                </a:gdLst>
                <a:ahLst/>
                <a:cxnLst>
                  <a:cxn ang="0">
                    <a:pos x="T0" y="T1"/>
                  </a:cxn>
                  <a:cxn ang="0">
                    <a:pos x="T2" y="T3"/>
                  </a:cxn>
                  <a:cxn ang="0">
                    <a:pos x="T4" y="T5"/>
                  </a:cxn>
                  <a:cxn ang="0">
                    <a:pos x="T6" y="T7"/>
                  </a:cxn>
                  <a:cxn ang="0">
                    <a:pos x="T8" y="T9"/>
                  </a:cxn>
                  <a:cxn ang="0">
                    <a:pos x="T10" y="T11"/>
                  </a:cxn>
                  <a:cxn ang="0">
                    <a:pos x="T12" y="T13"/>
                  </a:cxn>
                </a:cxnLst>
                <a:rect l="0" t="0" r="r" b="b"/>
                <a:pathLst>
                  <a:path w="73" h="30">
                    <a:moveTo>
                      <a:pt x="73" y="24"/>
                    </a:moveTo>
                    <a:lnTo>
                      <a:pt x="0" y="30"/>
                    </a:lnTo>
                    <a:lnTo>
                      <a:pt x="0" y="0"/>
                    </a:lnTo>
                    <a:lnTo>
                      <a:pt x="73" y="7"/>
                    </a:lnTo>
                    <a:lnTo>
                      <a:pt x="73" y="24"/>
                    </a:lnTo>
                    <a:lnTo>
                      <a:pt x="73" y="24"/>
                    </a:lnTo>
                    <a:lnTo>
                      <a:pt x="73"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8" name="Freeform 496"/>
              <p:cNvSpPr>
                <a:spLocks/>
              </p:cNvSpPr>
              <p:nvPr/>
            </p:nvSpPr>
            <p:spPr bwMode="auto">
              <a:xfrm>
                <a:off x="-1883517" y="3985639"/>
                <a:ext cx="857375" cy="526673"/>
              </a:xfrm>
              <a:custGeom>
                <a:avLst/>
                <a:gdLst>
                  <a:gd name="T0" fmla="*/ 126 w 126"/>
                  <a:gd name="T1" fmla="*/ 59 h 77"/>
                  <a:gd name="T2" fmla="*/ 107 w 126"/>
                  <a:gd name="T3" fmla="*/ 77 h 77"/>
                  <a:gd name="T4" fmla="*/ 18 w 126"/>
                  <a:gd name="T5" fmla="*/ 77 h 77"/>
                  <a:gd name="T6" fmla="*/ 0 w 126"/>
                  <a:gd name="T7" fmla="*/ 59 h 77"/>
                  <a:gd name="T8" fmla="*/ 0 w 126"/>
                  <a:gd name="T9" fmla="*/ 19 h 77"/>
                  <a:gd name="T10" fmla="*/ 18 w 126"/>
                  <a:gd name="T11" fmla="*/ 0 h 77"/>
                  <a:gd name="T12" fmla="*/ 107 w 126"/>
                  <a:gd name="T13" fmla="*/ 0 h 77"/>
                  <a:gd name="T14" fmla="*/ 126 w 126"/>
                  <a:gd name="T15" fmla="*/ 19 h 77"/>
                  <a:gd name="T16" fmla="*/ 126 w 126"/>
                  <a:gd name="T17" fmla="*/ 59 h 77"/>
                  <a:gd name="T18" fmla="*/ 126 w 126"/>
                  <a:gd name="T19" fmla="*/ 5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77">
                    <a:moveTo>
                      <a:pt x="126" y="59"/>
                    </a:moveTo>
                    <a:cubicBezTo>
                      <a:pt x="126" y="69"/>
                      <a:pt x="118" y="77"/>
                      <a:pt x="107" y="77"/>
                    </a:cubicBezTo>
                    <a:cubicBezTo>
                      <a:pt x="18" y="77"/>
                      <a:pt x="18" y="77"/>
                      <a:pt x="18" y="77"/>
                    </a:cubicBezTo>
                    <a:cubicBezTo>
                      <a:pt x="8" y="77"/>
                      <a:pt x="0" y="69"/>
                      <a:pt x="0" y="59"/>
                    </a:cubicBezTo>
                    <a:cubicBezTo>
                      <a:pt x="0" y="19"/>
                      <a:pt x="0" y="19"/>
                      <a:pt x="0" y="19"/>
                    </a:cubicBezTo>
                    <a:cubicBezTo>
                      <a:pt x="0" y="9"/>
                      <a:pt x="8" y="0"/>
                      <a:pt x="18" y="0"/>
                    </a:cubicBezTo>
                    <a:cubicBezTo>
                      <a:pt x="107" y="0"/>
                      <a:pt x="107" y="0"/>
                      <a:pt x="107" y="0"/>
                    </a:cubicBezTo>
                    <a:cubicBezTo>
                      <a:pt x="118" y="0"/>
                      <a:pt x="126" y="9"/>
                      <a:pt x="126" y="19"/>
                    </a:cubicBezTo>
                    <a:cubicBezTo>
                      <a:pt x="126" y="59"/>
                      <a:pt x="126" y="59"/>
                      <a:pt x="126" y="59"/>
                    </a:cubicBezTo>
                    <a:cubicBezTo>
                      <a:pt x="126" y="59"/>
                      <a:pt x="126" y="59"/>
                      <a:pt x="126" y="59"/>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9" name="Freeform 497"/>
              <p:cNvSpPr>
                <a:spLocks/>
              </p:cNvSpPr>
              <p:nvPr/>
            </p:nvSpPr>
            <p:spPr bwMode="auto">
              <a:xfrm>
                <a:off x="-1883517" y="5326820"/>
                <a:ext cx="843086" cy="134731"/>
              </a:xfrm>
              <a:custGeom>
                <a:avLst/>
                <a:gdLst>
                  <a:gd name="T0" fmla="*/ 124 w 124"/>
                  <a:gd name="T1" fmla="*/ 20 h 20"/>
                  <a:gd name="T2" fmla="*/ 108 w 124"/>
                  <a:gd name="T3" fmla="*/ 9 h 20"/>
                  <a:gd name="T4" fmla="*/ 62 w 124"/>
                  <a:gd name="T5" fmla="*/ 0 h 20"/>
                  <a:gd name="T6" fmla="*/ 16 w 124"/>
                  <a:gd name="T7" fmla="*/ 9 h 20"/>
                  <a:gd name="T8" fmla="*/ 0 w 124"/>
                  <a:gd name="T9" fmla="*/ 20 h 20"/>
                  <a:gd name="T10" fmla="*/ 124 w 124"/>
                  <a:gd name="T11" fmla="*/ 20 h 20"/>
                  <a:gd name="T12" fmla="*/ 124 w 12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24" h="20">
                    <a:moveTo>
                      <a:pt x="124" y="20"/>
                    </a:moveTo>
                    <a:cubicBezTo>
                      <a:pt x="122" y="14"/>
                      <a:pt x="116" y="11"/>
                      <a:pt x="108" y="9"/>
                    </a:cubicBezTo>
                    <a:cubicBezTo>
                      <a:pt x="62" y="0"/>
                      <a:pt x="62" y="0"/>
                      <a:pt x="62" y="0"/>
                    </a:cubicBezTo>
                    <a:cubicBezTo>
                      <a:pt x="16" y="9"/>
                      <a:pt x="16" y="9"/>
                      <a:pt x="16" y="9"/>
                    </a:cubicBezTo>
                    <a:cubicBezTo>
                      <a:pt x="9" y="11"/>
                      <a:pt x="3" y="14"/>
                      <a:pt x="0" y="20"/>
                    </a:cubicBezTo>
                    <a:cubicBezTo>
                      <a:pt x="124" y="20"/>
                      <a:pt x="124" y="20"/>
                      <a:pt x="124" y="20"/>
                    </a:cubicBezTo>
                    <a:cubicBezTo>
                      <a:pt x="124" y="20"/>
                      <a:pt x="124" y="20"/>
                      <a:pt x="124"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0" name="Freeform 498"/>
              <p:cNvSpPr>
                <a:spLocks/>
              </p:cNvSpPr>
              <p:nvPr/>
            </p:nvSpPr>
            <p:spPr bwMode="auto">
              <a:xfrm>
                <a:off x="-1883517" y="5461550"/>
                <a:ext cx="87779" cy="104110"/>
              </a:xfrm>
              <a:custGeom>
                <a:avLst/>
                <a:gdLst>
                  <a:gd name="T0" fmla="*/ 0 w 43"/>
                  <a:gd name="T1" fmla="*/ 0 h 51"/>
                  <a:gd name="T2" fmla="*/ 43 w 43"/>
                  <a:gd name="T3" fmla="*/ 0 h 51"/>
                  <a:gd name="T4" fmla="*/ 43 w 43"/>
                  <a:gd name="T5" fmla="*/ 51 h 51"/>
                  <a:gd name="T6" fmla="*/ 0 w 43"/>
                  <a:gd name="T7" fmla="*/ 51 h 51"/>
                  <a:gd name="T8" fmla="*/ 0 w 43"/>
                  <a:gd name="T9" fmla="*/ 0 h 51"/>
                  <a:gd name="T10" fmla="*/ 0 w 43"/>
                  <a:gd name="T11" fmla="*/ 0 h 51"/>
                </a:gdLst>
                <a:ahLst/>
                <a:cxnLst>
                  <a:cxn ang="0">
                    <a:pos x="T0" y="T1"/>
                  </a:cxn>
                  <a:cxn ang="0">
                    <a:pos x="T2" y="T3"/>
                  </a:cxn>
                  <a:cxn ang="0">
                    <a:pos x="T4" y="T5"/>
                  </a:cxn>
                  <a:cxn ang="0">
                    <a:pos x="T6" y="T7"/>
                  </a:cxn>
                  <a:cxn ang="0">
                    <a:pos x="T8" y="T9"/>
                  </a:cxn>
                  <a:cxn ang="0">
                    <a:pos x="T10" y="T11"/>
                  </a:cxn>
                </a:cxnLst>
                <a:rect l="0" t="0" r="r" b="b"/>
                <a:pathLst>
                  <a:path w="43" h="51">
                    <a:moveTo>
                      <a:pt x="0" y="0"/>
                    </a:moveTo>
                    <a:lnTo>
                      <a:pt x="43" y="0"/>
                    </a:lnTo>
                    <a:lnTo>
                      <a:pt x="43" y="51"/>
                    </a:lnTo>
                    <a:lnTo>
                      <a:pt x="0" y="51"/>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1" name="Freeform 499"/>
              <p:cNvSpPr>
                <a:spLocks/>
              </p:cNvSpPr>
              <p:nvPr/>
            </p:nvSpPr>
            <p:spPr bwMode="auto">
              <a:xfrm>
                <a:off x="-1128211" y="5461550"/>
                <a:ext cx="87779" cy="95945"/>
              </a:xfrm>
              <a:custGeom>
                <a:avLst/>
                <a:gdLst>
                  <a:gd name="T0" fmla="*/ 0 w 43"/>
                  <a:gd name="T1" fmla="*/ 0 h 47"/>
                  <a:gd name="T2" fmla="*/ 43 w 43"/>
                  <a:gd name="T3" fmla="*/ 0 h 47"/>
                  <a:gd name="T4" fmla="*/ 43 w 43"/>
                  <a:gd name="T5" fmla="*/ 47 h 47"/>
                  <a:gd name="T6" fmla="*/ 0 w 43"/>
                  <a:gd name="T7" fmla="*/ 47 h 47"/>
                  <a:gd name="T8" fmla="*/ 0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lnTo>
                      <a:pt x="43" y="0"/>
                    </a:lnTo>
                    <a:lnTo>
                      <a:pt x="43" y="47"/>
                    </a:lnTo>
                    <a:lnTo>
                      <a:pt x="0" y="47"/>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2" name="Freeform 500"/>
              <p:cNvSpPr>
                <a:spLocks/>
              </p:cNvSpPr>
              <p:nvPr/>
            </p:nvSpPr>
            <p:spPr bwMode="auto">
              <a:xfrm>
                <a:off x="-1522194" y="5475839"/>
                <a:ext cx="40827" cy="185765"/>
              </a:xfrm>
              <a:custGeom>
                <a:avLst/>
                <a:gdLst>
                  <a:gd name="T0" fmla="*/ 6 w 6"/>
                  <a:gd name="T1" fmla="*/ 25 h 27"/>
                  <a:gd name="T2" fmla="*/ 5 w 6"/>
                  <a:gd name="T3" fmla="*/ 27 h 27"/>
                  <a:gd name="T4" fmla="*/ 1 w 6"/>
                  <a:gd name="T5" fmla="*/ 27 h 27"/>
                  <a:gd name="T6" fmla="*/ 0 w 6"/>
                  <a:gd name="T7" fmla="*/ 25 h 27"/>
                  <a:gd name="T8" fmla="*/ 0 w 6"/>
                  <a:gd name="T9" fmla="*/ 1 h 27"/>
                  <a:gd name="T10" fmla="*/ 1 w 6"/>
                  <a:gd name="T11" fmla="*/ 0 h 27"/>
                  <a:gd name="T12" fmla="*/ 5 w 6"/>
                  <a:gd name="T13" fmla="*/ 0 h 27"/>
                  <a:gd name="T14" fmla="*/ 6 w 6"/>
                  <a:gd name="T15" fmla="*/ 1 h 27"/>
                  <a:gd name="T16" fmla="*/ 6 w 6"/>
                  <a:gd name="T17" fmla="*/ 25 h 27"/>
                  <a:gd name="T18" fmla="*/ 6 w 6"/>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25"/>
                    </a:moveTo>
                    <a:cubicBezTo>
                      <a:pt x="6" y="26"/>
                      <a:pt x="5" y="27"/>
                      <a:pt x="5" y="27"/>
                    </a:cubicBezTo>
                    <a:cubicBezTo>
                      <a:pt x="1" y="27"/>
                      <a:pt x="1" y="27"/>
                      <a:pt x="1" y="27"/>
                    </a:cubicBezTo>
                    <a:cubicBezTo>
                      <a:pt x="0" y="27"/>
                      <a:pt x="0" y="26"/>
                      <a:pt x="0" y="25"/>
                    </a:cubicBezTo>
                    <a:cubicBezTo>
                      <a:pt x="0" y="1"/>
                      <a:pt x="0" y="1"/>
                      <a:pt x="0" y="1"/>
                    </a:cubicBezTo>
                    <a:cubicBezTo>
                      <a:pt x="0" y="0"/>
                      <a:pt x="0" y="0"/>
                      <a:pt x="1" y="0"/>
                    </a:cubicBezTo>
                    <a:cubicBezTo>
                      <a:pt x="5" y="0"/>
                      <a:pt x="5" y="0"/>
                      <a:pt x="5" y="0"/>
                    </a:cubicBezTo>
                    <a:cubicBezTo>
                      <a:pt x="5" y="0"/>
                      <a:pt x="6" y="0"/>
                      <a:pt x="6" y="1"/>
                    </a:cubicBezTo>
                    <a:cubicBezTo>
                      <a:pt x="6" y="25"/>
                      <a:pt x="6" y="25"/>
                      <a:pt x="6" y="25"/>
                    </a:cubicBezTo>
                    <a:cubicBezTo>
                      <a:pt x="6" y="25"/>
                      <a:pt x="6" y="25"/>
                      <a:pt x="6"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3" name="Freeform 501"/>
              <p:cNvSpPr>
                <a:spLocks/>
              </p:cNvSpPr>
              <p:nvPr/>
            </p:nvSpPr>
            <p:spPr bwMode="auto">
              <a:xfrm>
                <a:off x="-1428291" y="5475839"/>
                <a:ext cx="40827" cy="185765"/>
              </a:xfrm>
              <a:custGeom>
                <a:avLst/>
                <a:gdLst>
                  <a:gd name="T0" fmla="*/ 6 w 6"/>
                  <a:gd name="T1" fmla="*/ 25 h 27"/>
                  <a:gd name="T2" fmla="*/ 4 w 6"/>
                  <a:gd name="T3" fmla="*/ 27 h 27"/>
                  <a:gd name="T4" fmla="*/ 1 w 6"/>
                  <a:gd name="T5" fmla="*/ 27 h 27"/>
                  <a:gd name="T6" fmla="*/ 0 w 6"/>
                  <a:gd name="T7" fmla="*/ 25 h 27"/>
                  <a:gd name="T8" fmla="*/ 0 w 6"/>
                  <a:gd name="T9" fmla="*/ 1 h 27"/>
                  <a:gd name="T10" fmla="*/ 1 w 6"/>
                  <a:gd name="T11" fmla="*/ 0 h 27"/>
                  <a:gd name="T12" fmla="*/ 4 w 6"/>
                  <a:gd name="T13" fmla="*/ 0 h 27"/>
                  <a:gd name="T14" fmla="*/ 6 w 6"/>
                  <a:gd name="T15" fmla="*/ 1 h 27"/>
                  <a:gd name="T16" fmla="*/ 6 w 6"/>
                  <a:gd name="T17" fmla="*/ 25 h 27"/>
                  <a:gd name="T18" fmla="*/ 6 w 6"/>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25"/>
                    </a:moveTo>
                    <a:cubicBezTo>
                      <a:pt x="6" y="26"/>
                      <a:pt x="5" y="27"/>
                      <a:pt x="4" y="27"/>
                    </a:cubicBezTo>
                    <a:cubicBezTo>
                      <a:pt x="1" y="27"/>
                      <a:pt x="1" y="27"/>
                      <a:pt x="1" y="27"/>
                    </a:cubicBezTo>
                    <a:cubicBezTo>
                      <a:pt x="0" y="27"/>
                      <a:pt x="0" y="26"/>
                      <a:pt x="0" y="25"/>
                    </a:cubicBezTo>
                    <a:cubicBezTo>
                      <a:pt x="0" y="1"/>
                      <a:pt x="0" y="1"/>
                      <a:pt x="0" y="1"/>
                    </a:cubicBezTo>
                    <a:cubicBezTo>
                      <a:pt x="0" y="0"/>
                      <a:pt x="0" y="0"/>
                      <a:pt x="1" y="0"/>
                    </a:cubicBezTo>
                    <a:cubicBezTo>
                      <a:pt x="4" y="0"/>
                      <a:pt x="4" y="0"/>
                      <a:pt x="4" y="0"/>
                    </a:cubicBezTo>
                    <a:cubicBezTo>
                      <a:pt x="5" y="0"/>
                      <a:pt x="6" y="0"/>
                      <a:pt x="6" y="1"/>
                    </a:cubicBezTo>
                    <a:cubicBezTo>
                      <a:pt x="6" y="25"/>
                      <a:pt x="6" y="25"/>
                      <a:pt x="6" y="25"/>
                    </a:cubicBezTo>
                    <a:cubicBezTo>
                      <a:pt x="6" y="25"/>
                      <a:pt x="6" y="25"/>
                      <a:pt x="6"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4" name="Freeform 502"/>
              <p:cNvSpPr>
                <a:spLocks/>
              </p:cNvSpPr>
              <p:nvPr/>
            </p:nvSpPr>
            <p:spPr bwMode="auto">
              <a:xfrm>
                <a:off x="-1501780" y="5347233"/>
                <a:ext cx="93903" cy="251089"/>
              </a:xfrm>
              <a:custGeom>
                <a:avLst/>
                <a:gdLst>
                  <a:gd name="T0" fmla="*/ 0 w 46"/>
                  <a:gd name="T1" fmla="*/ 0 h 123"/>
                  <a:gd name="T2" fmla="*/ 46 w 46"/>
                  <a:gd name="T3" fmla="*/ 0 h 123"/>
                  <a:gd name="T4" fmla="*/ 46 w 46"/>
                  <a:gd name="T5" fmla="*/ 123 h 123"/>
                  <a:gd name="T6" fmla="*/ 0 w 46"/>
                  <a:gd name="T7" fmla="*/ 123 h 123"/>
                  <a:gd name="T8" fmla="*/ 0 w 46"/>
                  <a:gd name="T9" fmla="*/ 0 h 123"/>
                  <a:gd name="T10" fmla="*/ 0 w 46"/>
                  <a:gd name="T11" fmla="*/ 0 h 123"/>
                </a:gdLst>
                <a:ahLst/>
                <a:cxnLst>
                  <a:cxn ang="0">
                    <a:pos x="T0" y="T1"/>
                  </a:cxn>
                  <a:cxn ang="0">
                    <a:pos x="T2" y="T3"/>
                  </a:cxn>
                  <a:cxn ang="0">
                    <a:pos x="T4" y="T5"/>
                  </a:cxn>
                  <a:cxn ang="0">
                    <a:pos x="T6" y="T7"/>
                  </a:cxn>
                  <a:cxn ang="0">
                    <a:pos x="T8" y="T9"/>
                  </a:cxn>
                  <a:cxn ang="0">
                    <a:pos x="T10" y="T11"/>
                  </a:cxn>
                </a:cxnLst>
                <a:rect l="0" t="0" r="r" b="b"/>
                <a:pathLst>
                  <a:path w="46" h="123">
                    <a:moveTo>
                      <a:pt x="0" y="0"/>
                    </a:moveTo>
                    <a:lnTo>
                      <a:pt x="46" y="0"/>
                    </a:lnTo>
                    <a:lnTo>
                      <a:pt x="46" y="123"/>
                    </a:lnTo>
                    <a:lnTo>
                      <a:pt x="0" y="123"/>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28" name="Freeform 557"/>
              <p:cNvSpPr>
                <a:spLocks/>
              </p:cNvSpPr>
              <p:nvPr/>
            </p:nvSpPr>
            <p:spPr bwMode="auto">
              <a:xfrm>
                <a:off x="-1632428" y="3187465"/>
                <a:ext cx="408274" cy="798176"/>
              </a:xfrm>
              <a:custGeom>
                <a:avLst/>
                <a:gdLst>
                  <a:gd name="T0" fmla="*/ 0 w 60"/>
                  <a:gd name="T1" fmla="*/ 13 h 117"/>
                  <a:gd name="T2" fmla="*/ 7 w 60"/>
                  <a:gd name="T3" fmla="*/ 92 h 117"/>
                  <a:gd name="T4" fmla="*/ 3 w 60"/>
                  <a:gd name="T5" fmla="*/ 113 h 117"/>
                  <a:gd name="T6" fmla="*/ 14 w 60"/>
                  <a:gd name="T7" fmla="*/ 103 h 117"/>
                  <a:gd name="T8" fmla="*/ 20 w 60"/>
                  <a:gd name="T9" fmla="*/ 109 h 117"/>
                  <a:gd name="T10" fmla="*/ 22 w 60"/>
                  <a:gd name="T11" fmla="*/ 92 h 117"/>
                  <a:gd name="T12" fmla="*/ 29 w 60"/>
                  <a:gd name="T13" fmla="*/ 106 h 117"/>
                  <a:gd name="T14" fmla="*/ 30 w 60"/>
                  <a:gd name="T15" fmla="*/ 94 h 117"/>
                  <a:gd name="T16" fmla="*/ 38 w 60"/>
                  <a:gd name="T17" fmla="*/ 107 h 117"/>
                  <a:gd name="T18" fmla="*/ 40 w 60"/>
                  <a:gd name="T19" fmla="*/ 95 h 117"/>
                  <a:gd name="T20" fmla="*/ 49 w 60"/>
                  <a:gd name="T21" fmla="*/ 106 h 117"/>
                  <a:gd name="T22" fmla="*/ 53 w 60"/>
                  <a:gd name="T23" fmla="*/ 91 h 117"/>
                  <a:gd name="T24" fmla="*/ 57 w 60"/>
                  <a:gd name="T25" fmla="*/ 12 h 117"/>
                  <a:gd name="T26" fmla="*/ 0 w 60"/>
                  <a:gd name="T27" fmla="*/ 1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17">
                    <a:moveTo>
                      <a:pt x="0" y="13"/>
                    </a:moveTo>
                    <a:cubicBezTo>
                      <a:pt x="0" y="13"/>
                      <a:pt x="5" y="67"/>
                      <a:pt x="7" y="92"/>
                    </a:cubicBezTo>
                    <a:cubicBezTo>
                      <a:pt x="9" y="117"/>
                      <a:pt x="5" y="113"/>
                      <a:pt x="3" y="113"/>
                    </a:cubicBezTo>
                    <a:cubicBezTo>
                      <a:pt x="3" y="113"/>
                      <a:pt x="13" y="115"/>
                      <a:pt x="14" y="103"/>
                    </a:cubicBezTo>
                    <a:cubicBezTo>
                      <a:pt x="14" y="103"/>
                      <a:pt x="18" y="108"/>
                      <a:pt x="20" y="109"/>
                    </a:cubicBezTo>
                    <a:cubicBezTo>
                      <a:pt x="20" y="109"/>
                      <a:pt x="18" y="92"/>
                      <a:pt x="22" y="92"/>
                    </a:cubicBezTo>
                    <a:cubicBezTo>
                      <a:pt x="22" y="92"/>
                      <a:pt x="21" y="103"/>
                      <a:pt x="29" y="106"/>
                    </a:cubicBezTo>
                    <a:cubicBezTo>
                      <a:pt x="29" y="106"/>
                      <a:pt x="26" y="96"/>
                      <a:pt x="30" y="94"/>
                    </a:cubicBezTo>
                    <a:cubicBezTo>
                      <a:pt x="30" y="94"/>
                      <a:pt x="39" y="101"/>
                      <a:pt x="38" y="107"/>
                    </a:cubicBezTo>
                    <a:cubicBezTo>
                      <a:pt x="38" y="107"/>
                      <a:pt x="42" y="98"/>
                      <a:pt x="40" y="95"/>
                    </a:cubicBezTo>
                    <a:cubicBezTo>
                      <a:pt x="40" y="95"/>
                      <a:pt x="49" y="101"/>
                      <a:pt x="49" y="106"/>
                    </a:cubicBezTo>
                    <a:cubicBezTo>
                      <a:pt x="49" y="106"/>
                      <a:pt x="53" y="96"/>
                      <a:pt x="53" y="91"/>
                    </a:cubicBezTo>
                    <a:cubicBezTo>
                      <a:pt x="52" y="86"/>
                      <a:pt x="60" y="24"/>
                      <a:pt x="57" y="12"/>
                    </a:cubicBezTo>
                    <a:cubicBezTo>
                      <a:pt x="54" y="0"/>
                      <a:pt x="0" y="13"/>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8" name="TextBox 7"/>
            <p:cNvSpPr txBox="1"/>
            <p:nvPr/>
          </p:nvSpPr>
          <p:spPr>
            <a:xfrm>
              <a:off x="297439" y="684954"/>
              <a:ext cx="2979161" cy="1086615"/>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767676"/>
                  </a:solidFill>
                  <a:effectLst/>
                  <a:uLnTx/>
                  <a:uFillTx/>
                  <a:latin typeface="Segoe UI"/>
                  <a:ea typeface="+mn-ea"/>
                  <a:cs typeface="+mn-cs"/>
                </a:rPr>
                <a:t>We learn and use technology.</a:t>
              </a:r>
            </a:p>
          </p:txBody>
        </p:sp>
        <p:cxnSp>
          <p:nvCxnSpPr>
            <p:cNvPr id="11" name="Straight Connector 10"/>
            <p:cNvCxnSpPr>
              <a:cxnSpLocks/>
            </p:cNvCxnSpPr>
            <p:nvPr/>
          </p:nvCxnSpPr>
          <p:spPr>
            <a:xfrm flipH="1">
              <a:off x="2990776" y="-116114"/>
              <a:ext cx="1102651" cy="7167456"/>
            </a:xfrm>
            <a:prstGeom prst="line">
              <a:avLst/>
            </a:prstGeom>
            <a:ln w="76200">
              <a:solidFill>
                <a:srgbClr val="E0DCD8"/>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4414848" y="685751"/>
            <a:ext cx="8019864" cy="6003463"/>
            <a:chOff x="4414336" y="684954"/>
            <a:chExt cx="8022139" cy="6005166"/>
          </a:xfrm>
        </p:grpSpPr>
        <p:grpSp>
          <p:nvGrpSpPr>
            <p:cNvPr id="52" name="Group 51"/>
            <p:cNvGrpSpPr/>
            <p:nvPr/>
          </p:nvGrpSpPr>
          <p:grpSpPr>
            <a:xfrm>
              <a:off x="4414336" y="684954"/>
              <a:ext cx="8022139" cy="6005166"/>
              <a:chOff x="4414336" y="684954"/>
              <a:chExt cx="8022139" cy="6005166"/>
            </a:xfrm>
          </p:grpSpPr>
          <p:grpSp>
            <p:nvGrpSpPr>
              <p:cNvPr id="46" name="Group 45"/>
              <p:cNvGrpSpPr/>
              <p:nvPr/>
            </p:nvGrpSpPr>
            <p:grpSpPr>
              <a:xfrm>
                <a:off x="4414336" y="684954"/>
                <a:ext cx="8022139" cy="6005166"/>
                <a:chOff x="4414336" y="684954"/>
                <a:chExt cx="8022139" cy="6005166"/>
              </a:xfrm>
            </p:grpSpPr>
            <p:grpSp>
              <p:nvGrpSpPr>
                <p:cNvPr id="290" name="Group 289"/>
                <p:cNvGrpSpPr/>
                <p:nvPr/>
              </p:nvGrpSpPr>
              <p:grpSpPr>
                <a:xfrm>
                  <a:off x="8317502" y="3886934"/>
                  <a:ext cx="2617724" cy="2469640"/>
                  <a:chOff x="6764421" y="2416857"/>
                  <a:chExt cx="2617724" cy="2469640"/>
                </a:xfrm>
              </p:grpSpPr>
              <p:grpSp>
                <p:nvGrpSpPr>
                  <p:cNvPr id="291" name="Group 290"/>
                  <p:cNvGrpSpPr/>
                  <p:nvPr/>
                </p:nvGrpSpPr>
                <p:grpSpPr>
                  <a:xfrm>
                    <a:off x="6764421" y="2416857"/>
                    <a:ext cx="2617724" cy="2469640"/>
                    <a:chOff x="7403187" y="2416857"/>
                    <a:chExt cx="2617724" cy="2469640"/>
                  </a:xfrm>
                </p:grpSpPr>
                <p:sp>
                  <p:nvSpPr>
                    <p:cNvPr id="300" name="Freeform 556"/>
                    <p:cNvSpPr>
                      <a:spLocks/>
                    </p:cNvSpPr>
                    <p:nvPr/>
                  </p:nvSpPr>
                  <p:spPr bwMode="auto">
                    <a:xfrm>
                      <a:off x="9359514" y="2767635"/>
                      <a:ext cx="120911" cy="120911"/>
                    </a:xfrm>
                    <a:custGeom>
                      <a:avLst/>
                      <a:gdLst>
                        <a:gd name="T0" fmla="*/ 2 w 19"/>
                        <a:gd name="T1" fmla="*/ 5 h 19"/>
                        <a:gd name="T2" fmla="*/ 14 w 19"/>
                        <a:gd name="T3" fmla="*/ 2 h 19"/>
                        <a:gd name="T4" fmla="*/ 16 w 19"/>
                        <a:gd name="T5" fmla="*/ 14 h 19"/>
                        <a:gd name="T6" fmla="*/ 5 w 19"/>
                        <a:gd name="T7" fmla="*/ 17 h 19"/>
                        <a:gd name="T8" fmla="*/ 2 w 19"/>
                        <a:gd name="T9" fmla="*/ 5 h 19"/>
                      </a:gdLst>
                      <a:ahLst/>
                      <a:cxnLst>
                        <a:cxn ang="0">
                          <a:pos x="T0" y="T1"/>
                        </a:cxn>
                        <a:cxn ang="0">
                          <a:pos x="T2" y="T3"/>
                        </a:cxn>
                        <a:cxn ang="0">
                          <a:pos x="T4" y="T5"/>
                        </a:cxn>
                        <a:cxn ang="0">
                          <a:pos x="T6" y="T7"/>
                        </a:cxn>
                        <a:cxn ang="0">
                          <a:pos x="T8" y="T9"/>
                        </a:cxn>
                      </a:cxnLst>
                      <a:rect l="0" t="0" r="r" b="b"/>
                      <a:pathLst>
                        <a:path w="19" h="19">
                          <a:moveTo>
                            <a:pt x="2" y="5"/>
                          </a:moveTo>
                          <a:cubicBezTo>
                            <a:pt x="4" y="1"/>
                            <a:pt x="10" y="0"/>
                            <a:pt x="14" y="2"/>
                          </a:cubicBezTo>
                          <a:cubicBezTo>
                            <a:pt x="18" y="5"/>
                            <a:pt x="19" y="10"/>
                            <a:pt x="16" y="14"/>
                          </a:cubicBezTo>
                          <a:cubicBezTo>
                            <a:pt x="14" y="18"/>
                            <a:pt x="9" y="19"/>
                            <a:pt x="5" y="17"/>
                          </a:cubicBezTo>
                          <a:cubicBezTo>
                            <a:pt x="1" y="15"/>
                            <a:pt x="0" y="9"/>
                            <a:pt x="2" y="5"/>
                          </a:cubicBezTo>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1" name="Freeform 565"/>
                    <p:cNvSpPr>
                      <a:spLocks/>
                    </p:cNvSpPr>
                    <p:nvPr/>
                  </p:nvSpPr>
                  <p:spPr bwMode="auto">
                    <a:xfrm>
                      <a:off x="9183405" y="2591526"/>
                      <a:ext cx="126168" cy="126168"/>
                    </a:xfrm>
                    <a:custGeom>
                      <a:avLst/>
                      <a:gdLst>
                        <a:gd name="T0" fmla="*/ 14 w 20"/>
                        <a:gd name="T1" fmla="*/ 17 h 20"/>
                        <a:gd name="T2" fmla="*/ 3 w 20"/>
                        <a:gd name="T3" fmla="*/ 14 h 20"/>
                        <a:gd name="T4" fmla="*/ 6 w 20"/>
                        <a:gd name="T5" fmla="*/ 3 h 20"/>
                        <a:gd name="T6" fmla="*/ 17 w 20"/>
                        <a:gd name="T7" fmla="*/ 6 h 20"/>
                        <a:gd name="T8" fmla="*/ 14 w 20"/>
                        <a:gd name="T9" fmla="*/ 17 h 20"/>
                      </a:gdLst>
                      <a:ahLst/>
                      <a:cxnLst>
                        <a:cxn ang="0">
                          <a:pos x="T0" y="T1"/>
                        </a:cxn>
                        <a:cxn ang="0">
                          <a:pos x="T2" y="T3"/>
                        </a:cxn>
                        <a:cxn ang="0">
                          <a:pos x="T4" y="T5"/>
                        </a:cxn>
                        <a:cxn ang="0">
                          <a:pos x="T6" y="T7"/>
                        </a:cxn>
                        <a:cxn ang="0">
                          <a:pos x="T8" y="T9"/>
                        </a:cxn>
                      </a:cxnLst>
                      <a:rect l="0" t="0" r="r" b="b"/>
                      <a:pathLst>
                        <a:path w="20" h="20">
                          <a:moveTo>
                            <a:pt x="14" y="17"/>
                          </a:moveTo>
                          <a:cubicBezTo>
                            <a:pt x="10" y="20"/>
                            <a:pt x="5" y="18"/>
                            <a:pt x="3" y="14"/>
                          </a:cubicBezTo>
                          <a:cubicBezTo>
                            <a:pt x="0" y="10"/>
                            <a:pt x="2" y="5"/>
                            <a:pt x="6" y="3"/>
                          </a:cubicBezTo>
                          <a:cubicBezTo>
                            <a:pt x="10" y="0"/>
                            <a:pt x="15" y="2"/>
                            <a:pt x="17" y="6"/>
                          </a:cubicBezTo>
                          <a:cubicBezTo>
                            <a:pt x="20" y="10"/>
                            <a:pt x="18" y="15"/>
                            <a:pt x="14" y="17"/>
                          </a:cubicBezTo>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2" name="Freeform 405"/>
                    <p:cNvSpPr>
                      <a:spLocks noEditPoints="1"/>
                    </p:cNvSpPr>
                    <p:nvPr/>
                  </p:nvSpPr>
                  <p:spPr bwMode="auto">
                    <a:xfrm flipH="1">
                      <a:off x="7481083" y="3615614"/>
                      <a:ext cx="467377" cy="1242186"/>
                    </a:xfrm>
                    <a:custGeom>
                      <a:avLst/>
                      <a:gdLst>
                        <a:gd name="T0" fmla="*/ 89 w 96"/>
                        <a:gd name="T1" fmla="*/ 256 h 256"/>
                        <a:gd name="T2" fmla="*/ 84 w 96"/>
                        <a:gd name="T3" fmla="*/ 255 h 256"/>
                        <a:gd name="T4" fmla="*/ 73 w 96"/>
                        <a:gd name="T5" fmla="*/ 243 h 256"/>
                        <a:gd name="T6" fmla="*/ 0 w 96"/>
                        <a:gd name="T7" fmla="*/ 3 h 256"/>
                        <a:gd name="T8" fmla="*/ 1 w 96"/>
                        <a:gd name="T9" fmla="*/ 1 h 256"/>
                        <a:gd name="T10" fmla="*/ 3 w 96"/>
                        <a:gd name="T11" fmla="*/ 0 h 256"/>
                        <a:gd name="T12" fmla="*/ 54 w 96"/>
                        <a:gd name="T13" fmla="*/ 0 h 256"/>
                        <a:gd name="T14" fmla="*/ 56 w 96"/>
                        <a:gd name="T15" fmla="*/ 2 h 256"/>
                        <a:gd name="T16" fmla="*/ 96 w 96"/>
                        <a:gd name="T17" fmla="*/ 253 h 256"/>
                        <a:gd name="T18" fmla="*/ 95 w 96"/>
                        <a:gd name="T19" fmla="*/ 255 h 256"/>
                        <a:gd name="T20" fmla="*/ 89 w 96"/>
                        <a:gd name="T21" fmla="*/ 256 h 256"/>
                        <a:gd name="T22" fmla="*/ 6 w 96"/>
                        <a:gd name="T23" fmla="*/ 4 h 256"/>
                        <a:gd name="T24" fmla="*/ 77 w 96"/>
                        <a:gd name="T25" fmla="*/ 241 h 256"/>
                        <a:gd name="T26" fmla="*/ 86 w 96"/>
                        <a:gd name="T27" fmla="*/ 251 h 256"/>
                        <a:gd name="T28" fmla="*/ 91 w 96"/>
                        <a:gd name="T29" fmla="*/ 251 h 256"/>
                        <a:gd name="T30" fmla="*/ 52 w 96"/>
                        <a:gd name="T31" fmla="*/ 4 h 256"/>
                        <a:gd name="T32" fmla="*/ 6 w 96"/>
                        <a:gd name="T33" fmla="*/ 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256">
                          <a:moveTo>
                            <a:pt x="89" y="256"/>
                          </a:moveTo>
                          <a:cubicBezTo>
                            <a:pt x="88" y="256"/>
                            <a:pt x="86" y="256"/>
                            <a:pt x="84" y="255"/>
                          </a:cubicBezTo>
                          <a:cubicBezTo>
                            <a:pt x="80" y="254"/>
                            <a:pt x="76" y="249"/>
                            <a:pt x="73" y="243"/>
                          </a:cubicBezTo>
                          <a:cubicBezTo>
                            <a:pt x="65" y="226"/>
                            <a:pt x="3" y="12"/>
                            <a:pt x="0" y="3"/>
                          </a:cubicBezTo>
                          <a:cubicBezTo>
                            <a:pt x="0" y="2"/>
                            <a:pt x="0" y="1"/>
                            <a:pt x="1" y="1"/>
                          </a:cubicBezTo>
                          <a:cubicBezTo>
                            <a:pt x="1" y="0"/>
                            <a:pt x="2" y="0"/>
                            <a:pt x="3" y="0"/>
                          </a:cubicBezTo>
                          <a:cubicBezTo>
                            <a:pt x="54" y="0"/>
                            <a:pt x="54" y="0"/>
                            <a:pt x="54" y="0"/>
                          </a:cubicBezTo>
                          <a:cubicBezTo>
                            <a:pt x="55" y="0"/>
                            <a:pt x="56" y="0"/>
                            <a:pt x="56" y="2"/>
                          </a:cubicBezTo>
                          <a:cubicBezTo>
                            <a:pt x="96" y="253"/>
                            <a:pt x="96" y="253"/>
                            <a:pt x="96" y="253"/>
                          </a:cubicBezTo>
                          <a:cubicBezTo>
                            <a:pt x="96" y="254"/>
                            <a:pt x="96" y="255"/>
                            <a:pt x="95" y="255"/>
                          </a:cubicBezTo>
                          <a:cubicBezTo>
                            <a:pt x="95" y="255"/>
                            <a:pt x="93" y="256"/>
                            <a:pt x="89" y="256"/>
                          </a:cubicBezTo>
                          <a:moveTo>
                            <a:pt x="6" y="4"/>
                          </a:moveTo>
                          <a:cubicBezTo>
                            <a:pt x="14" y="31"/>
                            <a:pt x="70" y="226"/>
                            <a:pt x="77" y="241"/>
                          </a:cubicBezTo>
                          <a:cubicBezTo>
                            <a:pt x="79" y="246"/>
                            <a:pt x="82" y="250"/>
                            <a:pt x="86" y="251"/>
                          </a:cubicBezTo>
                          <a:cubicBezTo>
                            <a:pt x="88" y="252"/>
                            <a:pt x="90" y="252"/>
                            <a:pt x="91" y="251"/>
                          </a:cubicBezTo>
                          <a:cubicBezTo>
                            <a:pt x="52" y="4"/>
                            <a:pt x="52" y="4"/>
                            <a:pt x="52" y="4"/>
                          </a:cubicBezTo>
                          <a:lnTo>
                            <a:pt x="6" y="4"/>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3" name="Freeform 406"/>
                    <p:cNvSpPr>
                      <a:spLocks noEditPoints="1"/>
                    </p:cNvSpPr>
                    <p:nvPr/>
                  </p:nvSpPr>
                  <p:spPr bwMode="auto">
                    <a:xfrm flipH="1">
                      <a:off x="9477687" y="3615614"/>
                      <a:ext cx="465327" cy="1242186"/>
                    </a:xfrm>
                    <a:custGeom>
                      <a:avLst/>
                      <a:gdLst>
                        <a:gd name="T0" fmla="*/ 7 w 96"/>
                        <a:gd name="T1" fmla="*/ 256 h 256"/>
                        <a:gd name="T2" fmla="*/ 1 w 96"/>
                        <a:gd name="T3" fmla="*/ 255 h 256"/>
                        <a:gd name="T4" fmla="*/ 0 w 96"/>
                        <a:gd name="T5" fmla="*/ 253 h 256"/>
                        <a:gd name="T6" fmla="*/ 40 w 96"/>
                        <a:gd name="T7" fmla="*/ 2 h 256"/>
                        <a:gd name="T8" fmla="*/ 43 w 96"/>
                        <a:gd name="T9" fmla="*/ 0 h 256"/>
                        <a:gd name="T10" fmla="*/ 94 w 96"/>
                        <a:gd name="T11" fmla="*/ 0 h 256"/>
                        <a:gd name="T12" fmla="*/ 95 w 96"/>
                        <a:gd name="T13" fmla="*/ 1 h 256"/>
                        <a:gd name="T14" fmla="*/ 96 w 96"/>
                        <a:gd name="T15" fmla="*/ 3 h 256"/>
                        <a:gd name="T16" fmla="*/ 24 w 96"/>
                        <a:gd name="T17" fmla="*/ 243 h 256"/>
                        <a:gd name="T18" fmla="*/ 12 w 96"/>
                        <a:gd name="T19" fmla="*/ 255 h 256"/>
                        <a:gd name="T20" fmla="*/ 7 w 96"/>
                        <a:gd name="T21" fmla="*/ 256 h 256"/>
                        <a:gd name="T22" fmla="*/ 5 w 96"/>
                        <a:gd name="T23" fmla="*/ 251 h 256"/>
                        <a:gd name="T24" fmla="*/ 19 w 96"/>
                        <a:gd name="T25" fmla="*/ 241 h 256"/>
                        <a:gd name="T26" fmla="*/ 90 w 96"/>
                        <a:gd name="T27" fmla="*/ 4 h 256"/>
                        <a:gd name="T28" fmla="*/ 45 w 96"/>
                        <a:gd name="T29" fmla="*/ 4 h 256"/>
                        <a:gd name="T30" fmla="*/ 5 w 96"/>
                        <a:gd name="T31" fmla="*/ 25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56">
                          <a:moveTo>
                            <a:pt x="7" y="256"/>
                          </a:moveTo>
                          <a:cubicBezTo>
                            <a:pt x="4" y="256"/>
                            <a:pt x="2" y="255"/>
                            <a:pt x="1" y="255"/>
                          </a:cubicBezTo>
                          <a:cubicBezTo>
                            <a:pt x="0" y="255"/>
                            <a:pt x="0" y="254"/>
                            <a:pt x="0" y="253"/>
                          </a:cubicBezTo>
                          <a:cubicBezTo>
                            <a:pt x="40" y="2"/>
                            <a:pt x="40" y="2"/>
                            <a:pt x="40" y="2"/>
                          </a:cubicBezTo>
                          <a:cubicBezTo>
                            <a:pt x="41" y="0"/>
                            <a:pt x="42" y="0"/>
                            <a:pt x="43" y="0"/>
                          </a:cubicBezTo>
                          <a:cubicBezTo>
                            <a:pt x="94" y="0"/>
                            <a:pt x="94" y="0"/>
                            <a:pt x="94" y="0"/>
                          </a:cubicBezTo>
                          <a:cubicBezTo>
                            <a:pt x="94" y="0"/>
                            <a:pt x="95" y="0"/>
                            <a:pt x="95" y="1"/>
                          </a:cubicBezTo>
                          <a:cubicBezTo>
                            <a:pt x="96" y="1"/>
                            <a:pt x="96" y="2"/>
                            <a:pt x="96" y="3"/>
                          </a:cubicBezTo>
                          <a:cubicBezTo>
                            <a:pt x="93" y="12"/>
                            <a:pt x="31" y="226"/>
                            <a:pt x="24" y="243"/>
                          </a:cubicBezTo>
                          <a:cubicBezTo>
                            <a:pt x="21" y="249"/>
                            <a:pt x="17" y="254"/>
                            <a:pt x="12" y="255"/>
                          </a:cubicBezTo>
                          <a:cubicBezTo>
                            <a:pt x="10" y="256"/>
                            <a:pt x="8" y="256"/>
                            <a:pt x="7" y="256"/>
                          </a:cubicBezTo>
                          <a:moveTo>
                            <a:pt x="5" y="251"/>
                          </a:moveTo>
                          <a:cubicBezTo>
                            <a:pt x="8" y="252"/>
                            <a:pt x="14" y="252"/>
                            <a:pt x="19" y="241"/>
                          </a:cubicBezTo>
                          <a:cubicBezTo>
                            <a:pt x="26" y="226"/>
                            <a:pt x="83" y="31"/>
                            <a:pt x="90" y="4"/>
                          </a:cubicBezTo>
                          <a:cubicBezTo>
                            <a:pt x="45" y="4"/>
                            <a:pt x="45" y="4"/>
                            <a:pt x="45" y="4"/>
                          </a:cubicBezTo>
                          <a:lnTo>
                            <a:pt x="5" y="251"/>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4" name="Freeform 407"/>
                    <p:cNvSpPr>
                      <a:spLocks/>
                    </p:cNvSpPr>
                    <p:nvPr/>
                  </p:nvSpPr>
                  <p:spPr bwMode="auto">
                    <a:xfrm flipH="1">
                      <a:off x="7403187" y="3615614"/>
                      <a:ext cx="2617724" cy="163984"/>
                    </a:xfrm>
                    <a:custGeom>
                      <a:avLst/>
                      <a:gdLst>
                        <a:gd name="T0" fmla="*/ 270 w 539"/>
                        <a:gd name="T1" fmla="*/ 17 h 34"/>
                        <a:gd name="T2" fmla="*/ 6 w 539"/>
                        <a:gd name="T3" fmla="*/ 0 h 34"/>
                        <a:gd name="T4" fmla="*/ 0 w 539"/>
                        <a:gd name="T5" fmla="*/ 0 h 34"/>
                        <a:gd name="T6" fmla="*/ 0 w 539"/>
                        <a:gd name="T7" fmla="*/ 11 h 34"/>
                        <a:gd name="T8" fmla="*/ 270 w 539"/>
                        <a:gd name="T9" fmla="*/ 34 h 34"/>
                        <a:gd name="T10" fmla="*/ 539 w 539"/>
                        <a:gd name="T11" fmla="*/ 11 h 34"/>
                        <a:gd name="T12" fmla="*/ 539 w 539"/>
                        <a:gd name="T13" fmla="*/ 0 h 34"/>
                        <a:gd name="T14" fmla="*/ 533 w 539"/>
                        <a:gd name="T15" fmla="*/ 0 h 34"/>
                        <a:gd name="T16" fmla="*/ 270 w 539"/>
                        <a:gd name="T1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34">
                          <a:moveTo>
                            <a:pt x="270" y="17"/>
                          </a:moveTo>
                          <a:cubicBezTo>
                            <a:pt x="140" y="17"/>
                            <a:pt x="32" y="10"/>
                            <a:pt x="6" y="0"/>
                          </a:cubicBezTo>
                          <a:cubicBezTo>
                            <a:pt x="0" y="0"/>
                            <a:pt x="0" y="0"/>
                            <a:pt x="0" y="0"/>
                          </a:cubicBezTo>
                          <a:cubicBezTo>
                            <a:pt x="0" y="11"/>
                            <a:pt x="0" y="11"/>
                            <a:pt x="0" y="11"/>
                          </a:cubicBezTo>
                          <a:cubicBezTo>
                            <a:pt x="0" y="24"/>
                            <a:pt x="121" y="34"/>
                            <a:pt x="270" y="34"/>
                          </a:cubicBezTo>
                          <a:cubicBezTo>
                            <a:pt x="419" y="34"/>
                            <a:pt x="539" y="24"/>
                            <a:pt x="539" y="11"/>
                          </a:cubicBezTo>
                          <a:cubicBezTo>
                            <a:pt x="539" y="0"/>
                            <a:pt x="539" y="0"/>
                            <a:pt x="539" y="0"/>
                          </a:cubicBezTo>
                          <a:cubicBezTo>
                            <a:pt x="533" y="0"/>
                            <a:pt x="533" y="0"/>
                            <a:pt x="533" y="0"/>
                          </a:cubicBezTo>
                          <a:cubicBezTo>
                            <a:pt x="507" y="10"/>
                            <a:pt x="399" y="17"/>
                            <a:pt x="270" y="17"/>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5" name="Oval 408"/>
                    <p:cNvSpPr>
                      <a:spLocks noChangeArrowheads="1"/>
                    </p:cNvSpPr>
                    <p:nvPr/>
                  </p:nvSpPr>
                  <p:spPr bwMode="auto">
                    <a:xfrm flipH="1">
                      <a:off x="7403187" y="3502874"/>
                      <a:ext cx="2617724" cy="219330"/>
                    </a:xfrm>
                    <a:prstGeom prst="ellipse">
                      <a:avLst/>
                    </a:pr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6" name="Rectangle 409"/>
                    <p:cNvSpPr>
                      <a:spLocks noChangeArrowheads="1"/>
                    </p:cNvSpPr>
                    <p:nvPr/>
                  </p:nvSpPr>
                  <p:spPr bwMode="auto">
                    <a:xfrm flipH="1">
                      <a:off x="8825819" y="3595116"/>
                      <a:ext cx="14349" cy="20498"/>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7" name="Freeform 410"/>
                    <p:cNvSpPr>
                      <a:spLocks/>
                    </p:cNvSpPr>
                    <p:nvPr/>
                  </p:nvSpPr>
                  <p:spPr bwMode="auto">
                    <a:xfrm flipH="1">
                      <a:off x="8825818" y="3615614"/>
                      <a:ext cx="569873" cy="47146"/>
                    </a:xfrm>
                    <a:custGeom>
                      <a:avLst/>
                      <a:gdLst>
                        <a:gd name="T0" fmla="*/ 117 w 117"/>
                        <a:gd name="T1" fmla="*/ 1 h 10"/>
                        <a:gd name="T2" fmla="*/ 116 w 117"/>
                        <a:gd name="T3" fmla="*/ 0 h 10"/>
                        <a:gd name="T4" fmla="*/ 11 w 117"/>
                        <a:gd name="T5" fmla="*/ 0 h 10"/>
                        <a:gd name="T6" fmla="*/ 8 w 117"/>
                        <a:gd name="T7" fmla="*/ 1 h 10"/>
                        <a:gd name="T8" fmla="*/ 0 w 117"/>
                        <a:gd name="T9" fmla="*/ 9 h 10"/>
                        <a:gd name="T10" fmla="*/ 1 w 117"/>
                        <a:gd name="T11" fmla="*/ 10 h 10"/>
                        <a:gd name="T12" fmla="*/ 106 w 117"/>
                        <a:gd name="T13" fmla="*/ 10 h 10"/>
                        <a:gd name="T14" fmla="*/ 109 w 117"/>
                        <a:gd name="T15" fmla="*/ 9 h 10"/>
                        <a:gd name="T16" fmla="*/ 117 w 117"/>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0">
                          <a:moveTo>
                            <a:pt x="117" y="1"/>
                          </a:moveTo>
                          <a:cubicBezTo>
                            <a:pt x="117" y="0"/>
                            <a:pt x="117" y="0"/>
                            <a:pt x="116" y="0"/>
                          </a:cubicBezTo>
                          <a:cubicBezTo>
                            <a:pt x="11" y="0"/>
                            <a:pt x="11" y="0"/>
                            <a:pt x="11" y="0"/>
                          </a:cubicBezTo>
                          <a:cubicBezTo>
                            <a:pt x="10" y="0"/>
                            <a:pt x="9" y="0"/>
                            <a:pt x="8" y="1"/>
                          </a:cubicBezTo>
                          <a:cubicBezTo>
                            <a:pt x="0" y="9"/>
                            <a:pt x="0" y="9"/>
                            <a:pt x="0" y="9"/>
                          </a:cubicBezTo>
                          <a:cubicBezTo>
                            <a:pt x="0" y="10"/>
                            <a:pt x="0" y="10"/>
                            <a:pt x="1" y="10"/>
                          </a:cubicBezTo>
                          <a:cubicBezTo>
                            <a:pt x="106" y="10"/>
                            <a:pt x="106" y="10"/>
                            <a:pt x="106" y="10"/>
                          </a:cubicBezTo>
                          <a:cubicBezTo>
                            <a:pt x="107" y="10"/>
                            <a:pt x="108" y="10"/>
                            <a:pt x="109" y="9"/>
                          </a:cubicBezTo>
                          <a:lnTo>
                            <a:pt x="117" y="1"/>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8" name="Freeform 411"/>
                    <p:cNvSpPr>
                      <a:spLocks/>
                    </p:cNvSpPr>
                    <p:nvPr/>
                  </p:nvSpPr>
                  <p:spPr bwMode="auto">
                    <a:xfrm flipH="1">
                      <a:off x="8825818" y="3595116"/>
                      <a:ext cx="569873" cy="53295"/>
                    </a:xfrm>
                    <a:custGeom>
                      <a:avLst/>
                      <a:gdLst>
                        <a:gd name="T0" fmla="*/ 117 w 117"/>
                        <a:gd name="T1" fmla="*/ 1 h 11"/>
                        <a:gd name="T2" fmla="*/ 116 w 117"/>
                        <a:gd name="T3" fmla="*/ 0 h 11"/>
                        <a:gd name="T4" fmla="*/ 11 w 117"/>
                        <a:gd name="T5" fmla="*/ 0 h 11"/>
                        <a:gd name="T6" fmla="*/ 8 w 117"/>
                        <a:gd name="T7" fmla="*/ 1 h 11"/>
                        <a:gd name="T8" fmla="*/ 0 w 117"/>
                        <a:gd name="T9" fmla="*/ 9 h 11"/>
                        <a:gd name="T10" fmla="*/ 1 w 117"/>
                        <a:gd name="T11" fmla="*/ 11 h 11"/>
                        <a:gd name="T12" fmla="*/ 106 w 117"/>
                        <a:gd name="T13" fmla="*/ 11 h 11"/>
                        <a:gd name="T14" fmla="*/ 109 w 117"/>
                        <a:gd name="T15" fmla="*/ 9 h 11"/>
                        <a:gd name="T16" fmla="*/ 117 w 117"/>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
                          <a:moveTo>
                            <a:pt x="117" y="1"/>
                          </a:moveTo>
                          <a:cubicBezTo>
                            <a:pt x="117" y="0"/>
                            <a:pt x="117" y="0"/>
                            <a:pt x="116" y="0"/>
                          </a:cubicBezTo>
                          <a:cubicBezTo>
                            <a:pt x="11" y="0"/>
                            <a:pt x="11" y="0"/>
                            <a:pt x="11" y="0"/>
                          </a:cubicBezTo>
                          <a:cubicBezTo>
                            <a:pt x="10" y="0"/>
                            <a:pt x="9" y="0"/>
                            <a:pt x="8" y="1"/>
                          </a:cubicBezTo>
                          <a:cubicBezTo>
                            <a:pt x="0" y="9"/>
                            <a:pt x="0" y="9"/>
                            <a:pt x="0" y="9"/>
                          </a:cubicBezTo>
                          <a:cubicBezTo>
                            <a:pt x="0" y="10"/>
                            <a:pt x="0" y="11"/>
                            <a:pt x="1" y="11"/>
                          </a:cubicBezTo>
                          <a:cubicBezTo>
                            <a:pt x="106" y="11"/>
                            <a:pt x="106" y="11"/>
                            <a:pt x="106" y="11"/>
                          </a:cubicBezTo>
                          <a:cubicBezTo>
                            <a:pt x="107" y="11"/>
                            <a:pt x="108" y="10"/>
                            <a:pt x="109" y="9"/>
                          </a:cubicBezTo>
                          <a:lnTo>
                            <a:pt x="11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9" name="Rectangle 412"/>
                    <p:cNvSpPr>
                      <a:spLocks noChangeArrowheads="1"/>
                    </p:cNvSpPr>
                    <p:nvPr/>
                  </p:nvSpPr>
                  <p:spPr bwMode="auto">
                    <a:xfrm flipH="1">
                      <a:off x="7932062" y="3586917"/>
                      <a:ext cx="485827" cy="8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0" name="Freeform 413"/>
                    <p:cNvSpPr>
                      <a:spLocks/>
                    </p:cNvSpPr>
                    <p:nvPr/>
                  </p:nvSpPr>
                  <p:spPr bwMode="auto">
                    <a:xfrm flipH="1">
                      <a:off x="7917712" y="3547970"/>
                      <a:ext cx="514526" cy="38947"/>
                    </a:xfrm>
                    <a:custGeom>
                      <a:avLst/>
                      <a:gdLst>
                        <a:gd name="T0" fmla="*/ 83 w 106"/>
                        <a:gd name="T1" fmla="*/ 0 h 8"/>
                        <a:gd name="T2" fmla="*/ 91 w 106"/>
                        <a:gd name="T3" fmla="*/ 2 h 8"/>
                        <a:gd name="T4" fmla="*/ 98 w 106"/>
                        <a:gd name="T5" fmla="*/ 5 h 8"/>
                        <a:gd name="T6" fmla="*/ 102 w 106"/>
                        <a:gd name="T7" fmla="*/ 7 h 8"/>
                        <a:gd name="T8" fmla="*/ 100 w 106"/>
                        <a:gd name="T9" fmla="*/ 8 h 8"/>
                        <a:gd name="T10" fmla="*/ 84 w 106"/>
                        <a:gd name="T11" fmla="*/ 8 h 8"/>
                        <a:gd name="T12" fmla="*/ 83 w 106"/>
                        <a:gd name="T13" fmla="*/ 8 h 8"/>
                        <a:gd name="T14" fmla="*/ 6 w 106"/>
                        <a:gd name="T15" fmla="*/ 8 h 8"/>
                        <a:gd name="T16" fmla="*/ 5 w 106"/>
                        <a:gd name="T17" fmla="*/ 6 h 8"/>
                        <a:gd name="T18" fmla="*/ 13 w 106"/>
                        <a:gd name="T19" fmla="*/ 3 h 8"/>
                        <a:gd name="T20" fmla="*/ 26 w 106"/>
                        <a:gd name="T21" fmla="*/ 0 h 8"/>
                        <a:gd name="T22" fmla="*/ 83 w 106"/>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8">
                          <a:moveTo>
                            <a:pt x="83" y="0"/>
                          </a:moveTo>
                          <a:cubicBezTo>
                            <a:pt x="83" y="0"/>
                            <a:pt x="87" y="0"/>
                            <a:pt x="91" y="2"/>
                          </a:cubicBezTo>
                          <a:cubicBezTo>
                            <a:pt x="98" y="5"/>
                            <a:pt x="98" y="5"/>
                            <a:pt x="98" y="5"/>
                          </a:cubicBezTo>
                          <a:cubicBezTo>
                            <a:pt x="102" y="7"/>
                            <a:pt x="102" y="7"/>
                            <a:pt x="102" y="7"/>
                          </a:cubicBezTo>
                          <a:cubicBezTo>
                            <a:pt x="102" y="7"/>
                            <a:pt x="106" y="8"/>
                            <a:pt x="100" y="8"/>
                          </a:cubicBezTo>
                          <a:cubicBezTo>
                            <a:pt x="84" y="8"/>
                            <a:pt x="84" y="8"/>
                            <a:pt x="84" y="8"/>
                          </a:cubicBezTo>
                          <a:cubicBezTo>
                            <a:pt x="83" y="8"/>
                            <a:pt x="83" y="8"/>
                            <a:pt x="83" y="8"/>
                          </a:cubicBezTo>
                          <a:cubicBezTo>
                            <a:pt x="6" y="8"/>
                            <a:pt x="6" y="8"/>
                            <a:pt x="6" y="8"/>
                          </a:cubicBezTo>
                          <a:cubicBezTo>
                            <a:pt x="6" y="8"/>
                            <a:pt x="0" y="8"/>
                            <a:pt x="5" y="6"/>
                          </a:cubicBezTo>
                          <a:cubicBezTo>
                            <a:pt x="13" y="3"/>
                            <a:pt x="13" y="3"/>
                            <a:pt x="13" y="3"/>
                          </a:cubicBezTo>
                          <a:cubicBezTo>
                            <a:pt x="13" y="3"/>
                            <a:pt x="19" y="0"/>
                            <a:pt x="26" y="0"/>
                          </a:cubicBezTo>
                          <a:lnTo>
                            <a:pt x="83"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1" name="Freeform 430"/>
                    <p:cNvSpPr>
                      <a:spLocks/>
                    </p:cNvSpPr>
                    <p:nvPr/>
                  </p:nvSpPr>
                  <p:spPr bwMode="auto">
                    <a:xfrm flipH="1">
                      <a:off x="9549433" y="2750594"/>
                      <a:ext cx="615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2" name="Freeform 445"/>
                    <p:cNvSpPr>
                      <a:spLocks/>
                    </p:cNvSpPr>
                    <p:nvPr/>
                  </p:nvSpPr>
                  <p:spPr bwMode="auto">
                    <a:xfrm flipH="1">
                      <a:off x="8856568" y="3771399"/>
                      <a:ext cx="522724" cy="1037204"/>
                    </a:xfrm>
                    <a:custGeom>
                      <a:avLst/>
                      <a:gdLst>
                        <a:gd name="T0" fmla="*/ 203 w 255"/>
                        <a:gd name="T1" fmla="*/ 120 h 506"/>
                        <a:gd name="T2" fmla="*/ 28 w 255"/>
                        <a:gd name="T3" fmla="*/ 97 h 506"/>
                        <a:gd name="T4" fmla="*/ 42 w 255"/>
                        <a:gd name="T5" fmla="*/ 4 h 506"/>
                        <a:gd name="T6" fmla="*/ 14 w 255"/>
                        <a:gd name="T7" fmla="*/ 0 h 506"/>
                        <a:gd name="T8" fmla="*/ 0 w 255"/>
                        <a:gd name="T9" fmla="*/ 104 h 506"/>
                        <a:gd name="T10" fmla="*/ 170 w 255"/>
                        <a:gd name="T11" fmla="*/ 130 h 506"/>
                        <a:gd name="T12" fmla="*/ 244 w 255"/>
                        <a:gd name="T13" fmla="*/ 506 h 506"/>
                        <a:gd name="T14" fmla="*/ 255 w 255"/>
                        <a:gd name="T15" fmla="*/ 499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6">
                          <a:moveTo>
                            <a:pt x="203" y="120"/>
                          </a:moveTo>
                          <a:lnTo>
                            <a:pt x="28" y="97"/>
                          </a:lnTo>
                          <a:lnTo>
                            <a:pt x="42" y="4"/>
                          </a:lnTo>
                          <a:lnTo>
                            <a:pt x="14" y="0"/>
                          </a:lnTo>
                          <a:lnTo>
                            <a:pt x="0" y="104"/>
                          </a:lnTo>
                          <a:lnTo>
                            <a:pt x="170" y="130"/>
                          </a:lnTo>
                          <a:lnTo>
                            <a:pt x="244" y="506"/>
                          </a:lnTo>
                          <a:lnTo>
                            <a:pt x="255" y="4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3" name="Freeform 465"/>
                    <p:cNvSpPr>
                      <a:spLocks/>
                    </p:cNvSpPr>
                    <p:nvPr/>
                  </p:nvSpPr>
                  <p:spPr bwMode="auto">
                    <a:xfrm flipH="1">
                      <a:off x="9268598" y="4109618"/>
                      <a:ext cx="81996" cy="645690"/>
                    </a:xfrm>
                    <a:custGeom>
                      <a:avLst/>
                      <a:gdLst>
                        <a:gd name="T0" fmla="*/ 9 w 17"/>
                        <a:gd name="T1" fmla="*/ 133 h 133"/>
                        <a:gd name="T2" fmla="*/ 0 w 17"/>
                        <a:gd name="T3" fmla="*/ 124 h 133"/>
                        <a:gd name="T4" fmla="*/ 0 w 17"/>
                        <a:gd name="T5" fmla="*/ 8 h 133"/>
                        <a:gd name="T6" fmla="*/ 9 w 17"/>
                        <a:gd name="T7" fmla="*/ 0 h 133"/>
                        <a:gd name="T8" fmla="*/ 17 w 17"/>
                        <a:gd name="T9" fmla="*/ 8 h 133"/>
                        <a:gd name="T10" fmla="*/ 17 w 17"/>
                        <a:gd name="T11" fmla="*/ 124 h 133"/>
                        <a:gd name="T12" fmla="*/ 9 w 17"/>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17" h="133">
                          <a:moveTo>
                            <a:pt x="9" y="133"/>
                          </a:moveTo>
                          <a:cubicBezTo>
                            <a:pt x="4" y="133"/>
                            <a:pt x="0" y="129"/>
                            <a:pt x="0" y="124"/>
                          </a:cubicBezTo>
                          <a:cubicBezTo>
                            <a:pt x="0" y="8"/>
                            <a:pt x="0" y="8"/>
                            <a:pt x="0" y="8"/>
                          </a:cubicBezTo>
                          <a:cubicBezTo>
                            <a:pt x="0" y="4"/>
                            <a:pt x="4" y="0"/>
                            <a:pt x="9" y="0"/>
                          </a:cubicBezTo>
                          <a:cubicBezTo>
                            <a:pt x="13" y="0"/>
                            <a:pt x="17" y="4"/>
                            <a:pt x="17" y="8"/>
                          </a:cubicBezTo>
                          <a:cubicBezTo>
                            <a:pt x="17" y="124"/>
                            <a:pt x="17" y="124"/>
                            <a:pt x="17" y="124"/>
                          </a:cubicBezTo>
                          <a:cubicBezTo>
                            <a:pt x="17" y="129"/>
                            <a:pt x="13" y="133"/>
                            <a:pt x="9" y="133"/>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4" name="Freeform 466"/>
                    <p:cNvSpPr>
                      <a:spLocks/>
                    </p:cNvSpPr>
                    <p:nvPr/>
                  </p:nvSpPr>
                  <p:spPr bwMode="auto">
                    <a:xfrm flipH="1">
                      <a:off x="8924215" y="4027626"/>
                      <a:ext cx="770763" cy="120939"/>
                    </a:xfrm>
                    <a:custGeom>
                      <a:avLst/>
                      <a:gdLst>
                        <a:gd name="T0" fmla="*/ 134 w 159"/>
                        <a:gd name="T1" fmla="*/ 0 h 25"/>
                        <a:gd name="T2" fmla="*/ 86 w 159"/>
                        <a:gd name="T3" fmla="*/ 0 h 25"/>
                        <a:gd name="T4" fmla="*/ 25 w 159"/>
                        <a:gd name="T5" fmla="*/ 0 h 25"/>
                        <a:gd name="T6" fmla="*/ 0 w 159"/>
                        <a:gd name="T7" fmla="*/ 25 h 25"/>
                        <a:gd name="T8" fmla="*/ 159 w 159"/>
                        <a:gd name="T9" fmla="*/ 25 h 25"/>
                        <a:gd name="T10" fmla="*/ 134 w 159"/>
                        <a:gd name="T11" fmla="*/ 0 h 25"/>
                      </a:gdLst>
                      <a:ahLst/>
                      <a:cxnLst>
                        <a:cxn ang="0">
                          <a:pos x="T0" y="T1"/>
                        </a:cxn>
                        <a:cxn ang="0">
                          <a:pos x="T2" y="T3"/>
                        </a:cxn>
                        <a:cxn ang="0">
                          <a:pos x="T4" y="T5"/>
                        </a:cxn>
                        <a:cxn ang="0">
                          <a:pos x="T6" y="T7"/>
                        </a:cxn>
                        <a:cxn ang="0">
                          <a:pos x="T8" y="T9"/>
                        </a:cxn>
                        <a:cxn ang="0">
                          <a:pos x="T10" y="T11"/>
                        </a:cxn>
                      </a:cxnLst>
                      <a:rect l="0" t="0" r="r" b="b"/>
                      <a:pathLst>
                        <a:path w="159" h="25">
                          <a:moveTo>
                            <a:pt x="134" y="0"/>
                          </a:moveTo>
                          <a:cubicBezTo>
                            <a:pt x="86" y="0"/>
                            <a:pt x="86" y="0"/>
                            <a:pt x="86" y="0"/>
                          </a:cubicBezTo>
                          <a:cubicBezTo>
                            <a:pt x="25" y="0"/>
                            <a:pt x="25" y="0"/>
                            <a:pt x="25" y="0"/>
                          </a:cubicBezTo>
                          <a:cubicBezTo>
                            <a:pt x="12" y="0"/>
                            <a:pt x="0" y="12"/>
                            <a:pt x="0" y="25"/>
                          </a:cubicBezTo>
                          <a:cubicBezTo>
                            <a:pt x="159" y="25"/>
                            <a:pt x="159" y="25"/>
                            <a:pt x="159" y="25"/>
                          </a:cubicBezTo>
                          <a:cubicBezTo>
                            <a:pt x="159" y="12"/>
                            <a:pt x="148" y="0"/>
                            <a:pt x="134"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5" name="Freeform 467"/>
                    <p:cNvSpPr>
                      <a:spLocks/>
                    </p:cNvSpPr>
                    <p:nvPr/>
                  </p:nvSpPr>
                  <p:spPr bwMode="auto">
                    <a:xfrm flipH="1">
                      <a:off x="8924215" y="4027626"/>
                      <a:ext cx="694916" cy="120939"/>
                    </a:xfrm>
                    <a:custGeom>
                      <a:avLst/>
                      <a:gdLst>
                        <a:gd name="T0" fmla="*/ 54 w 143"/>
                        <a:gd name="T1" fmla="*/ 2 h 25"/>
                        <a:gd name="T2" fmla="*/ 102 w 143"/>
                        <a:gd name="T3" fmla="*/ 2 h 25"/>
                        <a:gd name="T4" fmla="*/ 126 w 143"/>
                        <a:gd name="T5" fmla="*/ 25 h 25"/>
                        <a:gd name="T6" fmla="*/ 143 w 143"/>
                        <a:gd name="T7" fmla="*/ 25 h 25"/>
                        <a:gd name="T8" fmla="*/ 118 w 143"/>
                        <a:gd name="T9" fmla="*/ 0 h 25"/>
                        <a:gd name="T10" fmla="*/ 88 w 143"/>
                        <a:gd name="T11" fmla="*/ 0 h 25"/>
                        <a:gd name="T12" fmla="*/ 9 w 143"/>
                        <a:gd name="T13" fmla="*/ 0 h 25"/>
                        <a:gd name="T14" fmla="*/ 0 w 143"/>
                        <a:gd name="T15" fmla="*/ 2 h 25"/>
                        <a:gd name="T16" fmla="*/ 54 w 143"/>
                        <a:gd name="T17"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5">
                          <a:moveTo>
                            <a:pt x="54" y="2"/>
                          </a:moveTo>
                          <a:cubicBezTo>
                            <a:pt x="102" y="2"/>
                            <a:pt x="102" y="2"/>
                            <a:pt x="102" y="2"/>
                          </a:cubicBezTo>
                          <a:cubicBezTo>
                            <a:pt x="115" y="2"/>
                            <a:pt x="126" y="12"/>
                            <a:pt x="126" y="25"/>
                          </a:cubicBezTo>
                          <a:cubicBezTo>
                            <a:pt x="143" y="25"/>
                            <a:pt x="143" y="25"/>
                            <a:pt x="143" y="25"/>
                          </a:cubicBezTo>
                          <a:cubicBezTo>
                            <a:pt x="143" y="12"/>
                            <a:pt x="132" y="0"/>
                            <a:pt x="118" y="0"/>
                          </a:cubicBezTo>
                          <a:cubicBezTo>
                            <a:pt x="88" y="0"/>
                            <a:pt x="88" y="0"/>
                            <a:pt x="88" y="0"/>
                          </a:cubicBezTo>
                          <a:cubicBezTo>
                            <a:pt x="9" y="0"/>
                            <a:pt x="9" y="0"/>
                            <a:pt x="9" y="0"/>
                          </a:cubicBezTo>
                          <a:cubicBezTo>
                            <a:pt x="6" y="0"/>
                            <a:pt x="3" y="1"/>
                            <a:pt x="0" y="2"/>
                          </a:cubicBezTo>
                          <a:lnTo>
                            <a:pt x="54" y="2"/>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6" name="Freeform 468"/>
                    <p:cNvSpPr>
                      <a:spLocks/>
                    </p:cNvSpPr>
                    <p:nvPr/>
                  </p:nvSpPr>
                  <p:spPr bwMode="auto">
                    <a:xfrm flipH="1">
                      <a:off x="9026709" y="4624120"/>
                      <a:ext cx="567822" cy="194732"/>
                    </a:xfrm>
                    <a:custGeom>
                      <a:avLst/>
                      <a:gdLst>
                        <a:gd name="T0" fmla="*/ 108 w 117"/>
                        <a:gd name="T1" fmla="*/ 39 h 40"/>
                        <a:gd name="T2" fmla="*/ 101 w 117"/>
                        <a:gd name="T3" fmla="*/ 36 h 40"/>
                        <a:gd name="T4" fmla="*/ 59 w 117"/>
                        <a:gd name="T5" fmla="*/ 17 h 40"/>
                        <a:gd name="T6" fmla="*/ 16 w 117"/>
                        <a:gd name="T7" fmla="*/ 36 h 40"/>
                        <a:gd name="T8" fmla="*/ 4 w 117"/>
                        <a:gd name="T9" fmla="*/ 37 h 40"/>
                        <a:gd name="T10" fmla="*/ 3 w 117"/>
                        <a:gd name="T11" fmla="*/ 24 h 40"/>
                        <a:gd name="T12" fmla="*/ 59 w 117"/>
                        <a:gd name="T13" fmla="*/ 0 h 40"/>
                        <a:gd name="T14" fmla="*/ 114 w 117"/>
                        <a:gd name="T15" fmla="*/ 24 h 40"/>
                        <a:gd name="T16" fmla="*/ 113 w 117"/>
                        <a:gd name="T17" fmla="*/ 37 h 40"/>
                        <a:gd name="T18" fmla="*/ 108 w 117"/>
                        <a:gd name="T1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40">
                          <a:moveTo>
                            <a:pt x="108" y="39"/>
                          </a:moveTo>
                          <a:cubicBezTo>
                            <a:pt x="105" y="39"/>
                            <a:pt x="103" y="38"/>
                            <a:pt x="101" y="36"/>
                          </a:cubicBezTo>
                          <a:cubicBezTo>
                            <a:pt x="90" y="24"/>
                            <a:pt x="75" y="17"/>
                            <a:pt x="59" y="17"/>
                          </a:cubicBezTo>
                          <a:cubicBezTo>
                            <a:pt x="42" y="17"/>
                            <a:pt x="27" y="24"/>
                            <a:pt x="16" y="36"/>
                          </a:cubicBezTo>
                          <a:cubicBezTo>
                            <a:pt x="13" y="40"/>
                            <a:pt x="7" y="40"/>
                            <a:pt x="4" y="37"/>
                          </a:cubicBezTo>
                          <a:cubicBezTo>
                            <a:pt x="0" y="33"/>
                            <a:pt x="0" y="28"/>
                            <a:pt x="3" y="24"/>
                          </a:cubicBezTo>
                          <a:cubicBezTo>
                            <a:pt x="17" y="9"/>
                            <a:pt x="38" y="0"/>
                            <a:pt x="59" y="0"/>
                          </a:cubicBezTo>
                          <a:cubicBezTo>
                            <a:pt x="80" y="0"/>
                            <a:pt x="100" y="9"/>
                            <a:pt x="114" y="24"/>
                          </a:cubicBezTo>
                          <a:cubicBezTo>
                            <a:pt x="117" y="28"/>
                            <a:pt x="117" y="33"/>
                            <a:pt x="113" y="37"/>
                          </a:cubicBezTo>
                          <a:cubicBezTo>
                            <a:pt x="112" y="38"/>
                            <a:pt x="110" y="39"/>
                            <a:pt x="108" y="39"/>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7" name="Oval 469"/>
                    <p:cNvSpPr>
                      <a:spLocks noChangeArrowheads="1"/>
                    </p:cNvSpPr>
                    <p:nvPr/>
                  </p:nvSpPr>
                  <p:spPr bwMode="auto">
                    <a:xfrm flipH="1">
                      <a:off x="9502286" y="4790155"/>
                      <a:ext cx="92245" cy="96342"/>
                    </a:xfrm>
                    <a:prstGeom prst="ellipse">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8" name="Oval 470"/>
                    <p:cNvSpPr>
                      <a:spLocks noChangeArrowheads="1"/>
                    </p:cNvSpPr>
                    <p:nvPr/>
                  </p:nvSpPr>
                  <p:spPr bwMode="auto">
                    <a:xfrm flipH="1">
                      <a:off x="9026709" y="4790155"/>
                      <a:ext cx="92245" cy="96342"/>
                    </a:xfrm>
                    <a:prstGeom prst="ellipse">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9" name="Freeform 471"/>
                    <p:cNvSpPr>
                      <a:spLocks/>
                    </p:cNvSpPr>
                    <p:nvPr/>
                  </p:nvSpPr>
                  <p:spPr bwMode="auto">
                    <a:xfrm flipH="1">
                      <a:off x="9311646" y="3402434"/>
                      <a:ext cx="137343" cy="436610"/>
                    </a:xfrm>
                    <a:custGeom>
                      <a:avLst/>
                      <a:gdLst>
                        <a:gd name="T0" fmla="*/ 10 w 28"/>
                        <a:gd name="T1" fmla="*/ 1 h 90"/>
                        <a:gd name="T2" fmla="*/ 0 w 28"/>
                        <a:gd name="T3" fmla="*/ 1 h 90"/>
                        <a:gd name="T4" fmla="*/ 14 w 28"/>
                        <a:gd name="T5" fmla="*/ 21 h 90"/>
                        <a:gd name="T6" fmla="*/ 14 w 28"/>
                        <a:gd name="T7" fmla="*/ 69 h 90"/>
                        <a:gd name="T8" fmla="*/ 0 w 28"/>
                        <a:gd name="T9" fmla="*/ 90 h 90"/>
                        <a:gd name="T10" fmla="*/ 10 w 28"/>
                        <a:gd name="T11" fmla="*/ 90 h 90"/>
                        <a:gd name="T12" fmla="*/ 28 w 28"/>
                        <a:gd name="T13" fmla="*/ 69 h 90"/>
                        <a:gd name="T14" fmla="*/ 28 w 28"/>
                        <a:gd name="T15" fmla="*/ 21 h 90"/>
                        <a:gd name="T16" fmla="*/ 10 w 28"/>
                        <a:gd name="T17" fmla="*/ 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0">
                          <a:moveTo>
                            <a:pt x="10" y="1"/>
                          </a:moveTo>
                          <a:cubicBezTo>
                            <a:pt x="10" y="1"/>
                            <a:pt x="4" y="0"/>
                            <a:pt x="0" y="1"/>
                          </a:cubicBezTo>
                          <a:cubicBezTo>
                            <a:pt x="7" y="3"/>
                            <a:pt x="14" y="12"/>
                            <a:pt x="14" y="21"/>
                          </a:cubicBezTo>
                          <a:cubicBezTo>
                            <a:pt x="14" y="69"/>
                            <a:pt x="14" y="69"/>
                            <a:pt x="14" y="69"/>
                          </a:cubicBezTo>
                          <a:cubicBezTo>
                            <a:pt x="14" y="79"/>
                            <a:pt x="8" y="88"/>
                            <a:pt x="0" y="90"/>
                          </a:cubicBezTo>
                          <a:cubicBezTo>
                            <a:pt x="4" y="90"/>
                            <a:pt x="10" y="90"/>
                            <a:pt x="10" y="90"/>
                          </a:cubicBezTo>
                          <a:cubicBezTo>
                            <a:pt x="20" y="90"/>
                            <a:pt x="28" y="80"/>
                            <a:pt x="28" y="69"/>
                          </a:cubicBezTo>
                          <a:cubicBezTo>
                            <a:pt x="28" y="21"/>
                            <a:pt x="28" y="21"/>
                            <a:pt x="28" y="21"/>
                          </a:cubicBezTo>
                          <a:cubicBezTo>
                            <a:pt x="28" y="10"/>
                            <a:pt x="20" y="1"/>
                            <a:pt x="10" y="1"/>
                          </a:cubicBezTo>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0" name="Freeform 472"/>
                    <p:cNvSpPr>
                      <a:spLocks/>
                    </p:cNvSpPr>
                    <p:nvPr/>
                  </p:nvSpPr>
                  <p:spPr bwMode="auto">
                    <a:xfrm flipH="1">
                      <a:off x="9360844" y="3406533"/>
                      <a:ext cx="334133" cy="432510"/>
                    </a:xfrm>
                    <a:custGeom>
                      <a:avLst/>
                      <a:gdLst>
                        <a:gd name="T0" fmla="*/ 69 w 69"/>
                        <a:gd name="T1" fmla="*/ 68 h 89"/>
                        <a:gd name="T2" fmla="*/ 50 w 69"/>
                        <a:gd name="T3" fmla="*/ 89 h 89"/>
                        <a:gd name="T4" fmla="*/ 34 w 69"/>
                        <a:gd name="T5" fmla="*/ 88 h 89"/>
                        <a:gd name="T6" fmla="*/ 19 w 69"/>
                        <a:gd name="T7" fmla="*/ 89 h 89"/>
                        <a:gd name="T8" fmla="*/ 0 w 69"/>
                        <a:gd name="T9" fmla="*/ 68 h 89"/>
                        <a:gd name="T10" fmla="*/ 0 w 69"/>
                        <a:gd name="T11" fmla="*/ 20 h 89"/>
                        <a:gd name="T12" fmla="*/ 19 w 69"/>
                        <a:gd name="T13" fmla="*/ 0 h 89"/>
                        <a:gd name="T14" fmla="*/ 34 w 69"/>
                        <a:gd name="T15" fmla="*/ 1 h 89"/>
                        <a:gd name="T16" fmla="*/ 50 w 69"/>
                        <a:gd name="T17" fmla="*/ 0 h 89"/>
                        <a:gd name="T18" fmla="*/ 69 w 69"/>
                        <a:gd name="T19" fmla="*/ 20 h 89"/>
                        <a:gd name="T20" fmla="*/ 69 w 69"/>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89">
                          <a:moveTo>
                            <a:pt x="69" y="68"/>
                          </a:moveTo>
                          <a:cubicBezTo>
                            <a:pt x="69" y="79"/>
                            <a:pt x="61" y="89"/>
                            <a:pt x="50" y="89"/>
                          </a:cubicBezTo>
                          <a:cubicBezTo>
                            <a:pt x="50" y="89"/>
                            <a:pt x="40" y="88"/>
                            <a:pt x="34" y="88"/>
                          </a:cubicBezTo>
                          <a:cubicBezTo>
                            <a:pt x="29" y="88"/>
                            <a:pt x="19" y="89"/>
                            <a:pt x="19" y="89"/>
                          </a:cubicBezTo>
                          <a:cubicBezTo>
                            <a:pt x="8" y="89"/>
                            <a:pt x="0" y="79"/>
                            <a:pt x="0" y="68"/>
                          </a:cubicBezTo>
                          <a:cubicBezTo>
                            <a:pt x="0" y="20"/>
                            <a:pt x="0" y="20"/>
                            <a:pt x="0" y="20"/>
                          </a:cubicBezTo>
                          <a:cubicBezTo>
                            <a:pt x="0" y="9"/>
                            <a:pt x="8" y="0"/>
                            <a:pt x="19" y="0"/>
                          </a:cubicBezTo>
                          <a:cubicBezTo>
                            <a:pt x="19" y="0"/>
                            <a:pt x="27" y="1"/>
                            <a:pt x="34" y="1"/>
                          </a:cubicBezTo>
                          <a:cubicBezTo>
                            <a:pt x="42" y="1"/>
                            <a:pt x="50" y="0"/>
                            <a:pt x="50" y="0"/>
                          </a:cubicBezTo>
                          <a:cubicBezTo>
                            <a:pt x="61" y="0"/>
                            <a:pt x="69" y="9"/>
                            <a:pt x="69" y="20"/>
                          </a:cubicBezTo>
                          <a:lnTo>
                            <a:pt x="69" y="68"/>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1" name="Freeform 473"/>
                    <p:cNvSpPr>
                      <a:spLocks/>
                    </p:cNvSpPr>
                    <p:nvPr/>
                  </p:nvSpPr>
                  <p:spPr bwMode="auto">
                    <a:xfrm flipH="1">
                      <a:off x="9360842" y="3406533"/>
                      <a:ext cx="116845" cy="432510"/>
                    </a:xfrm>
                    <a:custGeom>
                      <a:avLst/>
                      <a:gdLst>
                        <a:gd name="T0" fmla="*/ 5 w 24"/>
                        <a:gd name="T1" fmla="*/ 0 h 89"/>
                        <a:gd name="T2" fmla="*/ 1 w 24"/>
                        <a:gd name="T3" fmla="*/ 0 h 89"/>
                        <a:gd name="T4" fmla="*/ 16 w 24"/>
                        <a:gd name="T5" fmla="*/ 20 h 89"/>
                        <a:gd name="T6" fmla="*/ 16 w 24"/>
                        <a:gd name="T7" fmla="*/ 68 h 89"/>
                        <a:gd name="T8" fmla="*/ 0 w 24"/>
                        <a:gd name="T9" fmla="*/ 88 h 89"/>
                        <a:gd name="T10" fmla="*/ 5 w 24"/>
                        <a:gd name="T11" fmla="*/ 89 h 89"/>
                        <a:gd name="T12" fmla="*/ 24 w 24"/>
                        <a:gd name="T13" fmla="*/ 68 h 89"/>
                        <a:gd name="T14" fmla="*/ 24 w 24"/>
                        <a:gd name="T15" fmla="*/ 20 h 89"/>
                        <a:gd name="T16" fmla="*/ 5 w 2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9">
                          <a:moveTo>
                            <a:pt x="5" y="0"/>
                          </a:moveTo>
                          <a:cubicBezTo>
                            <a:pt x="5" y="0"/>
                            <a:pt x="3" y="0"/>
                            <a:pt x="1" y="0"/>
                          </a:cubicBezTo>
                          <a:cubicBezTo>
                            <a:pt x="9" y="2"/>
                            <a:pt x="16" y="10"/>
                            <a:pt x="16" y="20"/>
                          </a:cubicBezTo>
                          <a:cubicBezTo>
                            <a:pt x="16" y="68"/>
                            <a:pt x="16" y="68"/>
                            <a:pt x="16" y="68"/>
                          </a:cubicBezTo>
                          <a:cubicBezTo>
                            <a:pt x="16" y="78"/>
                            <a:pt x="9" y="87"/>
                            <a:pt x="0" y="88"/>
                          </a:cubicBezTo>
                          <a:cubicBezTo>
                            <a:pt x="3" y="89"/>
                            <a:pt x="5" y="89"/>
                            <a:pt x="5" y="89"/>
                          </a:cubicBezTo>
                          <a:cubicBezTo>
                            <a:pt x="16" y="89"/>
                            <a:pt x="24" y="79"/>
                            <a:pt x="24" y="68"/>
                          </a:cubicBezTo>
                          <a:cubicBezTo>
                            <a:pt x="24" y="20"/>
                            <a:pt x="24" y="20"/>
                            <a:pt x="24" y="20"/>
                          </a:cubicBezTo>
                          <a:cubicBezTo>
                            <a:pt x="24" y="9"/>
                            <a:pt x="16" y="0"/>
                            <a:pt x="5" y="0"/>
                          </a:cubicBezTo>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2" name="Freeform 474"/>
                    <p:cNvSpPr>
                      <a:spLocks/>
                    </p:cNvSpPr>
                    <p:nvPr/>
                  </p:nvSpPr>
                  <p:spPr bwMode="auto">
                    <a:xfrm flipH="1">
                      <a:off x="9535084" y="3591016"/>
                      <a:ext cx="67647" cy="518602"/>
                    </a:xfrm>
                    <a:custGeom>
                      <a:avLst/>
                      <a:gdLst>
                        <a:gd name="T0" fmla="*/ 7 w 14"/>
                        <a:gd name="T1" fmla="*/ 107 h 107"/>
                        <a:gd name="T2" fmla="*/ 0 w 14"/>
                        <a:gd name="T3" fmla="*/ 100 h 107"/>
                        <a:gd name="T4" fmla="*/ 0 w 14"/>
                        <a:gd name="T5" fmla="*/ 7 h 107"/>
                        <a:gd name="T6" fmla="*/ 7 w 14"/>
                        <a:gd name="T7" fmla="*/ 0 h 107"/>
                        <a:gd name="T8" fmla="*/ 14 w 14"/>
                        <a:gd name="T9" fmla="*/ 7 h 107"/>
                        <a:gd name="T10" fmla="*/ 14 w 14"/>
                        <a:gd name="T11" fmla="*/ 100 h 107"/>
                        <a:gd name="T12" fmla="*/ 7 w 14"/>
                        <a:gd name="T13" fmla="*/ 107 h 107"/>
                      </a:gdLst>
                      <a:ahLst/>
                      <a:cxnLst>
                        <a:cxn ang="0">
                          <a:pos x="T0" y="T1"/>
                        </a:cxn>
                        <a:cxn ang="0">
                          <a:pos x="T2" y="T3"/>
                        </a:cxn>
                        <a:cxn ang="0">
                          <a:pos x="T4" y="T5"/>
                        </a:cxn>
                        <a:cxn ang="0">
                          <a:pos x="T6" y="T7"/>
                        </a:cxn>
                        <a:cxn ang="0">
                          <a:pos x="T8" y="T9"/>
                        </a:cxn>
                        <a:cxn ang="0">
                          <a:pos x="T10" y="T11"/>
                        </a:cxn>
                        <a:cxn ang="0">
                          <a:pos x="T12" y="T13"/>
                        </a:cxn>
                      </a:cxnLst>
                      <a:rect l="0" t="0" r="r" b="b"/>
                      <a:pathLst>
                        <a:path w="14" h="107">
                          <a:moveTo>
                            <a:pt x="7" y="107"/>
                          </a:moveTo>
                          <a:cubicBezTo>
                            <a:pt x="3" y="107"/>
                            <a:pt x="0" y="104"/>
                            <a:pt x="0" y="100"/>
                          </a:cubicBezTo>
                          <a:cubicBezTo>
                            <a:pt x="0" y="7"/>
                            <a:pt x="0" y="7"/>
                            <a:pt x="0" y="7"/>
                          </a:cubicBezTo>
                          <a:cubicBezTo>
                            <a:pt x="0" y="3"/>
                            <a:pt x="3" y="0"/>
                            <a:pt x="7" y="0"/>
                          </a:cubicBezTo>
                          <a:cubicBezTo>
                            <a:pt x="11" y="0"/>
                            <a:pt x="14" y="3"/>
                            <a:pt x="14" y="7"/>
                          </a:cubicBezTo>
                          <a:cubicBezTo>
                            <a:pt x="14" y="100"/>
                            <a:pt x="14" y="100"/>
                            <a:pt x="14" y="100"/>
                          </a:cubicBezTo>
                          <a:cubicBezTo>
                            <a:pt x="14" y="104"/>
                            <a:pt x="11" y="107"/>
                            <a:pt x="7" y="107"/>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3" name="Freeform 368"/>
                    <p:cNvSpPr>
                      <a:spLocks/>
                    </p:cNvSpPr>
                    <p:nvPr/>
                  </p:nvSpPr>
                  <p:spPr bwMode="auto">
                    <a:xfrm rot="10044991" flipH="1" flipV="1">
                      <a:off x="8562139" y="3655491"/>
                      <a:ext cx="206591" cy="200135"/>
                    </a:xfrm>
                    <a:custGeom>
                      <a:avLst/>
                      <a:gdLst>
                        <a:gd name="T0" fmla="*/ 1 w 45"/>
                        <a:gd name="T1" fmla="*/ 29 h 44"/>
                        <a:gd name="T2" fmla="*/ 2 w 45"/>
                        <a:gd name="T3" fmla="*/ 25 h 44"/>
                        <a:gd name="T4" fmla="*/ 1 w 45"/>
                        <a:gd name="T5" fmla="*/ 23 h 44"/>
                        <a:gd name="T6" fmla="*/ 4 w 45"/>
                        <a:gd name="T7" fmla="*/ 18 h 44"/>
                        <a:gd name="T8" fmla="*/ 10 w 45"/>
                        <a:gd name="T9" fmla="*/ 16 h 44"/>
                        <a:gd name="T10" fmla="*/ 19 w 45"/>
                        <a:gd name="T11" fmla="*/ 11 h 44"/>
                        <a:gd name="T12" fmla="*/ 9 w 45"/>
                        <a:gd name="T13" fmla="*/ 9 h 44"/>
                        <a:gd name="T14" fmla="*/ 6 w 45"/>
                        <a:gd name="T15" fmla="*/ 0 h 44"/>
                        <a:gd name="T16" fmla="*/ 31 w 45"/>
                        <a:gd name="T17" fmla="*/ 4 h 44"/>
                        <a:gd name="T18" fmla="*/ 41 w 45"/>
                        <a:gd name="T19" fmla="*/ 17 h 44"/>
                        <a:gd name="T20" fmla="*/ 41 w 45"/>
                        <a:gd name="T21" fmla="*/ 17 h 44"/>
                        <a:gd name="T22" fmla="*/ 45 w 45"/>
                        <a:gd name="T23" fmla="*/ 29 h 44"/>
                        <a:gd name="T24" fmla="*/ 26 w 45"/>
                        <a:gd name="T25" fmla="*/ 40 h 44"/>
                        <a:gd name="T26" fmla="*/ 17 w 45"/>
                        <a:gd name="T27" fmla="*/ 43 h 44"/>
                        <a:gd name="T28" fmla="*/ 12 w 45"/>
                        <a:gd name="T29" fmla="*/ 40 h 44"/>
                        <a:gd name="T30" fmla="*/ 12 w 45"/>
                        <a:gd name="T31" fmla="*/ 38 h 44"/>
                        <a:gd name="T32" fmla="*/ 7 w 45"/>
                        <a:gd name="T33" fmla="*/ 35 h 44"/>
                        <a:gd name="T34" fmla="*/ 7 w 45"/>
                        <a:gd name="T35" fmla="*/ 32 h 44"/>
                        <a:gd name="T36" fmla="*/ 7 w 45"/>
                        <a:gd name="T37" fmla="*/ 32 h 44"/>
                        <a:gd name="T38" fmla="*/ 1 w 45"/>
                        <a:gd name="T39"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4">
                          <a:moveTo>
                            <a:pt x="1" y="29"/>
                          </a:moveTo>
                          <a:cubicBezTo>
                            <a:pt x="1" y="28"/>
                            <a:pt x="1" y="26"/>
                            <a:pt x="2" y="25"/>
                          </a:cubicBezTo>
                          <a:cubicBezTo>
                            <a:pt x="2" y="25"/>
                            <a:pt x="1" y="24"/>
                            <a:pt x="1" y="23"/>
                          </a:cubicBezTo>
                          <a:cubicBezTo>
                            <a:pt x="0" y="21"/>
                            <a:pt x="1" y="18"/>
                            <a:pt x="4" y="18"/>
                          </a:cubicBezTo>
                          <a:cubicBezTo>
                            <a:pt x="10" y="16"/>
                            <a:pt x="10" y="16"/>
                            <a:pt x="10" y="16"/>
                          </a:cubicBezTo>
                          <a:cubicBezTo>
                            <a:pt x="19" y="11"/>
                            <a:pt x="19" y="11"/>
                            <a:pt x="19" y="11"/>
                          </a:cubicBezTo>
                          <a:cubicBezTo>
                            <a:pt x="9" y="9"/>
                            <a:pt x="9" y="9"/>
                            <a:pt x="9" y="9"/>
                          </a:cubicBezTo>
                          <a:cubicBezTo>
                            <a:pt x="9" y="9"/>
                            <a:pt x="2" y="4"/>
                            <a:pt x="6" y="0"/>
                          </a:cubicBezTo>
                          <a:cubicBezTo>
                            <a:pt x="25" y="5"/>
                            <a:pt x="25" y="2"/>
                            <a:pt x="31" y="4"/>
                          </a:cubicBezTo>
                          <a:cubicBezTo>
                            <a:pt x="37" y="7"/>
                            <a:pt x="40" y="13"/>
                            <a:pt x="41" y="17"/>
                          </a:cubicBezTo>
                          <a:cubicBezTo>
                            <a:pt x="41" y="17"/>
                            <a:pt x="41" y="17"/>
                            <a:pt x="41" y="17"/>
                          </a:cubicBezTo>
                          <a:cubicBezTo>
                            <a:pt x="45" y="29"/>
                            <a:pt x="45" y="29"/>
                            <a:pt x="45" y="29"/>
                          </a:cubicBezTo>
                          <a:cubicBezTo>
                            <a:pt x="26" y="40"/>
                            <a:pt x="26" y="40"/>
                            <a:pt x="26" y="40"/>
                          </a:cubicBezTo>
                          <a:cubicBezTo>
                            <a:pt x="17" y="43"/>
                            <a:pt x="17" y="43"/>
                            <a:pt x="17" y="43"/>
                          </a:cubicBezTo>
                          <a:cubicBezTo>
                            <a:pt x="15" y="44"/>
                            <a:pt x="12" y="42"/>
                            <a:pt x="12" y="40"/>
                          </a:cubicBezTo>
                          <a:cubicBezTo>
                            <a:pt x="11" y="39"/>
                            <a:pt x="11" y="39"/>
                            <a:pt x="12" y="38"/>
                          </a:cubicBezTo>
                          <a:cubicBezTo>
                            <a:pt x="9" y="38"/>
                            <a:pt x="7" y="37"/>
                            <a:pt x="7" y="35"/>
                          </a:cubicBezTo>
                          <a:cubicBezTo>
                            <a:pt x="6" y="34"/>
                            <a:pt x="6" y="33"/>
                            <a:pt x="7" y="32"/>
                          </a:cubicBezTo>
                          <a:cubicBezTo>
                            <a:pt x="7" y="32"/>
                            <a:pt x="7" y="32"/>
                            <a:pt x="7" y="32"/>
                          </a:cubicBezTo>
                          <a:cubicBezTo>
                            <a:pt x="4" y="33"/>
                            <a:pt x="2" y="32"/>
                            <a:pt x="1" y="29"/>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24" name="Group 323"/>
                    <p:cNvGrpSpPr/>
                    <p:nvPr/>
                  </p:nvGrpSpPr>
                  <p:grpSpPr>
                    <a:xfrm>
                      <a:off x="8173453" y="2731880"/>
                      <a:ext cx="1404088" cy="2132598"/>
                      <a:chOff x="5943256" y="3465930"/>
                      <a:chExt cx="1593134" cy="2419731"/>
                    </a:xfrm>
                  </p:grpSpPr>
                  <p:sp>
                    <p:nvSpPr>
                      <p:cNvPr id="347" name="Freeform 375"/>
                      <p:cNvSpPr>
                        <a:spLocks/>
                      </p:cNvSpPr>
                      <p:nvPr/>
                    </p:nvSpPr>
                    <p:spPr bwMode="auto">
                      <a:xfrm flipH="1">
                        <a:off x="6446203" y="3938498"/>
                        <a:ext cx="646245" cy="300645"/>
                      </a:xfrm>
                      <a:custGeom>
                        <a:avLst/>
                        <a:gdLst>
                          <a:gd name="T0" fmla="*/ 0 w 230"/>
                          <a:gd name="T1" fmla="*/ 0 h 107"/>
                          <a:gd name="T2" fmla="*/ 0 w 230"/>
                          <a:gd name="T3" fmla="*/ 0 h 107"/>
                          <a:gd name="T4" fmla="*/ 114 w 230"/>
                          <a:gd name="T5" fmla="*/ 92 h 107"/>
                          <a:gd name="T6" fmla="*/ 230 w 230"/>
                          <a:gd name="T7" fmla="*/ 107 h 107"/>
                          <a:gd name="T8" fmla="*/ 114 w 230"/>
                          <a:gd name="T9" fmla="*/ 92 h 107"/>
                          <a:gd name="T10" fmla="*/ 0 w 230"/>
                          <a:gd name="T11" fmla="*/ 0 h 107"/>
                        </a:gdLst>
                        <a:ahLst/>
                        <a:cxnLst>
                          <a:cxn ang="0">
                            <a:pos x="T0" y="T1"/>
                          </a:cxn>
                          <a:cxn ang="0">
                            <a:pos x="T2" y="T3"/>
                          </a:cxn>
                          <a:cxn ang="0">
                            <a:pos x="T4" y="T5"/>
                          </a:cxn>
                          <a:cxn ang="0">
                            <a:pos x="T6" y="T7"/>
                          </a:cxn>
                          <a:cxn ang="0">
                            <a:pos x="T8" y="T9"/>
                          </a:cxn>
                          <a:cxn ang="0">
                            <a:pos x="T10" y="T11"/>
                          </a:cxn>
                        </a:cxnLst>
                        <a:rect l="0" t="0" r="r" b="b"/>
                        <a:pathLst>
                          <a:path w="230" h="107">
                            <a:moveTo>
                              <a:pt x="0" y="0"/>
                            </a:moveTo>
                            <a:lnTo>
                              <a:pt x="0" y="0"/>
                            </a:lnTo>
                            <a:lnTo>
                              <a:pt x="114" y="92"/>
                            </a:lnTo>
                            <a:lnTo>
                              <a:pt x="230" y="107"/>
                            </a:lnTo>
                            <a:lnTo>
                              <a:pt x="114" y="92"/>
                            </a:lnTo>
                            <a:lnTo>
                              <a:pt x="0" y="0"/>
                            </a:lnTo>
                            <a:close/>
                          </a:path>
                        </a:pathLst>
                      </a:custGeom>
                      <a:solidFill>
                        <a:srgbClr val="E062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8" name="Freeform 376"/>
                      <p:cNvSpPr>
                        <a:spLocks/>
                      </p:cNvSpPr>
                      <p:nvPr/>
                    </p:nvSpPr>
                    <p:spPr bwMode="auto">
                      <a:xfrm flipH="1">
                        <a:off x="6446203" y="3938498"/>
                        <a:ext cx="646245" cy="300645"/>
                      </a:xfrm>
                      <a:custGeom>
                        <a:avLst/>
                        <a:gdLst>
                          <a:gd name="T0" fmla="*/ 0 w 230"/>
                          <a:gd name="T1" fmla="*/ 0 h 107"/>
                          <a:gd name="T2" fmla="*/ 0 w 230"/>
                          <a:gd name="T3" fmla="*/ 0 h 107"/>
                          <a:gd name="T4" fmla="*/ 114 w 230"/>
                          <a:gd name="T5" fmla="*/ 92 h 107"/>
                          <a:gd name="T6" fmla="*/ 230 w 230"/>
                          <a:gd name="T7" fmla="*/ 107 h 107"/>
                          <a:gd name="T8" fmla="*/ 114 w 230"/>
                          <a:gd name="T9" fmla="*/ 92 h 107"/>
                          <a:gd name="T10" fmla="*/ 0 w 230"/>
                          <a:gd name="T11" fmla="*/ 0 h 107"/>
                        </a:gdLst>
                        <a:ahLst/>
                        <a:cxnLst>
                          <a:cxn ang="0">
                            <a:pos x="T0" y="T1"/>
                          </a:cxn>
                          <a:cxn ang="0">
                            <a:pos x="T2" y="T3"/>
                          </a:cxn>
                          <a:cxn ang="0">
                            <a:pos x="T4" y="T5"/>
                          </a:cxn>
                          <a:cxn ang="0">
                            <a:pos x="T6" y="T7"/>
                          </a:cxn>
                          <a:cxn ang="0">
                            <a:pos x="T8" y="T9"/>
                          </a:cxn>
                          <a:cxn ang="0">
                            <a:pos x="T10" y="T11"/>
                          </a:cxn>
                        </a:cxnLst>
                        <a:rect l="0" t="0" r="r" b="b"/>
                        <a:pathLst>
                          <a:path w="230" h="107">
                            <a:moveTo>
                              <a:pt x="0" y="0"/>
                            </a:moveTo>
                            <a:lnTo>
                              <a:pt x="0" y="0"/>
                            </a:lnTo>
                            <a:lnTo>
                              <a:pt x="114" y="92"/>
                            </a:lnTo>
                            <a:lnTo>
                              <a:pt x="230" y="107"/>
                            </a:lnTo>
                            <a:lnTo>
                              <a:pt x="114" y="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49" name="Group 348"/>
                      <p:cNvGrpSpPr/>
                      <p:nvPr/>
                    </p:nvGrpSpPr>
                    <p:grpSpPr>
                      <a:xfrm rot="20131324">
                        <a:off x="6472051" y="4082085"/>
                        <a:ext cx="744587" cy="466420"/>
                        <a:chOff x="6443963" y="3943416"/>
                        <a:chExt cx="744587" cy="466420"/>
                      </a:xfrm>
                    </p:grpSpPr>
                    <p:sp>
                      <p:nvSpPr>
                        <p:cNvPr id="364" name="Freeform 374"/>
                        <p:cNvSpPr>
                          <a:spLocks/>
                        </p:cNvSpPr>
                        <p:nvPr/>
                      </p:nvSpPr>
                      <p:spPr bwMode="auto">
                        <a:xfrm flipH="1">
                          <a:off x="6443963" y="3943416"/>
                          <a:ext cx="744587" cy="466420"/>
                        </a:xfrm>
                        <a:custGeom>
                          <a:avLst/>
                          <a:gdLst>
                            <a:gd name="T0" fmla="*/ 0 w 112"/>
                            <a:gd name="T1" fmla="*/ 35 h 70"/>
                            <a:gd name="T2" fmla="*/ 15 w 112"/>
                            <a:gd name="T3" fmla="*/ 0 h 70"/>
                            <a:gd name="T4" fmla="*/ 63 w 112"/>
                            <a:gd name="T5" fmla="*/ 39 h 70"/>
                            <a:gd name="T6" fmla="*/ 112 w 112"/>
                            <a:gd name="T7" fmla="*/ 45 h 70"/>
                            <a:gd name="T8" fmla="*/ 109 w 112"/>
                            <a:gd name="T9" fmla="*/ 70 h 70"/>
                            <a:gd name="T10" fmla="*/ 56 w 112"/>
                            <a:gd name="T11" fmla="*/ 64 h 70"/>
                            <a:gd name="T12" fmla="*/ 0 w 112"/>
                            <a:gd name="T13" fmla="*/ 35 h 70"/>
                          </a:gdLst>
                          <a:ahLst/>
                          <a:cxnLst>
                            <a:cxn ang="0">
                              <a:pos x="T0" y="T1"/>
                            </a:cxn>
                            <a:cxn ang="0">
                              <a:pos x="T2" y="T3"/>
                            </a:cxn>
                            <a:cxn ang="0">
                              <a:pos x="T4" y="T5"/>
                            </a:cxn>
                            <a:cxn ang="0">
                              <a:pos x="T6" y="T7"/>
                            </a:cxn>
                            <a:cxn ang="0">
                              <a:pos x="T8" y="T9"/>
                            </a:cxn>
                            <a:cxn ang="0">
                              <a:pos x="T10" y="T11"/>
                            </a:cxn>
                            <a:cxn ang="0">
                              <a:pos x="T12" y="T13"/>
                            </a:cxn>
                          </a:cxnLst>
                          <a:rect l="0" t="0" r="r" b="b"/>
                          <a:pathLst>
                            <a:path w="112" h="70">
                              <a:moveTo>
                                <a:pt x="0" y="35"/>
                              </a:moveTo>
                              <a:cubicBezTo>
                                <a:pt x="15" y="0"/>
                                <a:pt x="15" y="0"/>
                                <a:pt x="15" y="0"/>
                              </a:cubicBezTo>
                              <a:cubicBezTo>
                                <a:pt x="63" y="39"/>
                                <a:pt x="63" y="39"/>
                                <a:pt x="63" y="39"/>
                              </a:cubicBezTo>
                              <a:cubicBezTo>
                                <a:pt x="112" y="45"/>
                                <a:pt x="112" y="45"/>
                                <a:pt x="112" y="45"/>
                              </a:cubicBezTo>
                              <a:cubicBezTo>
                                <a:pt x="109" y="70"/>
                                <a:pt x="109" y="70"/>
                                <a:pt x="109" y="70"/>
                              </a:cubicBezTo>
                              <a:cubicBezTo>
                                <a:pt x="56" y="64"/>
                                <a:pt x="56" y="64"/>
                                <a:pt x="56" y="64"/>
                              </a:cubicBezTo>
                              <a:cubicBezTo>
                                <a:pt x="53" y="64"/>
                                <a:pt x="0" y="35"/>
                                <a:pt x="0" y="35"/>
                              </a:cubicBezTo>
                            </a:path>
                          </a:pathLst>
                        </a:custGeom>
                        <a:solidFill>
                          <a:srgbClr val="776B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5" name="Freeform 377"/>
                        <p:cNvSpPr>
                          <a:spLocks/>
                        </p:cNvSpPr>
                        <p:nvPr/>
                      </p:nvSpPr>
                      <p:spPr bwMode="auto">
                        <a:xfrm flipH="1">
                          <a:off x="6443967" y="3943418"/>
                          <a:ext cx="651865" cy="331552"/>
                        </a:xfrm>
                        <a:custGeom>
                          <a:avLst/>
                          <a:gdLst>
                            <a:gd name="T0" fmla="*/ 2 w 232"/>
                            <a:gd name="T1" fmla="*/ 0 h 118"/>
                            <a:gd name="T2" fmla="*/ 2 w 232"/>
                            <a:gd name="T3" fmla="*/ 0 h 118"/>
                            <a:gd name="T4" fmla="*/ 0 w 232"/>
                            <a:gd name="T5" fmla="*/ 29 h 118"/>
                            <a:gd name="T6" fmla="*/ 113 w 232"/>
                            <a:gd name="T7" fmla="*/ 104 h 118"/>
                            <a:gd name="T8" fmla="*/ 232 w 232"/>
                            <a:gd name="T9" fmla="*/ 118 h 118"/>
                            <a:gd name="T10" fmla="*/ 232 w 232"/>
                            <a:gd name="T11" fmla="*/ 107 h 118"/>
                            <a:gd name="T12" fmla="*/ 116 w 232"/>
                            <a:gd name="T13" fmla="*/ 92 h 118"/>
                            <a:gd name="T14" fmla="*/ 2 w 23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8">
                              <a:moveTo>
                                <a:pt x="2" y="0"/>
                              </a:moveTo>
                              <a:lnTo>
                                <a:pt x="2" y="0"/>
                              </a:lnTo>
                              <a:lnTo>
                                <a:pt x="0" y="29"/>
                              </a:lnTo>
                              <a:lnTo>
                                <a:pt x="113" y="104"/>
                              </a:lnTo>
                              <a:lnTo>
                                <a:pt x="232" y="118"/>
                              </a:lnTo>
                              <a:lnTo>
                                <a:pt x="232" y="107"/>
                              </a:lnTo>
                              <a:lnTo>
                                <a:pt x="116" y="92"/>
                              </a:lnTo>
                              <a:lnTo>
                                <a:pt x="2" y="0"/>
                              </a:lnTo>
                              <a:close/>
                            </a:path>
                          </a:pathLst>
                        </a:custGeom>
                        <a:solidFill>
                          <a:srgbClr val="928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sp>
                    <p:nvSpPr>
                      <p:cNvPr id="350" name="Freeform 378"/>
                      <p:cNvSpPr>
                        <a:spLocks/>
                      </p:cNvSpPr>
                      <p:nvPr/>
                    </p:nvSpPr>
                    <p:spPr bwMode="auto">
                      <a:xfrm flipH="1">
                        <a:off x="6446204" y="3938498"/>
                        <a:ext cx="651864" cy="331552"/>
                      </a:xfrm>
                      <a:custGeom>
                        <a:avLst/>
                        <a:gdLst>
                          <a:gd name="T0" fmla="*/ 2 w 232"/>
                          <a:gd name="T1" fmla="*/ 0 h 118"/>
                          <a:gd name="T2" fmla="*/ 2 w 232"/>
                          <a:gd name="T3" fmla="*/ 0 h 118"/>
                          <a:gd name="T4" fmla="*/ 0 w 232"/>
                          <a:gd name="T5" fmla="*/ 29 h 118"/>
                          <a:gd name="T6" fmla="*/ 113 w 232"/>
                          <a:gd name="T7" fmla="*/ 104 h 118"/>
                          <a:gd name="T8" fmla="*/ 232 w 232"/>
                          <a:gd name="T9" fmla="*/ 118 h 118"/>
                          <a:gd name="T10" fmla="*/ 232 w 232"/>
                          <a:gd name="T11" fmla="*/ 107 h 118"/>
                          <a:gd name="T12" fmla="*/ 116 w 232"/>
                          <a:gd name="T13" fmla="*/ 92 h 118"/>
                          <a:gd name="T14" fmla="*/ 2 w 23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8">
                            <a:moveTo>
                              <a:pt x="2" y="0"/>
                            </a:moveTo>
                            <a:lnTo>
                              <a:pt x="2" y="0"/>
                            </a:lnTo>
                            <a:lnTo>
                              <a:pt x="0" y="29"/>
                            </a:lnTo>
                            <a:lnTo>
                              <a:pt x="113" y="104"/>
                            </a:lnTo>
                            <a:lnTo>
                              <a:pt x="232" y="118"/>
                            </a:lnTo>
                            <a:lnTo>
                              <a:pt x="232" y="107"/>
                            </a:lnTo>
                            <a:lnTo>
                              <a:pt x="116" y="9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1" name="Freeform 388"/>
                      <p:cNvSpPr>
                        <a:spLocks/>
                      </p:cNvSpPr>
                      <p:nvPr/>
                    </p:nvSpPr>
                    <p:spPr bwMode="auto">
                      <a:xfrm flipH="1">
                        <a:off x="6878907" y="3918829"/>
                        <a:ext cx="651864" cy="871026"/>
                      </a:xfrm>
                      <a:custGeom>
                        <a:avLst/>
                        <a:gdLst>
                          <a:gd name="T0" fmla="*/ 54 w 98"/>
                          <a:gd name="T1" fmla="*/ 1 h 131"/>
                          <a:gd name="T2" fmla="*/ 51 w 98"/>
                          <a:gd name="T3" fmla="*/ 0 h 131"/>
                          <a:gd name="T4" fmla="*/ 45 w 98"/>
                          <a:gd name="T5" fmla="*/ 1 h 131"/>
                          <a:gd name="T6" fmla="*/ 2 w 98"/>
                          <a:gd name="T7" fmla="*/ 45 h 131"/>
                          <a:gd name="T8" fmla="*/ 2 w 98"/>
                          <a:gd name="T9" fmla="*/ 131 h 131"/>
                          <a:gd name="T10" fmla="*/ 98 w 98"/>
                          <a:gd name="T11" fmla="*/ 131 h 131"/>
                          <a:gd name="T12" fmla="*/ 98 w 98"/>
                          <a:gd name="T13" fmla="*/ 38 h 131"/>
                          <a:gd name="T14" fmla="*/ 54 w 98"/>
                          <a:gd name="T15" fmla="*/ 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31">
                            <a:moveTo>
                              <a:pt x="54" y="1"/>
                            </a:moveTo>
                            <a:cubicBezTo>
                              <a:pt x="54" y="1"/>
                              <a:pt x="51" y="0"/>
                              <a:pt x="51" y="0"/>
                            </a:cubicBezTo>
                            <a:cubicBezTo>
                              <a:pt x="48" y="0"/>
                              <a:pt x="45" y="1"/>
                              <a:pt x="45" y="1"/>
                            </a:cubicBezTo>
                            <a:cubicBezTo>
                              <a:pt x="0" y="3"/>
                              <a:pt x="2" y="45"/>
                              <a:pt x="2" y="45"/>
                            </a:cubicBezTo>
                            <a:cubicBezTo>
                              <a:pt x="2" y="131"/>
                              <a:pt x="2" y="131"/>
                              <a:pt x="2" y="131"/>
                            </a:cubicBezTo>
                            <a:cubicBezTo>
                              <a:pt x="98" y="131"/>
                              <a:pt x="98" y="131"/>
                              <a:pt x="98" y="131"/>
                            </a:cubicBezTo>
                            <a:cubicBezTo>
                              <a:pt x="98" y="38"/>
                              <a:pt x="98" y="38"/>
                              <a:pt x="98" y="38"/>
                            </a:cubicBezTo>
                            <a:cubicBezTo>
                              <a:pt x="98" y="38"/>
                              <a:pt x="92" y="5"/>
                              <a:pt x="54" y="1"/>
                            </a:cubicBezTo>
                          </a:path>
                        </a:pathLst>
                      </a:custGeom>
                      <a:solidFill>
                        <a:srgbClr val="F1EFED">
                          <a:lumMod val="50000"/>
                        </a:srgbClr>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2" name="Freeform 389"/>
                      <p:cNvSpPr>
                        <a:spLocks/>
                      </p:cNvSpPr>
                      <p:nvPr/>
                    </p:nvSpPr>
                    <p:spPr bwMode="auto">
                      <a:xfrm flipH="1">
                        <a:off x="6878907" y="3918829"/>
                        <a:ext cx="345601" cy="871026"/>
                      </a:xfrm>
                      <a:custGeom>
                        <a:avLst/>
                        <a:gdLst>
                          <a:gd name="T0" fmla="*/ 8 w 52"/>
                          <a:gd name="T1" fmla="*/ 1 h 131"/>
                          <a:gd name="T2" fmla="*/ 5 w 52"/>
                          <a:gd name="T3" fmla="*/ 0 h 131"/>
                          <a:gd name="T4" fmla="*/ 0 w 52"/>
                          <a:gd name="T5" fmla="*/ 1 h 131"/>
                          <a:gd name="T6" fmla="*/ 2 w 52"/>
                          <a:gd name="T7" fmla="*/ 1 h 131"/>
                          <a:gd name="T8" fmla="*/ 45 w 52"/>
                          <a:gd name="T9" fmla="*/ 45 h 131"/>
                          <a:gd name="T10" fmla="*/ 45 w 52"/>
                          <a:gd name="T11" fmla="*/ 131 h 131"/>
                          <a:gd name="T12" fmla="*/ 52 w 52"/>
                          <a:gd name="T13" fmla="*/ 131 h 131"/>
                          <a:gd name="T14" fmla="*/ 52 w 52"/>
                          <a:gd name="T15" fmla="*/ 38 h 131"/>
                          <a:gd name="T16" fmla="*/ 8 w 52"/>
                          <a:gd name="T1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31">
                            <a:moveTo>
                              <a:pt x="8" y="1"/>
                            </a:moveTo>
                            <a:cubicBezTo>
                              <a:pt x="8" y="1"/>
                              <a:pt x="5" y="0"/>
                              <a:pt x="5" y="0"/>
                            </a:cubicBezTo>
                            <a:cubicBezTo>
                              <a:pt x="3" y="0"/>
                              <a:pt x="2" y="1"/>
                              <a:pt x="0" y="1"/>
                            </a:cubicBezTo>
                            <a:cubicBezTo>
                              <a:pt x="1" y="1"/>
                              <a:pt x="2" y="1"/>
                              <a:pt x="2" y="1"/>
                            </a:cubicBezTo>
                            <a:cubicBezTo>
                              <a:pt x="40" y="5"/>
                              <a:pt x="45" y="45"/>
                              <a:pt x="45" y="45"/>
                            </a:cubicBezTo>
                            <a:cubicBezTo>
                              <a:pt x="45" y="131"/>
                              <a:pt x="45" y="131"/>
                              <a:pt x="45" y="131"/>
                            </a:cubicBezTo>
                            <a:cubicBezTo>
                              <a:pt x="52" y="131"/>
                              <a:pt x="52" y="131"/>
                              <a:pt x="52" y="131"/>
                            </a:cubicBezTo>
                            <a:cubicBezTo>
                              <a:pt x="52" y="38"/>
                              <a:pt x="52" y="38"/>
                              <a:pt x="52" y="38"/>
                            </a:cubicBezTo>
                            <a:cubicBezTo>
                              <a:pt x="52" y="38"/>
                              <a:pt x="46" y="5"/>
                              <a:pt x="8" y="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3" name="Freeform 393"/>
                      <p:cNvSpPr>
                        <a:spLocks/>
                      </p:cNvSpPr>
                      <p:nvPr/>
                    </p:nvSpPr>
                    <p:spPr bwMode="auto">
                      <a:xfrm flipH="1">
                        <a:off x="7176741" y="3918829"/>
                        <a:ext cx="359649" cy="871026"/>
                      </a:xfrm>
                      <a:custGeom>
                        <a:avLst/>
                        <a:gdLst>
                          <a:gd name="T0" fmla="*/ 53 w 54"/>
                          <a:gd name="T1" fmla="*/ 1 h 131"/>
                          <a:gd name="T2" fmla="*/ 54 w 54"/>
                          <a:gd name="T3" fmla="*/ 1 h 131"/>
                          <a:gd name="T4" fmla="*/ 52 w 54"/>
                          <a:gd name="T5" fmla="*/ 0 h 131"/>
                          <a:gd name="T6" fmla="*/ 46 w 54"/>
                          <a:gd name="T7" fmla="*/ 1 h 131"/>
                          <a:gd name="T8" fmla="*/ 3 w 54"/>
                          <a:gd name="T9" fmla="*/ 45 h 131"/>
                          <a:gd name="T10" fmla="*/ 3 w 54"/>
                          <a:gd name="T11" fmla="*/ 131 h 131"/>
                          <a:gd name="T12" fmla="*/ 9 w 54"/>
                          <a:gd name="T13" fmla="*/ 131 h 131"/>
                          <a:gd name="T14" fmla="*/ 9 w 54"/>
                          <a:gd name="T15" fmla="*/ 45 h 131"/>
                          <a:gd name="T16" fmla="*/ 53 w 54"/>
                          <a:gd name="T1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1">
                            <a:moveTo>
                              <a:pt x="53" y="1"/>
                            </a:moveTo>
                            <a:cubicBezTo>
                              <a:pt x="53" y="1"/>
                              <a:pt x="53" y="1"/>
                              <a:pt x="54" y="1"/>
                            </a:cubicBezTo>
                            <a:cubicBezTo>
                              <a:pt x="53" y="1"/>
                              <a:pt x="52" y="0"/>
                              <a:pt x="52" y="0"/>
                            </a:cubicBezTo>
                            <a:cubicBezTo>
                              <a:pt x="49" y="0"/>
                              <a:pt x="46" y="1"/>
                              <a:pt x="46" y="1"/>
                            </a:cubicBezTo>
                            <a:cubicBezTo>
                              <a:pt x="0" y="4"/>
                              <a:pt x="3" y="45"/>
                              <a:pt x="3" y="45"/>
                            </a:cubicBezTo>
                            <a:cubicBezTo>
                              <a:pt x="3" y="131"/>
                              <a:pt x="3" y="131"/>
                              <a:pt x="3" y="131"/>
                            </a:cubicBezTo>
                            <a:cubicBezTo>
                              <a:pt x="9" y="131"/>
                              <a:pt x="9" y="131"/>
                              <a:pt x="9" y="131"/>
                            </a:cubicBezTo>
                            <a:cubicBezTo>
                              <a:pt x="9" y="45"/>
                              <a:pt x="9" y="45"/>
                              <a:pt x="9" y="45"/>
                            </a:cubicBezTo>
                            <a:cubicBezTo>
                              <a:pt x="9" y="45"/>
                              <a:pt x="14" y="5"/>
                              <a:pt x="53" y="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4" name="Freeform 394"/>
                      <p:cNvSpPr>
                        <a:spLocks/>
                      </p:cNvSpPr>
                      <p:nvPr/>
                    </p:nvSpPr>
                    <p:spPr bwMode="auto">
                      <a:xfrm flipH="1">
                        <a:off x="6300095" y="4834811"/>
                        <a:ext cx="545094" cy="871026"/>
                      </a:xfrm>
                      <a:custGeom>
                        <a:avLst/>
                        <a:gdLst>
                          <a:gd name="T0" fmla="*/ 77 w 82"/>
                          <a:gd name="T1" fmla="*/ 131 h 131"/>
                          <a:gd name="T2" fmla="*/ 54 w 82"/>
                          <a:gd name="T3" fmla="*/ 131 h 131"/>
                          <a:gd name="T4" fmla="*/ 48 w 82"/>
                          <a:gd name="T5" fmla="*/ 28 h 131"/>
                          <a:gd name="T6" fmla="*/ 0 w 82"/>
                          <a:gd name="T7" fmla="*/ 28 h 131"/>
                          <a:gd name="T8" fmla="*/ 0 w 82"/>
                          <a:gd name="T9" fmla="*/ 0 h 131"/>
                          <a:gd name="T10" fmla="*/ 68 w 82"/>
                          <a:gd name="T11" fmla="*/ 0 h 131"/>
                          <a:gd name="T12" fmla="*/ 82 w 82"/>
                          <a:gd name="T13" fmla="*/ 14 h 131"/>
                          <a:gd name="T14" fmla="*/ 77 w 82"/>
                          <a:gd name="T15" fmla="*/ 13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1">
                            <a:moveTo>
                              <a:pt x="77" y="131"/>
                            </a:moveTo>
                            <a:cubicBezTo>
                              <a:pt x="54" y="131"/>
                              <a:pt x="54" y="131"/>
                              <a:pt x="54" y="131"/>
                            </a:cubicBezTo>
                            <a:cubicBezTo>
                              <a:pt x="48" y="28"/>
                              <a:pt x="48" y="28"/>
                              <a:pt x="48" y="28"/>
                            </a:cubicBezTo>
                            <a:cubicBezTo>
                              <a:pt x="0" y="28"/>
                              <a:pt x="0" y="28"/>
                              <a:pt x="0" y="28"/>
                            </a:cubicBezTo>
                            <a:cubicBezTo>
                              <a:pt x="0" y="0"/>
                              <a:pt x="0" y="0"/>
                              <a:pt x="0" y="0"/>
                            </a:cubicBezTo>
                            <a:cubicBezTo>
                              <a:pt x="68" y="0"/>
                              <a:pt x="68" y="0"/>
                              <a:pt x="68" y="0"/>
                            </a:cubicBezTo>
                            <a:cubicBezTo>
                              <a:pt x="75" y="0"/>
                              <a:pt x="82" y="6"/>
                              <a:pt x="82" y="14"/>
                            </a:cubicBezTo>
                            <a:lnTo>
                              <a:pt x="77" y="131"/>
                            </a:lnTo>
                            <a:close/>
                          </a:path>
                        </a:pathLst>
                      </a:custGeom>
                      <a:solidFill>
                        <a:srgbClr val="00183C"/>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5" name="Freeform 395"/>
                      <p:cNvSpPr>
                        <a:spLocks/>
                      </p:cNvSpPr>
                      <p:nvPr/>
                    </p:nvSpPr>
                    <p:spPr bwMode="auto">
                      <a:xfrm flipH="1">
                        <a:off x="6300096" y="4834811"/>
                        <a:ext cx="219161" cy="126440"/>
                      </a:xfrm>
                      <a:custGeom>
                        <a:avLst/>
                        <a:gdLst>
                          <a:gd name="T0" fmla="*/ 32 w 33"/>
                          <a:gd name="T1" fmla="*/ 19 h 19"/>
                          <a:gd name="T2" fmla="*/ 33 w 33"/>
                          <a:gd name="T3" fmla="*/ 14 h 19"/>
                          <a:gd name="T4" fmla="*/ 19 w 33"/>
                          <a:gd name="T5" fmla="*/ 0 h 19"/>
                          <a:gd name="T6" fmla="*/ 0 w 33"/>
                          <a:gd name="T7" fmla="*/ 0 h 19"/>
                          <a:gd name="T8" fmla="*/ 4 w 33"/>
                          <a:gd name="T9" fmla="*/ 7 h 19"/>
                          <a:gd name="T10" fmla="*/ 19 w 33"/>
                          <a:gd name="T11" fmla="*/ 7 h 19"/>
                          <a:gd name="T12" fmla="*/ 32 w 3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3" h="19">
                            <a:moveTo>
                              <a:pt x="32" y="19"/>
                            </a:moveTo>
                            <a:cubicBezTo>
                              <a:pt x="33" y="14"/>
                              <a:pt x="33" y="14"/>
                              <a:pt x="33" y="14"/>
                            </a:cubicBezTo>
                            <a:cubicBezTo>
                              <a:pt x="33" y="6"/>
                              <a:pt x="26" y="0"/>
                              <a:pt x="19" y="0"/>
                            </a:cubicBezTo>
                            <a:cubicBezTo>
                              <a:pt x="0" y="0"/>
                              <a:pt x="0" y="0"/>
                              <a:pt x="0" y="0"/>
                            </a:cubicBezTo>
                            <a:cubicBezTo>
                              <a:pt x="4" y="7"/>
                              <a:pt x="4" y="7"/>
                              <a:pt x="4" y="7"/>
                            </a:cubicBezTo>
                            <a:cubicBezTo>
                              <a:pt x="19" y="7"/>
                              <a:pt x="19" y="7"/>
                              <a:pt x="19" y="7"/>
                            </a:cubicBezTo>
                            <a:cubicBezTo>
                              <a:pt x="26" y="7"/>
                              <a:pt x="31" y="12"/>
                              <a:pt x="32" y="19"/>
                            </a:cubicBezTo>
                          </a:path>
                        </a:pathLst>
                      </a:custGeom>
                      <a:solidFill>
                        <a:srgbClr val="002050"/>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6" name="Freeform 396"/>
                      <p:cNvSpPr>
                        <a:spLocks/>
                      </p:cNvSpPr>
                      <p:nvPr/>
                    </p:nvSpPr>
                    <p:spPr bwMode="auto">
                      <a:xfrm flipH="1">
                        <a:off x="6041598" y="5621544"/>
                        <a:ext cx="452372" cy="224781"/>
                      </a:xfrm>
                      <a:custGeom>
                        <a:avLst/>
                        <a:gdLst>
                          <a:gd name="T0" fmla="*/ 63 w 68"/>
                          <a:gd name="T1" fmla="*/ 17 h 34"/>
                          <a:gd name="T2" fmla="*/ 29 w 68"/>
                          <a:gd name="T3" fmla="*/ 1 h 34"/>
                          <a:gd name="T4" fmla="*/ 29 w 68"/>
                          <a:gd name="T5" fmla="*/ 1 h 34"/>
                          <a:gd name="T6" fmla="*/ 27 w 68"/>
                          <a:gd name="T7" fmla="*/ 0 h 34"/>
                          <a:gd name="T8" fmla="*/ 24 w 68"/>
                          <a:gd name="T9" fmla="*/ 3 h 34"/>
                          <a:gd name="T10" fmla="*/ 24 w 68"/>
                          <a:gd name="T11" fmla="*/ 4 h 34"/>
                          <a:gd name="T12" fmla="*/ 12 w 68"/>
                          <a:gd name="T13" fmla="*/ 12 h 34"/>
                          <a:gd name="T14" fmla="*/ 0 w 68"/>
                          <a:gd name="T15" fmla="*/ 5 h 34"/>
                          <a:gd name="T16" fmla="*/ 0 w 68"/>
                          <a:gd name="T17" fmla="*/ 28 h 34"/>
                          <a:gd name="T18" fmla="*/ 5 w 68"/>
                          <a:gd name="T19" fmla="*/ 33 h 34"/>
                          <a:gd name="T20" fmla="*/ 63 w 68"/>
                          <a:gd name="T21" fmla="*/ 34 h 34"/>
                          <a:gd name="T22" fmla="*/ 67 w 68"/>
                          <a:gd name="T23" fmla="*/ 30 h 34"/>
                          <a:gd name="T24" fmla="*/ 67 w 68"/>
                          <a:gd name="T25" fmla="*/ 22 h 34"/>
                          <a:gd name="T26" fmla="*/ 63 w 68"/>
                          <a:gd name="T2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34">
                            <a:moveTo>
                              <a:pt x="63" y="17"/>
                            </a:moveTo>
                            <a:cubicBezTo>
                              <a:pt x="57" y="14"/>
                              <a:pt x="29" y="1"/>
                              <a:pt x="29" y="1"/>
                            </a:cubicBezTo>
                            <a:cubicBezTo>
                              <a:pt x="29" y="1"/>
                              <a:pt x="29" y="1"/>
                              <a:pt x="29" y="1"/>
                            </a:cubicBezTo>
                            <a:cubicBezTo>
                              <a:pt x="28" y="1"/>
                              <a:pt x="28" y="0"/>
                              <a:pt x="27" y="0"/>
                            </a:cubicBezTo>
                            <a:cubicBezTo>
                              <a:pt x="26" y="0"/>
                              <a:pt x="24" y="2"/>
                              <a:pt x="24" y="3"/>
                            </a:cubicBezTo>
                            <a:cubicBezTo>
                              <a:pt x="24" y="4"/>
                              <a:pt x="24" y="4"/>
                              <a:pt x="24" y="4"/>
                            </a:cubicBezTo>
                            <a:cubicBezTo>
                              <a:pt x="23" y="6"/>
                              <a:pt x="20" y="12"/>
                              <a:pt x="12" y="12"/>
                            </a:cubicBezTo>
                            <a:cubicBezTo>
                              <a:pt x="0" y="5"/>
                              <a:pt x="0" y="5"/>
                              <a:pt x="0" y="5"/>
                            </a:cubicBezTo>
                            <a:cubicBezTo>
                              <a:pt x="0" y="28"/>
                              <a:pt x="0" y="28"/>
                              <a:pt x="0" y="28"/>
                            </a:cubicBezTo>
                            <a:cubicBezTo>
                              <a:pt x="0" y="28"/>
                              <a:pt x="0" y="33"/>
                              <a:pt x="5" y="33"/>
                            </a:cubicBezTo>
                            <a:cubicBezTo>
                              <a:pt x="63" y="34"/>
                              <a:pt x="63" y="34"/>
                              <a:pt x="63" y="34"/>
                            </a:cubicBezTo>
                            <a:cubicBezTo>
                              <a:pt x="63" y="34"/>
                              <a:pt x="67" y="34"/>
                              <a:pt x="67" y="30"/>
                            </a:cubicBezTo>
                            <a:cubicBezTo>
                              <a:pt x="67" y="22"/>
                              <a:pt x="67" y="22"/>
                              <a:pt x="67" y="22"/>
                            </a:cubicBezTo>
                            <a:cubicBezTo>
                              <a:pt x="67" y="22"/>
                              <a:pt x="68" y="19"/>
                              <a:pt x="63" y="17"/>
                            </a:cubicBezTo>
                          </a:path>
                        </a:pathLst>
                      </a:custGeom>
                      <a:solidFill>
                        <a:srgbClr val="001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7" name="Freeform 397"/>
                      <p:cNvSpPr>
                        <a:spLocks/>
                      </p:cNvSpPr>
                      <p:nvPr/>
                    </p:nvSpPr>
                    <p:spPr bwMode="auto">
                      <a:xfrm flipH="1">
                        <a:off x="6187706" y="4789855"/>
                        <a:ext cx="1329018" cy="969368"/>
                      </a:xfrm>
                      <a:custGeom>
                        <a:avLst/>
                        <a:gdLst>
                          <a:gd name="T0" fmla="*/ 159 w 200"/>
                          <a:gd name="T1" fmla="*/ 19 h 146"/>
                          <a:gd name="T2" fmla="*/ 142 w 200"/>
                          <a:gd name="T3" fmla="*/ 0 h 146"/>
                          <a:gd name="T4" fmla="*/ 116 w 200"/>
                          <a:gd name="T5" fmla="*/ 0 h 146"/>
                          <a:gd name="T6" fmla="*/ 0 w 200"/>
                          <a:gd name="T7" fmla="*/ 0 h 146"/>
                          <a:gd name="T8" fmla="*/ 0 w 200"/>
                          <a:gd name="T9" fmla="*/ 0 h 146"/>
                          <a:gd name="T10" fmla="*/ 33 w 200"/>
                          <a:gd name="T11" fmla="*/ 35 h 146"/>
                          <a:gd name="T12" fmla="*/ 33 w 200"/>
                          <a:gd name="T13" fmla="*/ 35 h 146"/>
                          <a:gd name="T14" fmla="*/ 126 w 200"/>
                          <a:gd name="T15" fmla="*/ 35 h 146"/>
                          <a:gd name="T16" fmla="*/ 174 w 200"/>
                          <a:gd name="T17" fmla="*/ 146 h 146"/>
                          <a:gd name="T18" fmla="*/ 200 w 200"/>
                          <a:gd name="T19" fmla="*/ 146 h 146"/>
                          <a:gd name="T20" fmla="*/ 159 w 200"/>
                          <a:gd name="T21"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146">
                            <a:moveTo>
                              <a:pt x="159" y="19"/>
                            </a:moveTo>
                            <a:cubicBezTo>
                              <a:pt x="155" y="7"/>
                              <a:pt x="147" y="0"/>
                              <a:pt x="142" y="0"/>
                            </a:cubicBezTo>
                            <a:cubicBezTo>
                              <a:pt x="116" y="0"/>
                              <a:pt x="116" y="0"/>
                              <a:pt x="116" y="0"/>
                            </a:cubicBezTo>
                            <a:cubicBezTo>
                              <a:pt x="0" y="0"/>
                              <a:pt x="0" y="0"/>
                              <a:pt x="0" y="0"/>
                            </a:cubicBezTo>
                            <a:cubicBezTo>
                              <a:pt x="0" y="0"/>
                              <a:pt x="0" y="0"/>
                              <a:pt x="0" y="0"/>
                            </a:cubicBezTo>
                            <a:cubicBezTo>
                              <a:pt x="0" y="18"/>
                              <a:pt x="15" y="34"/>
                              <a:pt x="33" y="35"/>
                            </a:cubicBezTo>
                            <a:cubicBezTo>
                              <a:pt x="33" y="35"/>
                              <a:pt x="33" y="35"/>
                              <a:pt x="33" y="35"/>
                            </a:cubicBezTo>
                            <a:cubicBezTo>
                              <a:pt x="34" y="35"/>
                              <a:pt x="126" y="35"/>
                              <a:pt x="126" y="35"/>
                            </a:cubicBezTo>
                            <a:cubicBezTo>
                              <a:pt x="174" y="146"/>
                              <a:pt x="174" y="146"/>
                              <a:pt x="174" y="146"/>
                            </a:cubicBezTo>
                            <a:cubicBezTo>
                              <a:pt x="200" y="146"/>
                              <a:pt x="200" y="146"/>
                              <a:pt x="200" y="146"/>
                            </a:cubicBezTo>
                            <a:lnTo>
                              <a:pt x="159" y="19"/>
                            </a:lnTo>
                            <a:close/>
                          </a:path>
                        </a:pathLst>
                      </a:custGeom>
                      <a:solidFill>
                        <a:srgbClr val="002050"/>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8" name="Freeform 398"/>
                      <p:cNvSpPr>
                        <a:spLocks/>
                      </p:cNvSpPr>
                      <p:nvPr/>
                    </p:nvSpPr>
                    <p:spPr bwMode="auto">
                      <a:xfrm flipH="1">
                        <a:off x="6347861" y="4975299"/>
                        <a:ext cx="1076139" cy="783924"/>
                      </a:xfrm>
                      <a:custGeom>
                        <a:avLst/>
                        <a:gdLst>
                          <a:gd name="T0" fmla="*/ 160 w 162"/>
                          <a:gd name="T1" fmla="*/ 118 h 118"/>
                          <a:gd name="T2" fmla="*/ 162 w 162"/>
                          <a:gd name="T3" fmla="*/ 118 h 118"/>
                          <a:gd name="T4" fmla="*/ 130 w 162"/>
                          <a:gd name="T5" fmla="*/ 19 h 118"/>
                          <a:gd name="T6" fmla="*/ 114 w 162"/>
                          <a:gd name="T7" fmla="*/ 0 h 118"/>
                          <a:gd name="T8" fmla="*/ 87 w 162"/>
                          <a:gd name="T9" fmla="*/ 0 h 118"/>
                          <a:gd name="T10" fmla="*/ 0 w 162"/>
                          <a:gd name="T11" fmla="*/ 0 h 118"/>
                          <a:gd name="T12" fmla="*/ 19 w 162"/>
                          <a:gd name="T13" fmla="*/ 7 h 118"/>
                          <a:gd name="T14" fmla="*/ 19 w 162"/>
                          <a:gd name="T15" fmla="*/ 7 h 118"/>
                          <a:gd name="T16" fmla="*/ 112 w 162"/>
                          <a:gd name="T17" fmla="*/ 7 h 118"/>
                          <a:gd name="T18" fmla="*/ 160 w 162"/>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18">
                            <a:moveTo>
                              <a:pt x="160" y="118"/>
                            </a:moveTo>
                            <a:cubicBezTo>
                              <a:pt x="162" y="118"/>
                              <a:pt x="162" y="118"/>
                              <a:pt x="162" y="118"/>
                            </a:cubicBezTo>
                            <a:cubicBezTo>
                              <a:pt x="130" y="19"/>
                              <a:pt x="130" y="19"/>
                              <a:pt x="130" y="19"/>
                            </a:cubicBezTo>
                            <a:cubicBezTo>
                              <a:pt x="126" y="7"/>
                              <a:pt x="118" y="0"/>
                              <a:pt x="114" y="0"/>
                            </a:cubicBezTo>
                            <a:cubicBezTo>
                              <a:pt x="87" y="0"/>
                              <a:pt x="87" y="0"/>
                              <a:pt x="87" y="0"/>
                            </a:cubicBezTo>
                            <a:cubicBezTo>
                              <a:pt x="0" y="0"/>
                              <a:pt x="0" y="0"/>
                              <a:pt x="0" y="0"/>
                            </a:cubicBezTo>
                            <a:cubicBezTo>
                              <a:pt x="6" y="4"/>
                              <a:pt x="12" y="6"/>
                              <a:pt x="19" y="7"/>
                            </a:cubicBezTo>
                            <a:cubicBezTo>
                              <a:pt x="19" y="7"/>
                              <a:pt x="19" y="7"/>
                              <a:pt x="19" y="7"/>
                            </a:cubicBezTo>
                            <a:cubicBezTo>
                              <a:pt x="20" y="7"/>
                              <a:pt x="112" y="7"/>
                              <a:pt x="112" y="7"/>
                            </a:cubicBezTo>
                            <a:lnTo>
                              <a:pt x="160" y="118"/>
                            </a:lnTo>
                            <a:close/>
                          </a:path>
                        </a:pathLst>
                      </a:custGeom>
                      <a:solidFill>
                        <a:srgbClr val="00183C"/>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9" name="Freeform 399"/>
                      <p:cNvSpPr>
                        <a:spLocks/>
                      </p:cNvSpPr>
                      <p:nvPr/>
                    </p:nvSpPr>
                    <p:spPr bwMode="auto">
                      <a:xfrm flipH="1">
                        <a:off x="5943256" y="5660880"/>
                        <a:ext cx="452372" cy="224781"/>
                      </a:xfrm>
                      <a:custGeom>
                        <a:avLst/>
                        <a:gdLst>
                          <a:gd name="T0" fmla="*/ 63 w 68"/>
                          <a:gd name="T1" fmla="*/ 16 h 34"/>
                          <a:gd name="T2" fmla="*/ 29 w 68"/>
                          <a:gd name="T3" fmla="*/ 0 h 34"/>
                          <a:gd name="T4" fmla="*/ 29 w 68"/>
                          <a:gd name="T5" fmla="*/ 0 h 34"/>
                          <a:gd name="T6" fmla="*/ 27 w 68"/>
                          <a:gd name="T7" fmla="*/ 0 h 34"/>
                          <a:gd name="T8" fmla="*/ 24 w 68"/>
                          <a:gd name="T9" fmla="*/ 3 h 34"/>
                          <a:gd name="T10" fmla="*/ 24 w 68"/>
                          <a:gd name="T11" fmla="*/ 3 h 34"/>
                          <a:gd name="T12" fmla="*/ 12 w 68"/>
                          <a:gd name="T13" fmla="*/ 11 h 34"/>
                          <a:gd name="T14" fmla="*/ 0 w 68"/>
                          <a:gd name="T15" fmla="*/ 4 h 34"/>
                          <a:gd name="T16" fmla="*/ 0 w 68"/>
                          <a:gd name="T17" fmla="*/ 28 h 34"/>
                          <a:gd name="T18" fmla="*/ 5 w 68"/>
                          <a:gd name="T19" fmla="*/ 32 h 34"/>
                          <a:gd name="T20" fmla="*/ 63 w 68"/>
                          <a:gd name="T21" fmla="*/ 33 h 34"/>
                          <a:gd name="T22" fmla="*/ 67 w 68"/>
                          <a:gd name="T23" fmla="*/ 29 h 34"/>
                          <a:gd name="T24" fmla="*/ 67 w 68"/>
                          <a:gd name="T25" fmla="*/ 22 h 34"/>
                          <a:gd name="T26" fmla="*/ 63 w 68"/>
                          <a:gd name="T2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34">
                            <a:moveTo>
                              <a:pt x="63" y="16"/>
                            </a:moveTo>
                            <a:cubicBezTo>
                              <a:pt x="57" y="13"/>
                              <a:pt x="29" y="0"/>
                              <a:pt x="29" y="0"/>
                            </a:cubicBezTo>
                            <a:cubicBezTo>
                              <a:pt x="29" y="0"/>
                              <a:pt x="29" y="0"/>
                              <a:pt x="29" y="0"/>
                            </a:cubicBezTo>
                            <a:cubicBezTo>
                              <a:pt x="29" y="0"/>
                              <a:pt x="28" y="0"/>
                              <a:pt x="27" y="0"/>
                            </a:cubicBezTo>
                            <a:cubicBezTo>
                              <a:pt x="26" y="0"/>
                              <a:pt x="24" y="1"/>
                              <a:pt x="24" y="3"/>
                            </a:cubicBezTo>
                            <a:cubicBezTo>
                              <a:pt x="24" y="3"/>
                              <a:pt x="24" y="3"/>
                              <a:pt x="24" y="3"/>
                            </a:cubicBezTo>
                            <a:cubicBezTo>
                              <a:pt x="23" y="6"/>
                              <a:pt x="20" y="11"/>
                              <a:pt x="12" y="11"/>
                            </a:cubicBezTo>
                            <a:cubicBezTo>
                              <a:pt x="0" y="4"/>
                              <a:pt x="0" y="4"/>
                              <a:pt x="0" y="4"/>
                            </a:cubicBezTo>
                            <a:cubicBezTo>
                              <a:pt x="0" y="28"/>
                              <a:pt x="0" y="28"/>
                              <a:pt x="0" y="28"/>
                            </a:cubicBezTo>
                            <a:cubicBezTo>
                              <a:pt x="0" y="28"/>
                              <a:pt x="0" y="32"/>
                              <a:pt x="5" y="32"/>
                            </a:cubicBezTo>
                            <a:cubicBezTo>
                              <a:pt x="63" y="33"/>
                              <a:pt x="63" y="33"/>
                              <a:pt x="63" y="33"/>
                            </a:cubicBezTo>
                            <a:cubicBezTo>
                              <a:pt x="63" y="33"/>
                              <a:pt x="67" y="34"/>
                              <a:pt x="67" y="29"/>
                            </a:cubicBezTo>
                            <a:cubicBezTo>
                              <a:pt x="67" y="22"/>
                              <a:pt x="67" y="22"/>
                              <a:pt x="67" y="22"/>
                            </a:cubicBezTo>
                            <a:cubicBezTo>
                              <a:pt x="67" y="22"/>
                              <a:pt x="68" y="19"/>
                              <a:pt x="63" y="16"/>
                            </a:cubicBezTo>
                          </a:path>
                        </a:pathLst>
                      </a:custGeom>
                      <a:solidFill>
                        <a:srgbClr val="001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60" name="Group 359"/>
                      <p:cNvGrpSpPr/>
                      <p:nvPr/>
                    </p:nvGrpSpPr>
                    <p:grpSpPr>
                      <a:xfrm rot="20471456">
                        <a:off x="6949559" y="3465930"/>
                        <a:ext cx="175801" cy="613404"/>
                        <a:chOff x="4547337" y="1917118"/>
                        <a:chExt cx="441326" cy="1539875"/>
                      </a:xfrm>
                    </p:grpSpPr>
                    <p:sp>
                      <p:nvSpPr>
                        <p:cNvPr id="361" name="Freeform 11"/>
                        <p:cNvSpPr>
                          <a:spLocks/>
                        </p:cNvSpPr>
                        <p:nvPr/>
                      </p:nvSpPr>
                      <p:spPr bwMode="auto">
                        <a:xfrm flipH="1">
                          <a:off x="4547337" y="3226805"/>
                          <a:ext cx="0" cy="14288"/>
                        </a:xfrm>
                        <a:custGeom>
                          <a:avLst/>
                          <a:gdLst>
                            <a:gd name="T0" fmla="*/ 0 h 4"/>
                            <a:gd name="T1" fmla="*/ 0 h 4"/>
                            <a:gd name="T2" fmla="*/ 4 h 4"/>
                            <a:gd name="T3" fmla="*/ 4 h 4"/>
                            <a:gd name="T4" fmla="*/ 0 h 4"/>
                          </a:gdLst>
                          <a:ahLst/>
                          <a:cxnLst>
                            <a:cxn ang="0">
                              <a:pos x="0" y="T0"/>
                            </a:cxn>
                            <a:cxn ang="0">
                              <a:pos x="0" y="T1"/>
                            </a:cxn>
                            <a:cxn ang="0">
                              <a:pos x="0" y="T2"/>
                            </a:cxn>
                            <a:cxn ang="0">
                              <a:pos x="0" y="T3"/>
                            </a:cxn>
                            <a:cxn ang="0">
                              <a:pos x="0" y="T4"/>
                            </a:cxn>
                          </a:cxnLst>
                          <a:rect l="0" t="0" r="r" b="b"/>
                          <a:pathLst>
                            <a:path h="4">
                              <a:moveTo>
                                <a:pt x="0" y="0"/>
                              </a:moveTo>
                              <a:cubicBezTo>
                                <a:pt x="0" y="0"/>
                                <a:pt x="0" y="0"/>
                                <a:pt x="0" y="0"/>
                              </a:cubicBezTo>
                              <a:cubicBezTo>
                                <a:pt x="0" y="1"/>
                                <a:pt x="0" y="3"/>
                                <a:pt x="0" y="4"/>
                              </a:cubicBezTo>
                              <a:cubicBezTo>
                                <a:pt x="0" y="4"/>
                                <a:pt x="0" y="4"/>
                                <a:pt x="0" y="4"/>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2" name="Freeform 14"/>
                        <p:cNvSpPr>
                          <a:spLocks/>
                        </p:cNvSpPr>
                        <p:nvPr/>
                      </p:nvSpPr>
                      <p:spPr bwMode="auto">
                        <a:xfrm flipH="1">
                          <a:off x="4585437" y="1917118"/>
                          <a:ext cx="403226" cy="87313"/>
                        </a:xfrm>
                        <a:custGeom>
                          <a:avLst/>
                          <a:gdLst>
                            <a:gd name="T0" fmla="*/ 104 w 107"/>
                            <a:gd name="T1" fmla="*/ 0 h 23"/>
                            <a:gd name="T2" fmla="*/ 104 w 107"/>
                            <a:gd name="T3" fmla="*/ 0 h 23"/>
                            <a:gd name="T4" fmla="*/ 9 w 107"/>
                            <a:gd name="T5" fmla="*/ 19 h 23"/>
                            <a:gd name="T6" fmla="*/ 0 w 107"/>
                            <a:gd name="T7" fmla="*/ 23 h 23"/>
                            <a:gd name="T8" fmla="*/ 105 w 107"/>
                            <a:gd name="T9" fmla="*/ 0 h 23"/>
                            <a:gd name="T10" fmla="*/ 107 w 107"/>
                            <a:gd name="T11" fmla="*/ 5 h 23"/>
                            <a:gd name="T12" fmla="*/ 106 w 107"/>
                            <a:gd name="T13" fmla="*/ 1 h 23"/>
                            <a:gd name="T14" fmla="*/ 104 w 107"/>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23">
                              <a:moveTo>
                                <a:pt x="104" y="0"/>
                              </a:moveTo>
                              <a:cubicBezTo>
                                <a:pt x="104" y="0"/>
                                <a:pt x="104" y="0"/>
                                <a:pt x="104" y="0"/>
                              </a:cubicBezTo>
                              <a:cubicBezTo>
                                <a:pt x="9" y="19"/>
                                <a:pt x="9" y="19"/>
                                <a:pt x="9" y="19"/>
                              </a:cubicBezTo>
                              <a:cubicBezTo>
                                <a:pt x="6" y="20"/>
                                <a:pt x="3" y="22"/>
                                <a:pt x="0" y="23"/>
                              </a:cubicBezTo>
                              <a:cubicBezTo>
                                <a:pt x="105" y="0"/>
                                <a:pt x="105" y="0"/>
                                <a:pt x="105" y="0"/>
                              </a:cubicBezTo>
                              <a:cubicBezTo>
                                <a:pt x="107" y="5"/>
                                <a:pt x="107" y="5"/>
                                <a:pt x="107" y="5"/>
                              </a:cubicBezTo>
                              <a:cubicBezTo>
                                <a:pt x="107" y="3"/>
                                <a:pt x="107" y="2"/>
                                <a:pt x="106" y="1"/>
                              </a:cubicBezTo>
                              <a:cubicBezTo>
                                <a:pt x="104" y="0"/>
                                <a:pt x="104" y="0"/>
                                <a:pt x="104"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3" name="Freeform 18"/>
                        <p:cNvSpPr>
                          <a:spLocks noEditPoints="1"/>
                        </p:cNvSpPr>
                        <p:nvPr/>
                      </p:nvSpPr>
                      <p:spPr bwMode="auto">
                        <a:xfrm flipH="1">
                          <a:off x="4868012" y="3456993"/>
                          <a:ext cx="3175" cy="0"/>
                        </a:xfrm>
                        <a:custGeom>
                          <a:avLst/>
                          <a:gdLst>
                            <a:gd name="T0" fmla="*/ 0 w 1"/>
                            <a:gd name="T1" fmla="*/ 0 w 1"/>
                            <a:gd name="T2" fmla="*/ 0 w 1"/>
                            <a:gd name="T3" fmla="*/ 0 w 1"/>
                            <a:gd name="T4" fmla="*/ 1 w 1"/>
                            <a:gd name="T5" fmla="*/ 0 w 1"/>
                            <a:gd name="T6" fmla="*/ 1 w 1"/>
                            <a:gd name="T7" fmla="*/ 1 w 1"/>
                            <a:gd name="T8" fmla="*/ 1 w 1"/>
                            <a:gd name="T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0" y="0"/>
                              </a:moveTo>
                              <a:cubicBezTo>
                                <a:pt x="0" y="0"/>
                                <a:pt x="0" y="0"/>
                                <a:pt x="0" y="0"/>
                              </a:cubicBezTo>
                              <a:cubicBezTo>
                                <a:pt x="0" y="0"/>
                                <a:pt x="0" y="0"/>
                                <a:pt x="0" y="0"/>
                              </a:cubicBezTo>
                              <a:cubicBezTo>
                                <a:pt x="0" y="0"/>
                                <a:pt x="0" y="0"/>
                                <a:pt x="0" y="0"/>
                              </a:cubicBezTo>
                              <a:moveTo>
                                <a:pt x="1" y="0"/>
                              </a:moveTo>
                              <a:cubicBezTo>
                                <a:pt x="1" y="0"/>
                                <a:pt x="1" y="0"/>
                                <a:pt x="0" y="0"/>
                              </a:cubicBezTo>
                              <a:cubicBezTo>
                                <a:pt x="1" y="0"/>
                                <a:pt x="1" y="0"/>
                                <a:pt x="1" y="0"/>
                              </a:cubicBezTo>
                              <a:moveTo>
                                <a:pt x="1" y="0"/>
                              </a:moveTo>
                              <a:cubicBezTo>
                                <a:pt x="1" y="0"/>
                                <a:pt x="1" y="0"/>
                                <a:pt x="1" y="0"/>
                              </a:cubicBezTo>
                              <a:cubicBezTo>
                                <a:pt x="1" y="0"/>
                                <a:pt x="1" y="0"/>
                                <a:pt x="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grpSp>
                  <p:nvGrpSpPr>
                    <p:cNvPr id="325" name="Group 324"/>
                    <p:cNvGrpSpPr/>
                    <p:nvPr/>
                  </p:nvGrpSpPr>
                  <p:grpSpPr>
                    <a:xfrm>
                      <a:off x="8896246" y="2416857"/>
                      <a:ext cx="683079" cy="826778"/>
                      <a:chOff x="12923833" y="833591"/>
                      <a:chExt cx="1071563" cy="1296987"/>
                    </a:xfrm>
                  </p:grpSpPr>
                  <p:sp>
                    <p:nvSpPr>
                      <p:cNvPr id="326" name="Freeform 85"/>
                      <p:cNvSpPr>
                        <a:spLocks/>
                      </p:cNvSpPr>
                      <p:nvPr/>
                    </p:nvSpPr>
                    <p:spPr bwMode="auto">
                      <a:xfrm flipH="1">
                        <a:off x="13354046" y="1940078"/>
                        <a:ext cx="258763" cy="190500"/>
                      </a:xfrm>
                      <a:custGeom>
                        <a:avLst/>
                        <a:gdLst>
                          <a:gd name="T0" fmla="*/ 0 w 38"/>
                          <a:gd name="T1" fmla="*/ 0 h 28"/>
                          <a:gd name="T2" fmla="*/ 0 w 38"/>
                          <a:gd name="T3" fmla="*/ 9 h 28"/>
                          <a:gd name="T4" fmla="*/ 19 w 38"/>
                          <a:gd name="T5" fmla="*/ 28 h 28"/>
                          <a:gd name="T6" fmla="*/ 38 w 38"/>
                          <a:gd name="T7" fmla="*/ 9 h 28"/>
                          <a:gd name="T8" fmla="*/ 38 w 38"/>
                          <a:gd name="T9" fmla="*/ 0 h 28"/>
                          <a:gd name="T10" fmla="*/ 0 w 38"/>
                          <a:gd name="T11" fmla="*/ 0 h 28"/>
                        </a:gdLst>
                        <a:ahLst/>
                        <a:cxnLst>
                          <a:cxn ang="0">
                            <a:pos x="T0" y="T1"/>
                          </a:cxn>
                          <a:cxn ang="0">
                            <a:pos x="T2" y="T3"/>
                          </a:cxn>
                          <a:cxn ang="0">
                            <a:pos x="T4" y="T5"/>
                          </a:cxn>
                          <a:cxn ang="0">
                            <a:pos x="T6" y="T7"/>
                          </a:cxn>
                          <a:cxn ang="0">
                            <a:pos x="T8" y="T9"/>
                          </a:cxn>
                          <a:cxn ang="0">
                            <a:pos x="T10" y="T11"/>
                          </a:cxn>
                        </a:cxnLst>
                        <a:rect l="0" t="0" r="r" b="b"/>
                        <a:pathLst>
                          <a:path w="38" h="28">
                            <a:moveTo>
                              <a:pt x="0" y="0"/>
                            </a:moveTo>
                            <a:cubicBezTo>
                              <a:pt x="0" y="9"/>
                              <a:pt x="0" y="9"/>
                              <a:pt x="0" y="9"/>
                            </a:cubicBezTo>
                            <a:cubicBezTo>
                              <a:pt x="0" y="19"/>
                              <a:pt x="9" y="28"/>
                              <a:pt x="19" y="28"/>
                            </a:cubicBezTo>
                            <a:cubicBezTo>
                              <a:pt x="30" y="28"/>
                              <a:pt x="38" y="19"/>
                              <a:pt x="38" y="9"/>
                            </a:cubicBezTo>
                            <a:cubicBezTo>
                              <a:pt x="38" y="0"/>
                              <a:pt x="38" y="0"/>
                              <a:pt x="38" y="0"/>
                            </a:cubicBezTo>
                            <a:cubicBezTo>
                              <a:pt x="0" y="0"/>
                              <a:pt x="0" y="0"/>
                              <a:pt x="0" y="0"/>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7" name="Freeform 101"/>
                      <p:cNvSpPr>
                        <a:spLocks/>
                      </p:cNvSpPr>
                      <p:nvPr/>
                    </p:nvSpPr>
                    <p:spPr bwMode="auto">
                      <a:xfrm flipH="1">
                        <a:off x="13066708" y="1186625"/>
                        <a:ext cx="723901" cy="546459"/>
                      </a:xfrm>
                      <a:custGeom>
                        <a:avLst/>
                        <a:gdLst>
                          <a:gd name="T0" fmla="*/ 105 w 106"/>
                          <a:gd name="T1" fmla="*/ 28 h 75"/>
                          <a:gd name="T2" fmla="*/ 4 w 106"/>
                          <a:gd name="T3" fmla="*/ 2 h 75"/>
                          <a:gd name="T4" fmla="*/ 1 w 106"/>
                          <a:gd name="T5" fmla="*/ 0 h 75"/>
                          <a:gd name="T6" fmla="*/ 0 w 106"/>
                          <a:gd name="T7" fmla="*/ 7 h 75"/>
                          <a:gd name="T8" fmla="*/ 0 w 106"/>
                          <a:gd name="T9" fmla="*/ 75 h 75"/>
                          <a:gd name="T10" fmla="*/ 29 w 106"/>
                          <a:gd name="T11" fmla="*/ 70 h 75"/>
                          <a:gd name="T12" fmla="*/ 106 w 106"/>
                          <a:gd name="T13" fmla="*/ 70 h 75"/>
                          <a:gd name="T14" fmla="*/ 106 w 106"/>
                          <a:gd name="T15" fmla="*/ 28 h 75"/>
                          <a:gd name="T16" fmla="*/ 105 w 106"/>
                          <a:gd name="T17" fmla="*/ 2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5">
                            <a:moveTo>
                              <a:pt x="105" y="28"/>
                            </a:moveTo>
                            <a:cubicBezTo>
                              <a:pt x="87" y="28"/>
                              <a:pt x="50" y="34"/>
                              <a:pt x="4" y="2"/>
                            </a:cubicBezTo>
                            <a:cubicBezTo>
                              <a:pt x="3" y="1"/>
                              <a:pt x="2" y="0"/>
                              <a:pt x="1" y="0"/>
                            </a:cubicBezTo>
                            <a:cubicBezTo>
                              <a:pt x="1" y="3"/>
                              <a:pt x="1" y="5"/>
                              <a:pt x="0" y="7"/>
                            </a:cubicBezTo>
                            <a:cubicBezTo>
                              <a:pt x="0" y="75"/>
                              <a:pt x="0" y="75"/>
                              <a:pt x="0" y="75"/>
                            </a:cubicBezTo>
                            <a:cubicBezTo>
                              <a:pt x="29" y="70"/>
                              <a:pt x="29" y="70"/>
                              <a:pt x="29" y="70"/>
                            </a:cubicBezTo>
                            <a:cubicBezTo>
                              <a:pt x="106" y="70"/>
                              <a:pt x="106" y="70"/>
                              <a:pt x="106" y="70"/>
                            </a:cubicBezTo>
                            <a:cubicBezTo>
                              <a:pt x="106" y="28"/>
                              <a:pt x="106" y="28"/>
                              <a:pt x="106" y="28"/>
                            </a:cubicBezTo>
                            <a:cubicBezTo>
                              <a:pt x="105" y="28"/>
                              <a:pt x="105" y="28"/>
                              <a:pt x="105" y="28"/>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8" name="Freeform 102"/>
                      <p:cNvSpPr>
                        <a:spLocks/>
                      </p:cNvSpPr>
                      <p:nvPr/>
                    </p:nvSpPr>
                    <p:spPr bwMode="auto">
                      <a:xfrm flipH="1">
                        <a:off x="13757271" y="1478116"/>
                        <a:ext cx="217488" cy="217487"/>
                      </a:xfrm>
                      <a:custGeom>
                        <a:avLst/>
                        <a:gdLst>
                          <a:gd name="T0" fmla="*/ 0 w 32"/>
                          <a:gd name="T1" fmla="*/ 16 h 32"/>
                          <a:gd name="T2" fmla="*/ 16 w 32"/>
                          <a:gd name="T3" fmla="*/ 32 h 32"/>
                          <a:gd name="T4" fmla="*/ 32 w 32"/>
                          <a:gd name="T5" fmla="*/ 16 h 32"/>
                          <a:gd name="T6" fmla="*/ 16 w 32"/>
                          <a:gd name="T7" fmla="*/ 0 h 32"/>
                          <a:gd name="T8" fmla="*/ 0 w 32"/>
                          <a:gd name="T9" fmla="*/ 16 h 32"/>
                        </a:gdLst>
                        <a:ahLst/>
                        <a:cxnLst>
                          <a:cxn ang="0">
                            <a:pos x="T0" y="T1"/>
                          </a:cxn>
                          <a:cxn ang="0">
                            <a:pos x="T2" y="T3"/>
                          </a:cxn>
                          <a:cxn ang="0">
                            <a:pos x="T4" y="T5"/>
                          </a:cxn>
                          <a:cxn ang="0">
                            <a:pos x="T6" y="T7"/>
                          </a:cxn>
                          <a:cxn ang="0">
                            <a:pos x="T8" y="T9"/>
                          </a:cxn>
                        </a:cxnLst>
                        <a:rect l="0" t="0" r="r" b="b"/>
                        <a:pathLst>
                          <a:path w="32" h="32">
                            <a:moveTo>
                              <a:pt x="0" y="16"/>
                            </a:moveTo>
                            <a:cubicBezTo>
                              <a:pt x="0" y="25"/>
                              <a:pt x="7" y="32"/>
                              <a:pt x="16" y="32"/>
                            </a:cubicBezTo>
                            <a:cubicBezTo>
                              <a:pt x="24" y="32"/>
                              <a:pt x="31" y="25"/>
                              <a:pt x="32" y="16"/>
                            </a:cubicBezTo>
                            <a:cubicBezTo>
                              <a:pt x="32" y="7"/>
                              <a:pt x="24" y="0"/>
                              <a:pt x="16" y="0"/>
                            </a:cubicBezTo>
                            <a:cubicBezTo>
                              <a:pt x="7" y="0"/>
                              <a:pt x="0" y="7"/>
                              <a:pt x="0" y="16"/>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9" name="Freeform 103"/>
                      <p:cNvSpPr>
                        <a:spLocks/>
                      </p:cNvSpPr>
                      <p:nvPr/>
                    </p:nvSpPr>
                    <p:spPr bwMode="auto">
                      <a:xfrm flipH="1">
                        <a:off x="13769971" y="1478116"/>
                        <a:ext cx="204788" cy="176212"/>
                      </a:xfrm>
                      <a:custGeom>
                        <a:avLst/>
                        <a:gdLst>
                          <a:gd name="T0" fmla="*/ 18 w 30"/>
                          <a:gd name="T1" fmla="*/ 4 h 26"/>
                          <a:gd name="T2" fmla="*/ 2 w 30"/>
                          <a:gd name="T3" fmla="*/ 20 h 26"/>
                          <a:gd name="T4" fmla="*/ 3 w 30"/>
                          <a:gd name="T5" fmla="*/ 26 h 26"/>
                          <a:gd name="T6" fmla="*/ 0 w 30"/>
                          <a:gd name="T7" fmla="*/ 16 h 26"/>
                          <a:gd name="T8" fmla="*/ 16 w 30"/>
                          <a:gd name="T9" fmla="*/ 0 h 26"/>
                          <a:gd name="T10" fmla="*/ 30 w 30"/>
                          <a:gd name="T11" fmla="*/ 10 h 26"/>
                          <a:gd name="T12" fmla="*/ 18 w 30"/>
                          <a:gd name="T13" fmla="*/ 4 h 26"/>
                        </a:gdLst>
                        <a:ahLst/>
                        <a:cxnLst>
                          <a:cxn ang="0">
                            <a:pos x="T0" y="T1"/>
                          </a:cxn>
                          <a:cxn ang="0">
                            <a:pos x="T2" y="T3"/>
                          </a:cxn>
                          <a:cxn ang="0">
                            <a:pos x="T4" y="T5"/>
                          </a:cxn>
                          <a:cxn ang="0">
                            <a:pos x="T6" y="T7"/>
                          </a:cxn>
                          <a:cxn ang="0">
                            <a:pos x="T8" y="T9"/>
                          </a:cxn>
                          <a:cxn ang="0">
                            <a:pos x="T10" y="T11"/>
                          </a:cxn>
                          <a:cxn ang="0">
                            <a:pos x="T12" y="T13"/>
                          </a:cxn>
                        </a:cxnLst>
                        <a:rect l="0" t="0" r="r" b="b"/>
                        <a:pathLst>
                          <a:path w="30" h="26">
                            <a:moveTo>
                              <a:pt x="18" y="4"/>
                            </a:moveTo>
                            <a:cubicBezTo>
                              <a:pt x="9" y="4"/>
                              <a:pt x="2" y="11"/>
                              <a:pt x="2" y="20"/>
                            </a:cubicBezTo>
                            <a:cubicBezTo>
                              <a:pt x="2" y="22"/>
                              <a:pt x="3" y="24"/>
                              <a:pt x="3" y="26"/>
                            </a:cubicBezTo>
                            <a:cubicBezTo>
                              <a:pt x="1" y="23"/>
                              <a:pt x="0" y="20"/>
                              <a:pt x="0" y="16"/>
                            </a:cubicBezTo>
                            <a:cubicBezTo>
                              <a:pt x="0" y="7"/>
                              <a:pt x="7" y="0"/>
                              <a:pt x="16" y="0"/>
                            </a:cubicBezTo>
                            <a:cubicBezTo>
                              <a:pt x="22" y="0"/>
                              <a:pt x="28" y="4"/>
                              <a:pt x="30" y="10"/>
                            </a:cubicBezTo>
                            <a:cubicBezTo>
                              <a:pt x="27" y="6"/>
                              <a:pt x="23" y="4"/>
                              <a:pt x="18" y="4"/>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0" name="Freeform 104"/>
                      <p:cNvSpPr>
                        <a:spLocks/>
                      </p:cNvSpPr>
                      <p:nvPr/>
                    </p:nvSpPr>
                    <p:spPr bwMode="auto">
                      <a:xfrm flipH="1">
                        <a:off x="13374683" y="1540028"/>
                        <a:ext cx="74613" cy="60325"/>
                      </a:xfrm>
                      <a:custGeom>
                        <a:avLst/>
                        <a:gdLst>
                          <a:gd name="T0" fmla="*/ 6 w 11"/>
                          <a:gd name="T1" fmla="*/ 8 h 9"/>
                          <a:gd name="T2" fmla="*/ 10 w 11"/>
                          <a:gd name="T3" fmla="*/ 9 h 9"/>
                          <a:gd name="T4" fmla="*/ 11 w 11"/>
                          <a:gd name="T5" fmla="*/ 5 h 9"/>
                          <a:gd name="T6" fmla="*/ 6 w 11"/>
                          <a:gd name="T7" fmla="*/ 0 h 9"/>
                          <a:gd name="T8" fmla="*/ 0 w 11"/>
                          <a:gd name="T9" fmla="*/ 5 h 9"/>
                          <a:gd name="T10" fmla="*/ 2 w 11"/>
                          <a:gd name="T11" fmla="*/ 9 h 9"/>
                          <a:gd name="T12" fmla="*/ 6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8"/>
                            </a:moveTo>
                            <a:cubicBezTo>
                              <a:pt x="7" y="8"/>
                              <a:pt x="8" y="9"/>
                              <a:pt x="10" y="9"/>
                            </a:cubicBezTo>
                            <a:cubicBezTo>
                              <a:pt x="11" y="8"/>
                              <a:pt x="11" y="7"/>
                              <a:pt x="11" y="5"/>
                            </a:cubicBezTo>
                            <a:cubicBezTo>
                              <a:pt x="11" y="2"/>
                              <a:pt x="9" y="0"/>
                              <a:pt x="6" y="0"/>
                            </a:cubicBezTo>
                            <a:cubicBezTo>
                              <a:pt x="3" y="0"/>
                              <a:pt x="0" y="2"/>
                              <a:pt x="0" y="5"/>
                            </a:cubicBezTo>
                            <a:cubicBezTo>
                              <a:pt x="0" y="7"/>
                              <a:pt x="1" y="8"/>
                              <a:pt x="2" y="9"/>
                            </a:cubicBezTo>
                            <a:cubicBezTo>
                              <a:pt x="3" y="9"/>
                              <a:pt x="5" y="8"/>
                              <a:pt x="6" y="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1" name="Freeform 105"/>
                      <p:cNvSpPr>
                        <a:spLocks/>
                      </p:cNvSpPr>
                      <p:nvPr/>
                    </p:nvSpPr>
                    <p:spPr bwMode="auto">
                      <a:xfrm flipH="1">
                        <a:off x="13134971" y="1540028"/>
                        <a:ext cx="76200" cy="60325"/>
                      </a:xfrm>
                      <a:custGeom>
                        <a:avLst/>
                        <a:gdLst>
                          <a:gd name="T0" fmla="*/ 6 w 11"/>
                          <a:gd name="T1" fmla="*/ 8 h 9"/>
                          <a:gd name="T2" fmla="*/ 10 w 11"/>
                          <a:gd name="T3" fmla="*/ 9 h 9"/>
                          <a:gd name="T4" fmla="*/ 11 w 11"/>
                          <a:gd name="T5" fmla="*/ 5 h 9"/>
                          <a:gd name="T6" fmla="*/ 6 w 11"/>
                          <a:gd name="T7" fmla="*/ 0 h 9"/>
                          <a:gd name="T8" fmla="*/ 0 w 11"/>
                          <a:gd name="T9" fmla="*/ 5 h 9"/>
                          <a:gd name="T10" fmla="*/ 2 w 11"/>
                          <a:gd name="T11" fmla="*/ 9 h 9"/>
                          <a:gd name="T12" fmla="*/ 6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8"/>
                            </a:moveTo>
                            <a:cubicBezTo>
                              <a:pt x="7" y="8"/>
                              <a:pt x="8" y="9"/>
                              <a:pt x="10" y="9"/>
                            </a:cubicBezTo>
                            <a:cubicBezTo>
                              <a:pt x="11" y="8"/>
                              <a:pt x="11" y="7"/>
                              <a:pt x="11" y="5"/>
                            </a:cubicBezTo>
                            <a:cubicBezTo>
                              <a:pt x="11" y="2"/>
                              <a:pt x="9" y="0"/>
                              <a:pt x="6" y="0"/>
                            </a:cubicBezTo>
                            <a:cubicBezTo>
                              <a:pt x="3" y="0"/>
                              <a:pt x="0" y="2"/>
                              <a:pt x="0" y="5"/>
                            </a:cubicBezTo>
                            <a:cubicBezTo>
                              <a:pt x="0" y="7"/>
                              <a:pt x="1" y="8"/>
                              <a:pt x="2" y="9"/>
                            </a:cubicBezTo>
                            <a:cubicBezTo>
                              <a:pt x="3" y="9"/>
                              <a:pt x="4" y="8"/>
                              <a:pt x="6" y="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2" name="Freeform 106"/>
                      <p:cNvSpPr>
                        <a:spLocks/>
                      </p:cNvSpPr>
                      <p:nvPr/>
                    </p:nvSpPr>
                    <p:spPr bwMode="auto">
                      <a:xfrm flipH="1">
                        <a:off x="12923833" y="833591"/>
                        <a:ext cx="1071563" cy="1187449"/>
                      </a:xfrm>
                      <a:custGeom>
                        <a:avLst/>
                        <a:gdLst>
                          <a:gd name="T0" fmla="*/ 155 w 157"/>
                          <a:gd name="T1" fmla="*/ 63 h 175"/>
                          <a:gd name="T2" fmla="*/ 151 w 157"/>
                          <a:gd name="T3" fmla="*/ 50 h 175"/>
                          <a:gd name="T4" fmla="*/ 151 w 157"/>
                          <a:gd name="T5" fmla="*/ 35 h 175"/>
                          <a:gd name="T6" fmla="*/ 135 w 157"/>
                          <a:gd name="T7" fmla="*/ 18 h 175"/>
                          <a:gd name="T8" fmla="*/ 130 w 157"/>
                          <a:gd name="T9" fmla="*/ 18 h 175"/>
                          <a:gd name="T10" fmla="*/ 130 w 157"/>
                          <a:gd name="T11" fmla="*/ 18 h 175"/>
                          <a:gd name="T12" fmla="*/ 114 w 157"/>
                          <a:gd name="T13" fmla="*/ 18 h 175"/>
                          <a:gd name="T14" fmla="*/ 68 w 157"/>
                          <a:gd name="T15" fmla="*/ 0 h 175"/>
                          <a:gd name="T16" fmla="*/ 0 w 157"/>
                          <a:gd name="T17" fmla="*/ 67 h 175"/>
                          <a:gd name="T18" fmla="*/ 19 w 157"/>
                          <a:gd name="T19" fmla="*/ 114 h 175"/>
                          <a:gd name="T20" fmla="*/ 19 w 157"/>
                          <a:gd name="T21" fmla="*/ 135 h 175"/>
                          <a:gd name="T22" fmla="*/ 24 w 157"/>
                          <a:gd name="T23" fmla="*/ 146 h 175"/>
                          <a:gd name="T24" fmla="*/ 24 w 157"/>
                          <a:gd name="T25" fmla="*/ 146 h 175"/>
                          <a:gd name="T26" fmla="*/ 24 w 157"/>
                          <a:gd name="T27" fmla="*/ 146 h 175"/>
                          <a:gd name="T28" fmla="*/ 57 w 157"/>
                          <a:gd name="T29" fmla="*/ 169 h 175"/>
                          <a:gd name="T30" fmla="*/ 67 w 157"/>
                          <a:gd name="T31" fmla="*/ 175 h 175"/>
                          <a:gd name="T32" fmla="*/ 88 w 157"/>
                          <a:gd name="T33" fmla="*/ 175 h 175"/>
                          <a:gd name="T34" fmla="*/ 98 w 157"/>
                          <a:gd name="T35" fmla="*/ 169 h 175"/>
                          <a:gd name="T36" fmla="*/ 131 w 157"/>
                          <a:gd name="T37" fmla="*/ 146 h 175"/>
                          <a:gd name="T38" fmla="*/ 131 w 157"/>
                          <a:gd name="T39" fmla="*/ 146 h 175"/>
                          <a:gd name="T40" fmla="*/ 131 w 157"/>
                          <a:gd name="T41" fmla="*/ 146 h 175"/>
                          <a:gd name="T42" fmla="*/ 136 w 157"/>
                          <a:gd name="T43" fmla="*/ 135 h 175"/>
                          <a:gd name="T44" fmla="*/ 136 w 157"/>
                          <a:gd name="T45" fmla="*/ 125 h 175"/>
                          <a:gd name="T46" fmla="*/ 59 w 157"/>
                          <a:gd name="T47" fmla="*/ 125 h 175"/>
                          <a:gd name="T48" fmla="*/ 30 w 157"/>
                          <a:gd name="T49" fmla="*/ 130 h 175"/>
                          <a:gd name="T50" fmla="*/ 30 w 157"/>
                          <a:gd name="T51" fmla="*/ 62 h 175"/>
                          <a:gd name="T52" fmla="*/ 31 w 157"/>
                          <a:gd name="T53" fmla="*/ 55 h 175"/>
                          <a:gd name="T54" fmla="*/ 34 w 157"/>
                          <a:gd name="T55" fmla="*/ 57 h 175"/>
                          <a:gd name="T56" fmla="*/ 135 w 157"/>
                          <a:gd name="T57" fmla="*/ 83 h 175"/>
                          <a:gd name="T58" fmla="*/ 136 w 157"/>
                          <a:gd name="T59" fmla="*/ 83 h 175"/>
                          <a:gd name="T60" fmla="*/ 155 w 157"/>
                          <a:gd name="T61" fmla="*/ 6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7" h="175">
                            <a:moveTo>
                              <a:pt x="155" y="63"/>
                            </a:moveTo>
                            <a:cubicBezTo>
                              <a:pt x="152" y="60"/>
                              <a:pt x="151" y="50"/>
                              <a:pt x="151" y="50"/>
                            </a:cubicBezTo>
                            <a:cubicBezTo>
                              <a:pt x="151" y="35"/>
                              <a:pt x="151" y="35"/>
                              <a:pt x="151" y="35"/>
                            </a:cubicBezTo>
                            <a:cubicBezTo>
                              <a:pt x="151" y="24"/>
                              <a:pt x="141" y="18"/>
                              <a:pt x="135" y="18"/>
                            </a:cubicBezTo>
                            <a:cubicBezTo>
                              <a:pt x="130" y="18"/>
                              <a:pt x="130" y="18"/>
                              <a:pt x="130" y="18"/>
                            </a:cubicBezTo>
                            <a:cubicBezTo>
                              <a:pt x="130" y="18"/>
                              <a:pt x="130" y="18"/>
                              <a:pt x="130" y="18"/>
                            </a:cubicBezTo>
                            <a:cubicBezTo>
                              <a:pt x="114" y="18"/>
                              <a:pt x="114" y="18"/>
                              <a:pt x="114" y="18"/>
                            </a:cubicBezTo>
                            <a:cubicBezTo>
                              <a:pt x="102" y="7"/>
                              <a:pt x="85" y="0"/>
                              <a:pt x="68" y="0"/>
                            </a:cubicBezTo>
                            <a:cubicBezTo>
                              <a:pt x="30" y="0"/>
                              <a:pt x="0" y="30"/>
                              <a:pt x="0" y="67"/>
                            </a:cubicBezTo>
                            <a:cubicBezTo>
                              <a:pt x="0" y="85"/>
                              <a:pt x="7" y="102"/>
                              <a:pt x="19" y="114"/>
                            </a:cubicBezTo>
                            <a:cubicBezTo>
                              <a:pt x="19" y="126"/>
                              <a:pt x="19" y="135"/>
                              <a:pt x="19" y="135"/>
                            </a:cubicBezTo>
                            <a:cubicBezTo>
                              <a:pt x="19" y="139"/>
                              <a:pt x="21" y="143"/>
                              <a:pt x="24" y="146"/>
                            </a:cubicBezTo>
                            <a:cubicBezTo>
                              <a:pt x="24" y="146"/>
                              <a:pt x="24" y="146"/>
                              <a:pt x="24" y="146"/>
                            </a:cubicBezTo>
                            <a:cubicBezTo>
                              <a:pt x="24" y="146"/>
                              <a:pt x="24" y="146"/>
                              <a:pt x="24" y="146"/>
                            </a:cubicBezTo>
                            <a:cubicBezTo>
                              <a:pt x="25" y="147"/>
                              <a:pt x="57" y="169"/>
                              <a:pt x="57" y="169"/>
                            </a:cubicBezTo>
                            <a:cubicBezTo>
                              <a:pt x="59" y="172"/>
                              <a:pt x="63" y="175"/>
                              <a:pt x="67" y="175"/>
                            </a:cubicBezTo>
                            <a:cubicBezTo>
                              <a:pt x="88" y="175"/>
                              <a:pt x="88" y="175"/>
                              <a:pt x="88" y="175"/>
                            </a:cubicBezTo>
                            <a:cubicBezTo>
                              <a:pt x="91" y="175"/>
                              <a:pt x="96" y="172"/>
                              <a:pt x="98" y="169"/>
                            </a:cubicBezTo>
                            <a:cubicBezTo>
                              <a:pt x="98" y="169"/>
                              <a:pt x="130" y="147"/>
                              <a:pt x="131" y="146"/>
                            </a:cubicBezTo>
                            <a:cubicBezTo>
                              <a:pt x="131" y="146"/>
                              <a:pt x="131" y="146"/>
                              <a:pt x="131" y="146"/>
                            </a:cubicBezTo>
                            <a:cubicBezTo>
                              <a:pt x="131" y="146"/>
                              <a:pt x="131" y="146"/>
                              <a:pt x="131" y="146"/>
                            </a:cubicBezTo>
                            <a:cubicBezTo>
                              <a:pt x="134" y="143"/>
                              <a:pt x="136" y="139"/>
                              <a:pt x="136" y="135"/>
                            </a:cubicBezTo>
                            <a:cubicBezTo>
                              <a:pt x="136" y="134"/>
                              <a:pt x="136" y="131"/>
                              <a:pt x="136" y="125"/>
                            </a:cubicBezTo>
                            <a:cubicBezTo>
                              <a:pt x="59" y="125"/>
                              <a:pt x="59" y="125"/>
                              <a:pt x="59" y="125"/>
                            </a:cubicBezTo>
                            <a:cubicBezTo>
                              <a:pt x="30" y="130"/>
                              <a:pt x="30" y="130"/>
                              <a:pt x="30" y="130"/>
                            </a:cubicBezTo>
                            <a:cubicBezTo>
                              <a:pt x="30" y="62"/>
                              <a:pt x="30" y="62"/>
                              <a:pt x="30" y="62"/>
                            </a:cubicBezTo>
                            <a:cubicBezTo>
                              <a:pt x="31" y="60"/>
                              <a:pt x="31" y="58"/>
                              <a:pt x="31" y="55"/>
                            </a:cubicBezTo>
                            <a:cubicBezTo>
                              <a:pt x="32" y="55"/>
                              <a:pt x="33" y="56"/>
                              <a:pt x="34" y="57"/>
                            </a:cubicBezTo>
                            <a:cubicBezTo>
                              <a:pt x="80" y="89"/>
                              <a:pt x="117" y="83"/>
                              <a:pt x="135" y="83"/>
                            </a:cubicBezTo>
                            <a:cubicBezTo>
                              <a:pt x="136" y="83"/>
                              <a:pt x="136" y="83"/>
                              <a:pt x="136" y="83"/>
                            </a:cubicBezTo>
                            <a:cubicBezTo>
                              <a:pt x="154" y="83"/>
                              <a:pt x="157" y="67"/>
                              <a:pt x="155" y="63"/>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3" name="Freeform 108"/>
                      <p:cNvSpPr>
                        <a:spLocks/>
                      </p:cNvSpPr>
                      <p:nvPr/>
                    </p:nvSpPr>
                    <p:spPr bwMode="auto">
                      <a:xfrm flipH="1">
                        <a:off x="13074646" y="13971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D9C2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4" name="Freeform 109"/>
                      <p:cNvSpPr>
                        <a:spLocks/>
                      </p:cNvSpPr>
                      <p:nvPr/>
                    </p:nvSpPr>
                    <p:spPr bwMode="auto">
                      <a:xfrm flipH="1">
                        <a:off x="12930183" y="955828"/>
                        <a:ext cx="293688" cy="441325"/>
                      </a:xfrm>
                      <a:custGeom>
                        <a:avLst/>
                        <a:gdLst>
                          <a:gd name="T0" fmla="*/ 22 w 43"/>
                          <a:gd name="T1" fmla="*/ 0 h 65"/>
                          <a:gd name="T2" fmla="*/ 17 w 43"/>
                          <a:gd name="T3" fmla="*/ 0 h 65"/>
                          <a:gd name="T4" fmla="*/ 17 w 43"/>
                          <a:gd name="T5" fmla="*/ 0 h 65"/>
                          <a:gd name="T6" fmla="*/ 14 w 43"/>
                          <a:gd name="T7" fmla="*/ 0 h 65"/>
                          <a:gd name="T8" fmla="*/ 31 w 43"/>
                          <a:gd name="T9" fmla="*/ 17 h 65"/>
                          <a:gd name="T10" fmla="*/ 31 w 43"/>
                          <a:gd name="T11" fmla="*/ 32 h 65"/>
                          <a:gd name="T12" fmla="*/ 34 w 43"/>
                          <a:gd name="T13" fmla="*/ 45 h 65"/>
                          <a:gd name="T14" fmla="*/ 15 w 43"/>
                          <a:gd name="T15" fmla="*/ 65 h 65"/>
                          <a:gd name="T16" fmla="*/ 15 w 43"/>
                          <a:gd name="T17" fmla="*/ 65 h 65"/>
                          <a:gd name="T18" fmla="*/ 0 w 43"/>
                          <a:gd name="T19" fmla="*/ 65 h 65"/>
                          <a:gd name="T20" fmla="*/ 4 w 43"/>
                          <a:gd name="T21" fmla="*/ 65 h 65"/>
                          <a:gd name="T22" fmla="*/ 22 w 43"/>
                          <a:gd name="T23" fmla="*/ 65 h 65"/>
                          <a:gd name="T24" fmla="*/ 22 w 43"/>
                          <a:gd name="T25" fmla="*/ 65 h 65"/>
                          <a:gd name="T26" fmla="*/ 22 w 43"/>
                          <a:gd name="T27" fmla="*/ 65 h 65"/>
                          <a:gd name="T28" fmla="*/ 23 w 43"/>
                          <a:gd name="T29" fmla="*/ 65 h 65"/>
                          <a:gd name="T30" fmla="*/ 43 w 43"/>
                          <a:gd name="T31" fmla="*/ 49 h 65"/>
                          <a:gd name="T32" fmla="*/ 42 w 43"/>
                          <a:gd name="T33" fmla="*/ 45 h 65"/>
                          <a:gd name="T34" fmla="*/ 38 w 43"/>
                          <a:gd name="T35" fmla="*/ 32 h 65"/>
                          <a:gd name="T36" fmla="*/ 38 w 43"/>
                          <a:gd name="T37" fmla="*/ 17 h 65"/>
                          <a:gd name="T38" fmla="*/ 22 w 43"/>
                          <a:gd name="T3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65">
                            <a:moveTo>
                              <a:pt x="22" y="0"/>
                            </a:moveTo>
                            <a:cubicBezTo>
                              <a:pt x="17" y="0"/>
                              <a:pt x="17" y="0"/>
                              <a:pt x="17" y="0"/>
                            </a:cubicBezTo>
                            <a:cubicBezTo>
                              <a:pt x="17" y="0"/>
                              <a:pt x="17" y="0"/>
                              <a:pt x="17" y="0"/>
                            </a:cubicBezTo>
                            <a:cubicBezTo>
                              <a:pt x="14" y="0"/>
                              <a:pt x="14" y="0"/>
                              <a:pt x="14" y="0"/>
                            </a:cubicBezTo>
                            <a:cubicBezTo>
                              <a:pt x="20" y="0"/>
                              <a:pt x="31" y="6"/>
                              <a:pt x="31" y="17"/>
                            </a:cubicBezTo>
                            <a:cubicBezTo>
                              <a:pt x="31" y="32"/>
                              <a:pt x="31" y="32"/>
                              <a:pt x="31" y="32"/>
                            </a:cubicBezTo>
                            <a:cubicBezTo>
                              <a:pt x="31" y="32"/>
                              <a:pt x="31" y="42"/>
                              <a:pt x="34" y="45"/>
                            </a:cubicBezTo>
                            <a:cubicBezTo>
                              <a:pt x="37" y="49"/>
                              <a:pt x="34" y="65"/>
                              <a:pt x="15" y="65"/>
                            </a:cubicBezTo>
                            <a:cubicBezTo>
                              <a:pt x="15" y="65"/>
                              <a:pt x="15" y="65"/>
                              <a:pt x="15" y="65"/>
                            </a:cubicBezTo>
                            <a:cubicBezTo>
                              <a:pt x="11" y="65"/>
                              <a:pt x="6" y="65"/>
                              <a:pt x="0" y="65"/>
                            </a:cubicBezTo>
                            <a:cubicBezTo>
                              <a:pt x="2" y="65"/>
                              <a:pt x="3" y="65"/>
                              <a:pt x="4" y="65"/>
                            </a:cubicBezTo>
                            <a:cubicBezTo>
                              <a:pt x="11" y="65"/>
                              <a:pt x="17" y="65"/>
                              <a:pt x="22" y="65"/>
                            </a:cubicBezTo>
                            <a:cubicBezTo>
                              <a:pt x="22" y="65"/>
                              <a:pt x="22" y="65"/>
                              <a:pt x="22" y="65"/>
                            </a:cubicBezTo>
                            <a:cubicBezTo>
                              <a:pt x="22" y="65"/>
                              <a:pt x="22" y="65"/>
                              <a:pt x="22" y="65"/>
                            </a:cubicBezTo>
                            <a:cubicBezTo>
                              <a:pt x="23" y="65"/>
                              <a:pt x="23" y="65"/>
                              <a:pt x="23" y="65"/>
                            </a:cubicBezTo>
                            <a:cubicBezTo>
                              <a:pt x="38" y="65"/>
                              <a:pt x="43" y="55"/>
                              <a:pt x="43" y="49"/>
                            </a:cubicBezTo>
                            <a:cubicBezTo>
                              <a:pt x="43" y="47"/>
                              <a:pt x="42" y="46"/>
                              <a:pt x="42" y="45"/>
                            </a:cubicBezTo>
                            <a:cubicBezTo>
                              <a:pt x="39" y="42"/>
                              <a:pt x="38" y="32"/>
                              <a:pt x="38" y="32"/>
                            </a:cubicBezTo>
                            <a:cubicBezTo>
                              <a:pt x="38" y="17"/>
                              <a:pt x="38" y="17"/>
                              <a:pt x="38" y="17"/>
                            </a:cubicBezTo>
                            <a:cubicBezTo>
                              <a:pt x="38" y="6"/>
                              <a:pt x="28" y="0"/>
                              <a:pt x="22" y="0"/>
                            </a:cubicBezTo>
                          </a:path>
                        </a:pathLst>
                      </a:custGeom>
                      <a:solidFill>
                        <a:srgbClr val="1A1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5" name="Freeform 110"/>
                      <p:cNvSpPr>
                        <a:spLocks noEditPoints="1"/>
                      </p:cNvSpPr>
                      <p:nvPr/>
                    </p:nvSpPr>
                    <p:spPr bwMode="auto">
                      <a:xfrm flipH="1">
                        <a:off x="13066709" y="1682903"/>
                        <a:ext cx="47625" cy="122237"/>
                      </a:xfrm>
                      <a:custGeom>
                        <a:avLst/>
                        <a:gdLst>
                          <a:gd name="T0" fmla="*/ 6 w 7"/>
                          <a:gd name="T1" fmla="*/ 12 h 18"/>
                          <a:gd name="T2" fmla="*/ 4 w 7"/>
                          <a:gd name="T3" fmla="*/ 18 h 18"/>
                          <a:gd name="T4" fmla="*/ 6 w 7"/>
                          <a:gd name="T5" fmla="*/ 12 h 18"/>
                          <a:gd name="T6" fmla="*/ 7 w 7"/>
                          <a:gd name="T7" fmla="*/ 0 h 18"/>
                          <a:gd name="T8" fmla="*/ 0 w 7"/>
                          <a:gd name="T9" fmla="*/ 0 h 18"/>
                          <a:gd name="T10" fmla="*/ 0 w 7"/>
                          <a:gd name="T11" fmla="*/ 0 h 18"/>
                          <a:gd name="T12" fmla="*/ 7 w 7"/>
                          <a:gd name="T13" fmla="*/ 0 h 18"/>
                          <a:gd name="T14" fmla="*/ 7 w 7"/>
                          <a:gd name="T15" fmla="*/ 10 h 18"/>
                          <a:gd name="T16" fmla="*/ 7 w 7"/>
                          <a:gd name="T17" fmla="*/ 10 h 18"/>
                          <a:gd name="T18" fmla="*/ 7 w 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8">
                            <a:moveTo>
                              <a:pt x="6" y="12"/>
                            </a:moveTo>
                            <a:cubicBezTo>
                              <a:pt x="6" y="14"/>
                              <a:pt x="5" y="17"/>
                              <a:pt x="4" y="18"/>
                            </a:cubicBezTo>
                            <a:cubicBezTo>
                              <a:pt x="5" y="17"/>
                              <a:pt x="6" y="14"/>
                              <a:pt x="6" y="12"/>
                            </a:cubicBezTo>
                            <a:moveTo>
                              <a:pt x="7" y="0"/>
                            </a:moveTo>
                            <a:cubicBezTo>
                              <a:pt x="0" y="0"/>
                              <a:pt x="0" y="0"/>
                              <a:pt x="0" y="0"/>
                            </a:cubicBezTo>
                            <a:cubicBezTo>
                              <a:pt x="0" y="0"/>
                              <a:pt x="0" y="0"/>
                              <a:pt x="0" y="0"/>
                            </a:cubicBezTo>
                            <a:cubicBezTo>
                              <a:pt x="7" y="0"/>
                              <a:pt x="7" y="0"/>
                              <a:pt x="7" y="0"/>
                            </a:cubicBezTo>
                            <a:cubicBezTo>
                              <a:pt x="7" y="6"/>
                              <a:pt x="7" y="9"/>
                              <a:pt x="7" y="10"/>
                            </a:cubicBezTo>
                            <a:cubicBezTo>
                              <a:pt x="7" y="10"/>
                              <a:pt x="7" y="10"/>
                              <a:pt x="7" y="10"/>
                            </a:cubicBezTo>
                            <a:cubicBezTo>
                              <a:pt x="7" y="9"/>
                              <a:pt x="7" y="6"/>
                              <a:pt x="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6" name="Freeform 111"/>
                      <p:cNvSpPr>
                        <a:spLocks/>
                      </p:cNvSpPr>
                      <p:nvPr/>
                    </p:nvSpPr>
                    <p:spPr bwMode="auto">
                      <a:xfrm flipH="1">
                        <a:off x="13066708" y="1682903"/>
                        <a:ext cx="471488" cy="338137"/>
                      </a:xfrm>
                      <a:custGeom>
                        <a:avLst/>
                        <a:gdLst>
                          <a:gd name="T0" fmla="*/ 69 w 69"/>
                          <a:gd name="T1" fmla="*/ 0 h 50"/>
                          <a:gd name="T2" fmla="*/ 62 w 69"/>
                          <a:gd name="T3" fmla="*/ 0 h 50"/>
                          <a:gd name="T4" fmla="*/ 62 w 69"/>
                          <a:gd name="T5" fmla="*/ 10 h 50"/>
                          <a:gd name="T6" fmla="*/ 56 w 69"/>
                          <a:gd name="T7" fmla="*/ 21 h 50"/>
                          <a:gd name="T8" fmla="*/ 56 w 69"/>
                          <a:gd name="T9" fmla="*/ 21 h 50"/>
                          <a:gd name="T10" fmla="*/ 56 w 69"/>
                          <a:gd name="T11" fmla="*/ 21 h 50"/>
                          <a:gd name="T12" fmla="*/ 23 w 69"/>
                          <a:gd name="T13" fmla="*/ 44 h 50"/>
                          <a:gd name="T14" fmla="*/ 13 w 69"/>
                          <a:gd name="T15" fmla="*/ 50 h 50"/>
                          <a:gd name="T16" fmla="*/ 0 w 69"/>
                          <a:gd name="T17" fmla="*/ 50 h 50"/>
                          <a:gd name="T18" fmla="*/ 0 w 69"/>
                          <a:gd name="T19" fmla="*/ 50 h 50"/>
                          <a:gd name="T20" fmla="*/ 21 w 69"/>
                          <a:gd name="T21" fmla="*/ 50 h 50"/>
                          <a:gd name="T22" fmla="*/ 31 w 69"/>
                          <a:gd name="T23" fmla="*/ 44 h 50"/>
                          <a:gd name="T24" fmla="*/ 64 w 69"/>
                          <a:gd name="T25" fmla="*/ 21 h 50"/>
                          <a:gd name="T26" fmla="*/ 64 w 69"/>
                          <a:gd name="T27" fmla="*/ 21 h 50"/>
                          <a:gd name="T28" fmla="*/ 64 w 69"/>
                          <a:gd name="T29" fmla="*/ 21 h 50"/>
                          <a:gd name="T30" fmla="*/ 66 w 69"/>
                          <a:gd name="T31" fmla="*/ 18 h 50"/>
                          <a:gd name="T32" fmla="*/ 68 w 69"/>
                          <a:gd name="T33" fmla="*/ 12 h 50"/>
                          <a:gd name="T34" fmla="*/ 69 w 69"/>
                          <a:gd name="T35" fmla="*/ 10 h 50"/>
                          <a:gd name="T36" fmla="*/ 69 w 69"/>
                          <a:gd name="T3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50">
                            <a:moveTo>
                              <a:pt x="69" y="0"/>
                            </a:moveTo>
                            <a:cubicBezTo>
                              <a:pt x="62" y="0"/>
                              <a:pt x="62" y="0"/>
                              <a:pt x="62" y="0"/>
                            </a:cubicBezTo>
                            <a:cubicBezTo>
                              <a:pt x="62" y="6"/>
                              <a:pt x="62" y="9"/>
                              <a:pt x="62" y="10"/>
                            </a:cubicBezTo>
                            <a:cubicBezTo>
                              <a:pt x="62" y="14"/>
                              <a:pt x="59" y="18"/>
                              <a:pt x="56" y="21"/>
                            </a:cubicBezTo>
                            <a:cubicBezTo>
                              <a:pt x="56" y="21"/>
                              <a:pt x="56" y="21"/>
                              <a:pt x="56" y="21"/>
                            </a:cubicBezTo>
                            <a:cubicBezTo>
                              <a:pt x="56" y="21"/>
                              <a:pt x="56" y="21"/>
                              <a:pt x="56" y="21"/>
                            </a:cubicBezTo>
                            <a:cubicBezTo>
                              <a:pt x="55" y="22"/>
                              <a:pt x="23" y="44"/>
                              <a:pt x="23" y="44"/>
                            </a:cubicBezTo>
                            <a:cubicBezTo>
                              <a:pt x="21" y="47"/>
                              <a:pt x="16" y="50"/>
                              <a:pt x="13" y="50"/>
                            </a:cubicBezTo>
                            <a:cubicBezTo>
                              <a:pt x="0" y="50"/>
                              <a:pt x="0" y="50"/>
                              <a:pt x="0" y="50"/>
                            </a:cubicBezTo>
                            <a:cubicBezTo>
                              <a:pt x="0" y="50"/>
                              <a:pt x="0" y="50"/>
                              <a:pt x="0" y="50"/>
                            </a:cubicBezTo>
                            <a:cubicBezTo>
                              <a:pt x="21" y="50"/>
                              <a:pt x="21" y="50"/>
                              <a:pt x="21" y="50"/>
                            </a:cubicBezTo>
                            <a:cubicBezTo>
                              <a:pt x="24" y="50"/>
                              <a:pt x="29" y="47"/>
                              <a:pt x="31" y="44"/>
                            </a:cubicBezTo>
                            <a:cubicBezTo>
                              <a:pt x="31" y="44"/>
                              <a:pt x="63" y="22"/>
                              <a:pt x="64" y="21"/>
                            </a:cubicBezTo>
                            <a:cubicBezTo>
                              <a:pt x="64" y="21"/>
                              <a:pt x="64" y="21"/>
                              <a:pt x="64" y="21"/>
                            </a:cubicBezTo>
                            <a:cubicBezTo>
                              <a:pt x="64" y="21"/>
                              <a:pt x="64" y="21"/>
                              <a:pt x="64" y="21"/>
                            </a:cubicBezTo>
                            <a:cubicBezTo>
                              <a:pt x="65" y="20"/>
                              <a:pt x="65" y="19"/>
                              <a:pt x="66" y="18"/>
                            </a:cubicBezTo>
                            <a:cubicBezTo>
                              <a:pt x="67" y="17"/>
                              <a:pt x="68" y="14"/>
                              <a:pt x="68" y="12"/>
                            </a:cubicBezTo>
                            <a:cubicBezTo>
                              <a:pt x="69" y="11"/>
                              <a:pt x="69" y="10"/>
                              <a:pt x="69" y="10"/>
                            </a:cubicBezTo>
                            <a:cubicBezTo>
                              <a:pt x="69" y="9"/>
                              <a:pt x="69" y="6"/>
                              <a:pt x="69" y="0"/>
                            </a:cubicBezTo>
                          </a:path>
                        </a:pathLst>
                      </a:custGeom>
                      <a:solidFill>
                        <a:srgbClr val="1A1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7" name="Freeform 112"/>
                      <p:cNvSpPr>
                        <a:spLocks/>
                      </p:cNvSpPr>
                      <p:nvPr/>
                    </p:nvSpPr>
                    <p:spPr bwMode="auto">
                      <a:xfrm flipH="1">
                        <a:off x="13745524" y="1206653"/>
                        <a:ext cx="47625" cy="509587"/>
                      </a:xfrm>
                      <a:custGeom>
                        <a:avLst/>
                        <a:gdLst>
                          <a:gd name="T0" fmla="*/ 30 w 30"/>
                          <a:gd name="T1" fmla="*/ 17 h 321"/>
                          <a:gd name="T2" fmla="*/ 0 w 30"/>
                          <a:gd name="T3" fmla="*/ 0 h 321"/>
                          <a:gd name="T4" fmla="*/ 0 w 30"/>
                          <a:gd name="T5" fmla="*/ 321 h 321"/>
                          <a:gd name="T6" fmla="*/ 30 w 30"/>
                          <a:gd name="T7" fmla="*/ 317 h 321"/>
                          <a:gd name="T8" fmla="*/ 30 w 30"/>
                          <a:gd name="T9" fmla="*/ 17 h 321"/>
                        </a:gdLst>
                        <a:ahLst/>
                        <a:cxnLst>
                          <a:cxn ang="0">
                            <a:pos x="T0" y="T1"/>
                          </a:cxn>
                          <a:cxn ang="0">
                            <a:pos x="T2" y="T3"/>
                          </a:cxn>
                          <a:cxn ang="0">
                            <a:pos x="T4" y="T5"/>
                          </a:cxn>
                          <a:cxn ang="0">
                            <a:pos x="T6" y="T7"/>
                          </a:cxn>
                          <a:cxn ang="0">
                            <a:pos x="T8" y="T9"/>
                          </a:cxn>
                        </a:cxnLst>
                        <a:rect l="0" t="0" r="r" b="b"/>
                        <a:pathLst>
                          <a:path w="30" h="321">
                            <a:moveTo>
                              <a:pt x="30" y="17"/>
                            </a:moveTo>
                            <a:lnTo>
                              <a:pt x="0" y="0"/>
                            </a:lnTo>
                            <a:lnTo>
                              <a:pt x="0" y="321"/>
                            </a:lnTo>
                            <a:lnTo>
                              <a:pt x="30" y="317"/>
                            </a:lnTo>
                            <a:lnTo>
                              <a:pt x="30" y="17"/>
                            </a:lnTo>
                            <a:close/>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8" name="Rectangle 113"/>
                      <p:cNvSpPr>
                        <a:spLocks noChangeArrowheads="1"/>
                      </p:cNvSpPr>
                      <p:nvPr/>
                    </p:nvSpPr>
                    <p:spPr bwMode="auto">
                      <a:xfrm flipH="1">
                        <a:off x="13066709" y="1397153"/>
                        <a:ext cx="47625" cy="285750"/>
                      </a:xfrm>
                      <a:prstGeom prst="rect">
                        <a:avLst/>
                      </a:prstGeom>
                      <a:solidFill>
                        <a:srgbClr val="E2C4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9" name="Rectangle 114"/>
                      <p:cNvSpPr>
                        <a:spLocks noChangeArrowheads="1"/>
                      </p:cNvSpPr>
                      <p:nvPr/>
                    </p:nvSpPr>
                    <p:spPr bwMode="auto">
                      <a:xfrm flipH="1">
                        <a:off x="13066709" y="1397153"/>
                        <a:ext cx="47625" cy="285750"/>
                      </a:xfrm>
                      <a:prstGeom prst="rect">
                        <a:avLst/>
                      </a:prstGeom>
                      <a:solidFill>
                        <a:srgbClr val="F7CB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0" name="Freeform 115"/>
                      <p:cNvSpPr>
                        <a:spLocks/>
                      </p:cNvSpPr>
                      <p:nvPr/>
                    </p:nvSpPr>
                    <p:spPr bwMode="auto">
                      <a:xfrm flipH="1">
                        <a:off x="13217521" y="1770216"/>
                        <a:ext cx="204788" cy="53975"/>
                      </a:xfrm>
                      <a:custGeom>
                        <a:avLst/>
                        <a:gdLst>
                          <a:gd name="T0" fmla="*/ 1 w 30"/>
                          <a:gd name="T1" fmla="*/ 0 h 8"/>
                          <a:gd name="T2" fmla="*/ 1 w 30"/>
                          <a:gd name="T3" fmla="*/ 1 h 8"/>
                          <a:gd name="T4" fmla="*/ 15 w 30"/>
                          <a:gd name="T5" fmla="*/ 8 h 8"/>
                          <a:gd name="T6" fmla="*/ 30 w 30"/>
                          <a:gd name="T7" fmla="*/ 1 h 8"/>
                          <a:gd name="T8" fmla="*/ 29 w 30"/>
                          <a:gd name="T9" fmla="*/ 0 h 8"/>
                          <a:gd name="T10" fmla="*/ 1 w 30"/>
                          <a:gd name="T11" fmla="*/ 0 h 8"/>
                        </a:gdLst>
                        <a:ahLst/>
                        <a:cxnLst>
                          <a:cxn ang="0">
                            <a:pos x="T0" y="T1"/>
                          </a:cxn>
                          <a:cxn ang="0">
                            <a:pos x="T2" y="T3"/>
                          </a:cxn>
                          <a:cxn ang="0">
                            <a:pos x="T4" y="T5"/>
                          </a:cxn>
                          <a:cxn ang="0">
                            <a:pos x="T6" y="T7"/>
                          </a:cxn>
                          <a:cxn ang="0">
                            <a:pos x="T8" y="T9"/>
                          </a:cxn>
                          <a:cxn ang="0">
                            <a:pos x="T10" y="T11"/>
                          </a:cxn>
                        </a:cxnLst>
                        <a:rect l="0" t="0" r="r" b="b"/>
                        <a:pathLst>
                          <a:path w="30" h="8">
                            <a:moveTo>
                              <a:pt x="1" y="0"/>
                            </a:moveTo>
                            <a:cubicBezTo>
                              <a:pt x="0" y="0"/>
                              <a:pt x="0" y="0"/>
                              <a:pt x="1" y="1"/>
                            </a:cubicBezTo>
                            <a:cubicBezTo>
                              <a:pt x="1" y="1"/>
                              <a:pt x="4" y="8"/>
                              <a:pt x="15" y="8"/>
                            </a:cubicBezTo>
                            <a:cubicBezTo>
                              <a:pt x="26" y="8"/>
                              <a:pt x="30" y="1"/>
                              <a:pt x="30" y="1"/>
                            </a:cubicBezTo>
                            <a:cubicBezTo>
                              <a:pt x="30" y="0"/>
                              <a:pt x="30" y="0"/>
                              <a:pt x="29"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1" name="Rectangle 116"/>
                      <p:cNvSpPr>
                        <a:spLocks noChangeArrowheads="1"/>
                      </p:cNvSpPr>
                      <p:nvPr/>
                    </p:nvSpPr>
                    <p:spPr bwMode="auto">
                      <a:xfrm flipH="1">
                        <a:off x="13244508" y="1682903"/>
                        <a:ext cx="55563"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2" name="Rectangle 117"/>
                      <p:cNvSpPr>
                        <a:spLocks noChangeArrowheads="1"/>
                      </p:cNvSpPr>
                      <p:nvPr/>
                    </p:nvSpPr>
                    <p:spPr bwMode="auto">
                      <a:xfrm flipH="1">
                        <a:off x="13244508" y="1682903"/>
                        <a:ext cx="55563"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3" name="Freeform 118"/>
                      <p:cNvSpPr>
                        <a:spLocks/>
                      </p:cNvSpPr>
                      <p:nvPr/>
                    </p:nvSpPr>
                    <p:spPr bwMode="auto">
                      <a:xfrm flipH="1">
                        <a:off x="13244509" y="1489912"/>
                        <a:ext cx="55563" cy="190500"/>
                      </a:xfrm>
                      <a:custGeom>
                        <a:avLst/>
                        <a:gdLst>
                          <a:gd name="T0" fmla="*/ 0 w 8"/>
                          <a:gd name="T1" fmla="*/ 0 h 28"/>
                          <a:gd name="T2" fmla="*/ 0 w 8"/>
                          <a:gd name="T3" fmla="*/ 0 h 28"/>
                          <a:gd name="T4" fmla="*/ 0 w 8"/>
                          <a:gd name="T5" fmla="*/ 28 h 28"/>
                          <a:gd name="T6" fmla="*/ 8 w 8"/>
                          <a:gd name="T7" fmla="*/ 28 h 28"/>
                          <a:gd name="T8" fmla="*/ 6 w 8"/>
                          <a:gd name="T9" fmla="*/ 6 h 28"/>
                          <a:gd name="T10" fmla="*/ 0 w 8"/>
                          <a:gd name="T11" fmla="*/ 0 h 28"/>
                        </a:gdLst>
                        <a:ahLst/>
                        <a:cxnLst>
                          <a:cxn ang="0">
                            <a:pos x="T0" y="T1"/>
                          </a:cxn>
                          <a:cxn ang="0">
                            <a:pos x="T2" y="T3"/>
                          </a:cxn>
                          <a:cxn ang="0">
                            <a:pos x="T4" y="T5"/>
                          </a:cxn>
                          <a:cxn ang="0">
                            <a:pos x="T6" y="T7"/>
                          </a:cxn>
                          <a:cxn ang="0">
                            <a:pos x="T8" y="T9"/>
                          </a:cxn>
                          <a:cxn ang="0">
                            <a:pos x="T10" y="T11"/>
                          </a:cxn>
                        </a:cxnLst>
                        <a:rect l="0" t="0" r="r" b="b"/>
                        <a:pathLst>
                          <a:path w="8" h="28">
                            <a:moveTo>
                              <a:pt x="0" y="0"/>
                            </a:moveTo>
                            <a:cubicBezTo>
                              <a:pt x="0" y="0"/>
                              <a:pt x="0" y="0"/>
                              <a:pt x="0" y="0"/>
                            </a:cubicBezTo>
                            <a:cubicBezTo>
                              <a:pt x="0" y="28"/>
                              <a:pt x="0" y="28"/>
                              <a:pt x="0" y="28"/>
                            </a:cubicBezTo>
                            <a:cubicBezTo>
                              <a:pt x="8" y="28"/>
                              <a:pt x="8" y="28"/>
                              <a:pt x="8" y="28"/>
                            </a:cubicBezTo>
                            <a:cubicBezTo>
                              <a:pt x="6" y="6"/>
                              <a:pt x="6" y="6"/>
                              <a:pt x="6" y="6"/>
                            </a:cubicBezTo>
                            <a:cubicBezTo>
                              <a:pt x="5" y="3"/>
                              <a:pt x="3" y="0"/>
                              <a:pt x="0" y="0"/>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4" name="Freeform 119"/>
                      <p:cNvSpPr>
                        <a:spLocks/>
                      </p:cNvSpPr>
                      <p:nvPr/>
                    </p:nvSpPr>
                    <p:spPr bwMode="auto">
                      <a:xfrm flipH="1">
                        <a:off x="13238158" y="1682903"/>
                        <a:ext cx="61913" cy="0"/>
                      </a:xfrm>
                      <a:custGeom>
                        <a:avLst/>
                        <a:gdLst>
                          <a:gd name="T0" fmla="*/ 35 w 39"/>
                          <a:gd name="T1" fmla="*/ 0 w 39"/>
                          <a:gd name="T2" fmla="*/ 0 w 39"/>
                          <a:gd name="T3" fmla="*/ 39 w 39"/>
                          <a:gd name="T4" fmla="*/ 39 w 39"/>
                          <a:gd name="T5" fmla="*/ 35 w 39"/>
                        </a:gdLst>
                        <a:ahLst/>
                        <a:cxnLst>
                          <a:cxn ang="0">
                            <a:pos x="T0" y="0"/>
                          </a:cxn>
                          <a:cxn ang="0">
                            <a:pos x="T1" y="0"/>
                          </a:cxn>
                          <a:cxn ang="0">
                            <a:pos x="T2" y="0"/>
                          </a:cxn>
                          <a:cxn ang="0">
                            <a:pos x="T3" y="0"/>
                          </a:cxn>
                          <a:cxn ang="0">
                            <a:pos x="T4" y="0"/>
                          </a:cxn>
                          <a:cxn ang="0">
                            <a:pos x="T5" y="0"/>
                          </a:cxn>
                        </a:cxnLst>
                        <a:rect l="0" t="0" r="r" b="b"/>
                        <a:pathLst>
                          <a:path w="39">
                            <a:moveTo>
                              <a:pt x="35" y="0"/>
                            </a:moveTo>
                            <a:lnTo>
                              <a:pt x="0" y="0"/>
                            </a:lnTo>
                            <a:lnTo>
                              <a:pt x="0" y="0"/>
                            </a:lnTo>
                            <a:lnTo>
                              <a:pt x="39" y="0"/>
                            </a:lnTo>
                            <a:lnTo>
                              <a:pt x="39" y="0"/>
                            </a:lnTo>
                            <a:lnTo>
                              <a:pt x="35" y="0"/>
                            </a:lnTo>
                            <a:close/>
                          </a:path>
                        </a:pathLst>
                      </a:custGeom>
                      <a:solidFill>
                        <a:srgbClr val="454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5" name="Freeform 120"/>
                      <p:cNvSpPr>
                        <a:spLocks/>
                      </p:cNvSpPr>
                      <p:nvPr/>
                    </p:nvSpPr>
                    <p:spPr bwMode="auto">
                      <a:xfrm flipH="1">
                        <a:off x="13238158" y="1682903"/>
                        <a:ext cx="61913" cy="0"/>
                      </a:xfrm>
                      <a:custGeom>
                        <a:avLst/>
                        <a:gdLst>
                          <a:gd name="T0" fmla="*/ 35 w 39"/>
                          <a:gd name="T1" fmla="*/ 0 w 39"/>
                          <a:gd name="T2" fmla="*/ 0 w 39"/>
                          <a:gd name="T3" fmla="*/ 39 w 39"/>
                          <a:gd name="T4" fmla="*/ 39 w 39"/>
                          <a:gd name="T5" fmla="*/ 35 w 39"/>
                        </a:gdLst>
                        <a:ahLst/>
                        <a:cxnLst>
                          <a:cxn ang="0">
                            <a:pos x="T0" y="0"/>
                          </a:cxn>
                          <a:cxn ang="0">
                            <a:pos x="T1" y="0"/>
                          </a:cxn>
                          <a:cxn ang="0">
                            <a:pos x="T2" y="0"/>
                          </a:cxn>
                          <a:cxn ang="0">
                            <a:pos x="T3" y="0"/>
                          </a:cxn>
                          <a:cxn ang="0">
                            <a:pos x="T4" y="0"/>
                          </a:cxn>
                          <a:cxn ang="0">
                            <a:pos x="T5" y="0"/>
                          </a:cxn>
                        </a:cxnLst>
                        <a:rect l="0" t="0" r="r" b="b"/>
                        <a:pathLst>
                          <a:path w="39">
                            <a:moveTo>
                              <a:pt x="35" y="0"/>
                            </a:moveTo>
                            <a:lnTo>
                              <a:pt x="0" y="0"/>
                            </a:lnTo>
                            <a:lnTo>
                              <a:pt x="0" y="0"/>
                            </a:lnTo>
                            <a:lnTo>
                              <a:pt x="39" y="0"/>
                            </a:lnTo>
                            <a:lnTo>
                              <a:pt x="39" y="0"/>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6" name="Freeform 121"/>
                      <p:cNvSpPr>
                        <a:spLocks/>
                      </p:cNvSpPr>
                      <p:nvPr/>
                    </p:nvSpPr>
                    <p:spPr bwMode="auto">
                      <a:xfrm flipH="1">
                        <a:off x="13238158" y="1680412"/>
                        <a:ext cx="122238" cy="33337"/>
                      </a:xfrm>
                      <a:custGeom>
                        <a:avLst/>
                        <a:gdLst>
                          <a:gd name="T0" fmla="*/ 18 w 18"/>
                          <a:gd name="T1" fmla="*/ 0 h 5"/>
                          <a:gd name="T2" fmla="*/ 17 w 18"/>
                          <a:gd name="T3" fmla="*/ 0 h 5"/>
                          <a:gd name="T4" fmla="*/ 0 w 18"/>
                          <a:gd name="T5" fmla="*/ 0 h 5"/>
                          <a:gd name="T6" fmla="*/ 0 w 18"/>
                          <a:gd name="T7" fmla="*/ 0 h 5"/>
                          <a:gd name="T8" fmla="*/ 9 w 18"/>
                          <a:gd name="T9" fmla="*/ 5 h 5"/>
                          <a:gd name="T10" fmla="*/ 9 w 18"/>
                          <a:gd name="T11" fmla="*/ 5 h 5"/>
                          <a:gd name="T12" fmla="*/ 18 w 18"/>
                          <a:gd name="T13" fmla="*/ 0 h 5"/>
                          <a:gd name="T14" fmla="*/ 18 w 18"/>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5">
                            <a:moveTo>
                              <a:pt x="18" y="0"/>
                            </a:moveTo>
                            <a:cubicBezTo>
                              <a:pt x="17" y="0"/>
                              <a:pt x="17" y="0"/>
                              <a:pt x="17" y="0"/>
                            </a:cubicBezTo>
                            <a:cubicBezTo>
                              <a:pt x="0" y="0"/>
                              <a:pt x="0" y="0"/>
                              <a:pt x="0" y="0"/>
                            </a:cubicBezTo>
                            <a:cubicBezTo>
                              <a:pt x="0" y="0"/>
                              <a:pt x="0" y="0"/>
                              <a:pt x="0" y="0"/>
                            </a:cubicBezTo>
                            <a:cubicBezTo>
                              <a:pt x="2" y="3"/>
                              <a:pt x="5" y="5"/>
                              <a:pt x="9" y="5"/>
                            </a:cubicBezTo>
                            <a:cubicBezTo>
                              <a:pt x="9" y="5"/>
                              <a:pt x="9" y="5"/>
                              <a:pt x="9" y="5"/>
                            </a:cubicBezTo>
                            <a:cubicBezTo>
                              <a:pt x="13" y="5"/>
                              <a:pt x="16" y="3"/>
                              <a:pt x="18" y="0"/>
                            </a:cubicBezTo>
                            <a:cubicBezTo>
                              <a:pt x="18" y="0"/>
                              <a:pt x="18" y="0"/>
                              <a:pt x="18" y="0"/>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grpSp>
                <p:nvGrpSpPr>
                  <p:cNvPr id="292" name="Group 4"/>
                  <p:cNvGrpSpPr>
                    <a:grpSpLocks noChangeAspect="1"/>
                  </p:cNvGrpSpPr>
                  <p:nvPr/>
                </p:nvGrpSpPr>
                <p:grpSpPr bwMode="auto">
                  <a:xfrm>
                    <a:off x="7949001" y="3320176"/>
                    <a:ext cx="459268" cy="477637"/>
                    <a:chOff x="6700" y="2719"/>
                    <a:chExt cx="575" cy="598"/>
                  </a:xfrm>
                </p:grpSpPr>
                <p:sp>
                  <p:nvSpPr>
                    <p:cNvPr id="296" name="AutoShape 3"/>
                    <p:cNvSpPr>
                      <a:spLocks noChangeAspect="1" noChangeArrowheads="1" noTextEdit="1"/>
                    </p:cNvSpPr>
                    <p:nvPr/>
                  </p:nvSpPr>
                  <p:spPr bwMode="auto">
                    <a:xfrm>
                      <a:off x="6700" y="2719"/>
                      <a:ext cx="546"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7" name="Freeform 5"/>
                    <p:cNvSpPr>
                      <a:spLocks/>
                    </p:cNvSpPr>
                    <p:nvPr/>
                  </p:nvSpPr>
                  <p:spPr bwMode="auto">
                    <a:xfrm>
                      <a:off x="7145" y="3032"/>
                      <a:ext cx="52" cy="46"/>
                    </a:xfrm>
                    <a:custGeom>
                      <a:avLst/>
                      <a:gdLst>
                        <a:gd name="T0" fmla="*/ 0 w 52"/>
                        <a:gd name="T1" fmla="*/ 0 h 46"/>
                        <a:gd name="T2" fmla="*/ 26 w 52"/>
                        <a:gd name="T3" fmla="*/ 15 h 46"/>
                        <a:gd name="T4" fmla="*/ 52 w 52"/>
                        <a:gd name="T5" fmla="*/ 46 h 46"/>
                        <a:gd name="T6" fmla="*/ 0 w 52"/>
                        <a:gd name="T7" fmla="*/ 41 h 46"/>
                        <a:gd name="T8" fmla="*/ 0 w 52"/>
                        <a:gd name="T9" fmla="*/ 0 h 46"/>
                      </a:gdLst>
                      <a:ahLst/>
                      <a:cxnLst>
                        <a:cxn ang="0">
                          <a:pos x="T0" y="T1"/>
                        </a:cxn>
                        <a:cxn ang="0">
                          <a:pos x="T2" y="T3"/>
                        </a:cxn>
                        <a:cxn ang="0">
                          <a:pos x="T4" y="T5"/>
                        </a:cxn>
                        <a:cxn ang="0">
                          <a:pos x="T6" y="T7"/>
                        </a:cxn>
                        <a:cxn ang="0">
                          <a:pos x="T8" y="T9"/>
                        </a:cxn>
                      </a:cxnLst>
                      <a:rect l="0" t="0" r="r" b="b"/>
                      <a:pathLst>
                        <a:path w="52" h="46">
                          <a:moveTo>
                            <a:pt x="0" y="0"/>
                          </a:moveTo>
                          <a:lnTo>
                            <a:pt x="26" y="15"/>
                          </a:lnTo>
                          <a:lnTo>
                            <a:pt x="52" y="46"/>
                          </a:lnTo>
                          <a:lnTo>
                            <a:pt x="0" y="41"/>
                          </a:lnTo>
                          <a:lnTo>
                            <a:pt x="0" y="0"/>
                          </a:lnTo>
                          <a:close/>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8" name="Freeform 6"/>
                    <p:cNvSpPr>
                      <a:spLocks/>
                    </p:cNvSpPr>
                    <p:nvPr/>
                  </p:nvSpPr>
                  <p:spPr bwMode="auto">
                    <a:xfrm>
                      <a:off x="6739" y="2725"/>
                      <a:ext cx="406" cy="592"/>
                    </a:xfrm>
                    <a:custGeom>
                      <a:avLst/>
                      <a:gdLst>
                        <a:gd name="T0" fmla="*/ 77 w 78"/>
                        <a:gd name="T1" fmla="*/ 0 h 114"/>
                        <a:gd name="T2" fmla="*/ 1 w 78"/>
                        <a:gd name="T3" fmla="*/ 0 h 114"/>
                        <a:gd name="T4" fmla="*/ 0 w 78"/>
                        <a:gd name="T5" fmla="*/ 1 h 114"/>
                        <a:gd name="T6" fmla="*/ 0 w 78"/>
                        <a:gd name="T7" fmla="*/ 113 h 114"/>
                        <a:gd name="T8" fmla="*/ 1 w 78"/>
                        <a:gd name="T9" fmla="*/ 114 h 114"/>
                        <a:gd name="T10" fmla="*/ 77 w 78"/>
                        <a:gd name="T11" fmla="*/ 114 h 114"/>
                        <a:gd name="T12" fmla="*/ 78 w 78"/>
                        <a:gd name="T13" fmla="*/ 113 h 114"/>
                        <a:gd name="T14" fmla="*/ 78 w 78"/>
                        <a:gd name="T15" fmla="*/ 1 h 114"/>
                        <a:gd name="T16" fmla="*/ 77 w 78"/>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14">
                          <a:moveTo>
                            <a:pt x="77" y="0"/>
                          </a:moveTo>
                          <a:cubicBezTo>
                            <a:pt x="1" y="0"/>
                            <a:pt x="1" y="0"/>
                            <a:pt x="1" y="0"/>
                          </a:cubicBezTo>
                          <a:cubicBezTo>
                            <a:pt x="1" y="0"/>
                            <a:pt x="0" y="0"/>
                            <a:pt x="0" y="1"/>
                          </a:cubicBezTo>
                          <a:cubicBezTo>
                            <a:pt x="0" y="113"/>
                            <a:pt x="0" y="113"/>
                            <a:pt x="0" y="113"/>
                          </a:cubicBezTo>
                          <a:cubicBezTo>
                            <a:pt x="0" y="114"/>
                            <a:pt x="1" y="114"/>
                            <a:pt x="1" y="114"/>
                          </a:cubicBezTo>
                          <a:cubicBezTo>
                            <a:pt x="77" y="114"/>
                            <a:pt x="77" y="114"/>
                            <a:pt x="77" y="114"/>
                          </a:cubicBezTo>
                          <a:cubicBezTo>
                            <a:pt x="77" y="114"/>
                            <a:pt x="78" y="114"/>
                            <a:pt x="78" y="113"/>
                          </a:cubicBezTo>
                          <a:cubicBezTo>
                            <a:pt x="78" y="1"/>
                            <a:pt x="78" y="1"/>
                            <a:pt x="78" y="1"/>
                          </a:cubicBezTo>
                          <a:cubicBezTo>
                            <a:pt x="78" y="0"/>
                            <a:pt x="77" y="0"/>
                            <a:pt x="77"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9" name="Freeform 7"/>
                    <p:cNvSpPr>
                      <a:spLocks/>
                    </p:cNvSpPr>
                    <p:nvPr/>
                  </p:nvSpPr>
                  <p:spPr bwMode="auto">
                    <a:xfrm>
                      <a:off x="6957" y="3042"/>
                      <a:ext cx="318" cy="192"/>
                    </a:xfrm>
                    <a:custGeom>
                      <a:avLst/>
                      <a:gdLst>
                        <a:gd name="T0" fmla="*/ 61 w 61"/>
                        <a:gd name="T1" fmla="*/ 33 h 37"/>
                        <a:gd name="T2" fmla="*/ 57 w 61"/>
                        <a:gd name="T3" fmla="*/ 21 h 37"/>
                        <a:gd name="T4" fmla="*/ 57 w 61"/>
                        <a:gd name="T5" fmla="*/ 19 h 37"/>
                        <a:gd name="T6" fmla="*/ 54 w 61"/>
                        <a:gd name="T7" fmla="*/ 9 h 37"/>
                        <a:gd name="T8" fmla="*/ 11 w 61"/>
                        <a:gd name="T9" fmla="*/ 0 h 37"/>
                        <a:gd name="T10" fmla="*/ 6 w 61"/>
                        <a:gd name="T11" fmla="*/ 4 h 37"/>
                        <a:gd name="T12" fmla="*/ 7 w 61"/>
                        <a:gd name="T13" fmla="*/ 7 h 37"/>
                        <a:gd name="T14" fmla="*/ 9 w 61"/>
                        <a:gd name="T15" fmla="*/ 8 h 37"/>
                        <a:gd name="T16" fmla="*/ 5 w 61"/>
                        <a:gd name="T17" fmla="*/ 8 h 37"/>
                        <a:gd name="T18" fmla="*/ 0 w 61"/>
                        <a:gd name="T19" fmla="*/ 11 h 37"/>
                        <a:gd name="T20" fmla="*/ 2 w 61"/>
                        <a:gd name="T21" fmla="*/ 15 h 37"/>
                        <a:gd name="T22" fmla="*/ 4 w 61"/>
                        <a:gd name="T23" fmla="*/ 16 h 37"/>
                        <a:gd name="T24" fmla="*/ 6 w 61"/>
                        <a:gd name="T25" fmla="*/ 16 h 37"/>
                        <a:gd name="T26" fmla="*/ 4 w 61"/>
                        <a:gd name="T27" fmla="*/ 19 h 37"/>
                        <a:gd name="T28" fmla="*/ 5 w 61"/>
                        <a:gd name="T29" fmla="*/ 23 h 37"/>
                        <a:gd name="T30" fmla="*/ 7 w 61"/>
                        <a:gd name="T31" fmla="*/ 24 h 37"/>
                        <a:gd name="T32" fmla="*/ 10 w 61"/>
                        <a:gd name="T33" fmla="*/ 24 h 37"/>
                        <a:gd name="T34" fmla="*/ 8 w 61"/>
                        <a:gd name="T35" fmla="*/ 27 h 37"/>
                        <a:gd name="T36" fmla="*/ 10 w 61"/>
                        <a:gd name="T37" fmla="*/ 31 h 37"/>
                        <a:gd name="T38" fmla="*/ 12 w 61"/>
                        <a:gd name="T39" fmla="*/ 32 h 37"/>
                        <a:gd name="T40" fmla="*/ 32 w 61"/>
                        <a:gd name="T41" fmla="*/ 37 h 37"/>
                        <a:gd name="T42" fmla="*/ 51 w 61"/>
                        <a:gd name="T43" fmla="*/ 36 h 37"/>
                        <a:gd name="T44" fmla="*/ 61 w 61"/>
                        <a:gd name="T45"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37">
                          <a:moveTo>
                            <a:pt x="61" y="33"/>
                          </a:moveTo>
                          <a:cubicBezTo>
                            <a:pt x="57" y="21"/>
                            <a:pt x="57" y="21"/>
                            <a:pt x="57" y="21"/>
                          </a:cubicBezTo>
                          <a:cubicBezTo>
                            <a:pt x="57" y="19"/>
                            <a:pt x="57" y="19"/>
                            <a:pt x="57" y="19"/>
                          </a:cubicBezTo>
                          <a:cubicBezTo>
                            <a:pt x="58" y="15"/>
                            <a:pt x="57" y="10"/>
                            <a:pt x="54" y="9"/>
                          </a:cubicBezTo>
                          <a:cubicBezTo>
                            <a:pt x="51" y="7"/>
                            <a:pt x="11" y="0"/>
                            <a:pt x="11" y="0"/>
                          </a:cubicBezTo>
                          <a:cubicBezTo>
                            <a:pt x="8" y="0"/>
                            <a:pt x="6" y="1"/>
                            <a:pt x="6" y="4"/>
                          </a:cubicBezTo>
                          <a:cubicBezTo>
                            <a:pt x="6" y="5"/>
                            <a:pt x="6" y="6"/>
                            <a:pt x="7" y="7"/>
                          </a:cubicBezTo>
                          <a:cubicBezTo>
                            <a:pt x="8" y="8"/>
                            <a:pt x="8" y="8"/>
                            <a:pt x="9" y="8"/>
                          </a:cubicBezTo>
                          <a:cubicBezTo>
                            <a:pt x="5" y="8"/>
                            <a:pt x="5" y="8"/>
                            <a:pt x="5" y="8"/>
                          </a:cubicBezTo>
                          <a:cubicBezTo>
                            <a:pt x="3" y="7"/>
                            <a:pt x="1" y="9"/>
                            <a:pt x="0" y="11"/>
                          </a:cubicBezTo>
                          <a:cubicBezTo>
                            <a:pt x="0" y="13"/>
                            <a:pt x="1" y="14"/>
                            <a:pt x="2" y="15"/>
                          </a:cubicBezTo>
                          <a:cubicBezTo>
                            <a:pt x="2" y="15"/>
                            <a:pt x="3" y="16"/>
                            <a:pt x="4" y="16"/>
                          </a:cubicBezTo>
                          <a:cubicBezTo>
                            <a:pt x="6" y="16"/>
                            <a:pt x="6" y="16"/>
                            <a:pt x="6" y="16"/>
                          </a:cubicBezTo>
                          <a:cubicBezTo>
                            <a:pt x="5" y="17"/>
                            <a:pt x="4" y="18"/>
                            <a:pt x="4" y="19"/>
                          </a:cubicBezTo>
                          <a:cubicBezTo>
                            <a:pt x="3" y="21"/>
                            <a:pt x="4" y="22"/>
                            <a:pt x="5" y="23"/>
                          </a:cubicBezTo>
                          <a:cubicBezTo>
                            <a:pt x="6" y="23"/>
                            <a:pt x="6" y="24"/>
                            <a:pt x="7" y="24"/>
                          </a:cubicBezTo>
                          <a:cubicBezTo>
                            <a:pt x="10" y="24"/>
                            <a:pt x="10" y="24"/>
                            <a:pt x="10" y="24"/>
                          </a:cubicBezTo>
                          <a:cubicBezTo>
                            <a:pt x="9" y="25"/>
                            <a:pt x="8" y="26"/>
                            <a:pt x="8" y="27"/>
                          </a:cubicBezTo>
                          <a:cubicBezTo>
                            <a:pt x="8" y="29"/>
                            <a:pt x="9" y="30"/>
                            <a:pt x="10" y="31"/>
                          </a:cubicBezTo>
                          <a:cubicBezTo>
                            <a:pt x="10" y="31"/>
                            <a:pt x="11" y="32"/>
                            <a:pt x="12" y="32"/>
                          </a:cubicBezTo>
                          <a:cubicBezTo>
                            <a:pt x="12" y="32"/>
                            <a:pt x="27" y="37"/>
                            <a:pt x="32" y="37"/>
                          </a:cubicBezTo>
                          <a:cubicBezTo>
                            <a:pt x="37" y="37"/>
                            <a:pt x="51" y="36"/>
                            <a:pt x="51" y="36"/>
                          </a:cubicBezTo>
                          <a:lnTo>
                            <a:pt x="61" y="33"/>
                          </a:lnTo>
                          <a:close/>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293" name="Freeform 406"/>
                  <p:cNvSpPr>
                    <a:spLocks/>
                  </p:cNvSpPr>
                  <p:nvPr/>
                </p:nvSpPr>
                <p:spPr bwMode="auto">
                  <a:xfrm flipH="1">
                    <a:off x="8378645" y="3202089"/>
                    <a:ext cx="502699" cy="534890"/>
                  </a:xfrm>
                  <a:custGeom>
                    <a:avLst/>
                    <a:gdLst>
                      <a:gd name="T0" fmla="*/ 34 w 86"/>
                      <a:gd name="T1" fmla="*/ 64 h 91"/>
                      <a:gd name="T2" fmla="*/ 26 w 86"/>
                      <a:gd name="T3" fmla="*/ 16 h 91"/>
                      <a:gd name="T4" fmla="*/ 15 w 86"/>
                      <a:gd name="T5" fmla="*/ 1 h 91"/>
                      <a:gd name="T6" fmla="*/ 0 w 86"/>
                      <a:gd name="T7" fmla="*/ 12 h 91"/>
                      <a:gd name="T8" fmla="*/ 6 w 86"/>
                      <a:gd name="T9" fmla="*/ 76 h 91"/>
                      <a:gd name="T10" fmla="*/ 9 w 86"/>
                      <a:gd name="T11" fmla="*/ 86 h 91"/>
                      <a:gd name="T12" fmla="*/ 10 w 86"/>
                      <a:gd name="T13" fmla="*/ 88 h 91"/>
                      <a:gd name="T14" fmla="*/ 19 w 86"/>
                      <a:gd name="T15" fmla="*/ 91 h 91"/>
                      <a:gd name="T16" fmla="*/ 86 w 86"/>
                      <a:gd name="T17" fmla="*/ 91 h 91"/>
                      <a:gd name="T18" fmla="*/ 86 w 86"/>
                      <a:gd name="T19" fmla="*/ 68 h 91"/>
                      <a:gd name="T20" fmla="*/ 34 w 86"/>
                      <a:gd name="T21"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1">
                        <a:moveTo>
                          <a:pt x="34" y="64"/>
                        </a:moveTo>
                        <a:cubicBezTo>
                          <a:pt x="26" y="16"/>
                          <a:pt x="26" y="16"/>
                          <a:pt x="26" y="16"/>
                        </a:cubicBezTo>
                        <a:cubicBezTo>
                          <a:pt x="27" y="9"/>
                          <a:pt x="22" y="2"/>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cubicBezTo>
                          <a:pt x="86" y="91"/>
                          <a:pt x="86" y="91"/>
                          <a:pt x="86" y="91"/>
                        </a:cubicBezTo>
                        <a:cubicBezTo>
                          <a:pt x="86" y="68"/>
                          <a:pt x="86" y="68"/>
                          <a:pt x="86" y="68"/>
                        </a:cubicBezTo>
                        <a:cubicBezTo>
                          <a:pt x="34" y="64"/>
                          <a:pt x="34" y="64"/>
                          <a:pt x="34" y="64"/>
                        </a:cubicBezTo>
                      </a:path>
                    </a:pathLst>
                  </a:custGeom>
                  <a:solidFill>
                    <a:srgbClr val="D83B01"/>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294" name="Freeform 406"/>
                  <p:cNvSpPr>
                    <a:spLocks/>
                  </p:cNvSpPr>
                  <p:nvPr/>
                </p:nvSpPr>
                <p:spPr bwMode="auto">
                  <a:xfrm flipH="1">
                    <a:off x="8377085" y="3201553"/>
                    <a:ext cx="502699" cy="534890"/>
                  </a:xfrm>
                  <a:custGeom>
                    <a:avLst/>
                    <a:gdLst>
                      <a:gd name="T0" fmla="*/ 34 w 86"/>
                      <a:gd name="T1" fmla="*/ 64 h 91"/>
                      <a:gd name="T2" fmla="*/ 26 w 86"/>
                      <a:gd name="T3" fmla="*/ 16 h 91"/>
                      <a:gd name="T4" fmla="*/ 15 w 86"/>
                      <a:gd name="T5" fmla="*/ 1 h 91"/>
                      <a:gd name="T6" fmla="*/ 0 w 86"/>
                      <a:gd name="T7" fmla="*/ 12 h 91"/>
                      <a:gd name="T8" fmla="*/ 6 w 86"/>
                      <a:gd name="T9" fmla="*/ 76 h 91"/>
                      <a:gd name="T10" fmla="*/ 9 w 86"/>
                      <a:gd name="T11" fmla="*/ 86 h 91"/>
                      <a:gd name="T12" fmla="*/ 10 w 86"/>
                      <a:gd name="T13" fmla="*/ 88 h 91"/>
                      <a:gd name="T14" fmla="*/ 19 w 86"/>
                      <a:gd name="T15" fmla="*/ 91 h 91"/>
                      <a:gd name="T16" fmla="*/ 86 w 86"/>
                      <a:gd name="T17" fmla="*/ 91 h 91"/>
                      <a:gd name="T18" fmla="*/ 86 w 86"/>
                      <a:gd name="T19" fmla="*/ 68 h 91"/>
                      <a:gd name="T20" fmla="*/ 34 w 86"/>
                      <a:gd name="T21"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1">
                        <a:moveTo>
                          <a:pt x="34" y="64"/>
                        </a:moveTo>
                        <a:cubicBezTo>
                          <a:pt x="26" y="16"/>
                          <a:pt x="26" y="16"/>
                          <a:pt x="26" y="16"/>
                        </a:cubicBezTo>
                        <a:cubicBezTo>
                          <a:pt x="27" y="9"/>
                          <a:pt x="22" y="2"/>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cubicBezTo>
                          <a:pt x="86" y="91"/>
                          <a:pt x="86" y="91"/>
                          <a:pt x="86" y="91"/>
                        </a:cubicBezTo>
                        <a:cubicBezTo>
                          <a:pt x="86" y="68"/>
                          <a:pt x="86" y="68"/>
                          <a:pt x="86" y="68"/>
                        </a:cubicBezTo>
                        <a:cubicBezTo>
                          <a:pt x="34" y="64"/>
                          <a:pt x="34" y="64"/>
                          <a:pt x="34" y="64"/>
                        </a:cubicBezTo>
                      </a:path>
                    </a:pathLst>
                  </a:custGeom>
                  <a:solidFill>
                    <a:srgbClr val="776B5D"/>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295" name="Freeform 408"/>
                  <p:cNvSpPr>
                    <a:spLocks/>
                  </p:cNvSpPr>
                  <p:nvPr/>
                </p:nvSpPr>
                <p:spPr bwMode="auto">
                  <a:xfrm flipH="1">
                    <a:off x="8757907" y="3202089"/>
                    <a:ext cx="133723" cy="534890"/>
                  </a:xfrm>
                  <a:custGeom>
                    <a:avLst/>
                    <a:gdLst>
                      <a:gd name="T0" fmla="*/ 23 w 23"/>
                      <a:gd name="T1" fmla="*/ 91 h 91"/>
                      <a:gd name="T2" fmla="*/ 15 w 23"/>
                      <a:gd name="T3" fmla="*/ 88 h 91"/>
                      <a:gd name="T4" fmla="*/ 13 w 23"/>
                      <a:gd name="T5" fmla="*/ 86 h 91"/>
                      <a:gd name="T6" fmla="*/ 10 w 23"/>
                      <a:gd name="T7" fmla="*/ 76 h 91"/>
                      <a:gd name="T8" fmla="*/ 4 w 23"/>
                      <a:gd name="T9" fmla="*/ 12 h 91"/>
                      <a:gd name="T10" fmla="*/ 15 w 23"/>
                      <a:gd name="T11" fmla="*/ 1 h 91"/>
                      <a:gd name="T12" fmla="*/ 15 w 23"/>
                      <a:gd name="T13" fmla="*/ 1 h 91"/>
                      <a:gd name="T14" fmla="*/ 0 w 23"/>
                      <a:gd name="T15" fmla="*/ 12 h 91"/>
                      <a:gd name="T16" fmla="*/ 6 w 23"/>
                      <a:gd name="T17" fmla="*/ 76 h 91"/>
                      <a:gd name="T18" fmla="*/ 9 w 23"/>
                      <a:gd name="T19" fmla="*/ 86 h 91"/>
                      <a:gd name="T20" fmla="*/ 10 w 23"/>
                      <a:gd name="T21" fmla="*/ 88 h 91"/>
                      <a:gd name="T22" fmla="*/ 19 w 23"/>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91">
                        <a:moveTo>
                          <a:pt x="23" y="91"/>
                        </a:moveTo>
                        <a:cubicBezTo>
                          <a:pt x="20" y="91"/>
                          <a:pt x="17" y="90"/>
                          <a:pt x="15" y="88"/>
                        </a:cubicBezTo>
                        <a:cubicBezTo>
                          <a:pt x="14" y="87"/>
                          <a:pt x="14" y="87"/>
                          <a:pt x="13" y="86"/>
                        </a:cubicBezTo>
                        <a:cubicBezTo>
                          <a:pt x="11" y="83"/>
                          <a:pt x="9" y="79"/>
                          <a:pt x="10" y="76"/>
                        </a:cubicBezTo>
                        <a:cubicBezTo>
                          <a:pt x="4" y="12"/>
                          <a:pt x="4" y="12"/>
                          <a:pt x="4" y="12"/>
                        </a:cubicBezTo>
                        <a:cubicBezTo>
                          <a:pt x="5" y="6"/>
                          <a:pt x="10" y="2"/>
                          <a:pt x="15" y="1"/>
                        </a:cubicBezTo>
                        <a:cubicBezTo>
                          <a:pt x="15" y="1"/>
                          <a:pt x="15" y="1"/>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nvGrpSpPr>
                <p:cNvPr id="366" name="Group 365"/>
                <p:cNvGrpSpPr/>
                <p:nvPr/>
              </p:nvGrpSpPr>
              <p:grpSpPr>
                <a:xfrm>
                  <a:off x="4604837" y="3269182"/>
                  <a:ext cx="3827988" cy="3155668"/>
                  <a:chOff x="3051756" y="1799105"/>
                  <a:chExt cx="3827988" cy="3155668"/>
                </a:xfrm>
              </p:grpSpPr>
              <p:sp>
                <p:nvSpPr>
                  <p:cNvPr id="367" name="Rectangle 205"/>
                  <p:cNvSpPr>
                    <a:spLocks noChangeArrowheads="1"/>
                  </p:cNvSpPr>
                  <p:nvPr/>
                </p:nvSpPr>
                <p:spPr bwMode="auto">
                  <a:xfrm>
                    <a:off x="5014672" y="1864943"/>
                    <a:ext cx="1789294" cy="1340669"/>
                  </a:xfrm>
                  <a:prstGeom prst="rect">
                    <a:avLst/>
                  </a:prstGeom>
                  <a:solidFill>
                    <a:srgbClr val="2C292A">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8" name="Rectangle 206"/>
                  <p:cNvSpPr>
                    <a:spLocks noChangeArrowheads="1"/>
                  </p:cNvSpPr>
                  <p:nvPr/>
                </p:nvSpPr>
                <p:spPr bwMode="auto">
                  <a:xfrm>
                    <a:off x="5144226" y="1970825"/>
                    <a:ext cx="1537523" cy="1112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pic>
                <p:nvPicPr>
                  <p:cNvPr id="369" name="Picture 368"/>
                  <p:cNvPicPr>
                    <a:picLocks noChangeAspect="1"/>
                  </p:cNvPicPr>
                  <p:nvPr/>
                </p:nvPicPr>
                <p:blipFill>
                  <a:blip r:embed="rId3"/>
                  <a:stretch>
                    <a:fillRect/>
                  </a:stretch>
                </p:blipFill>
                <p:spPr>
                  <a:xfrm>
                    <a:off x="5297765" y="2315286"/>
                    <a:ext cx="507116" cy="507116"/>
                  </a:xfrm>
                  <a:prstGeom prst="rect">
                    <a:avLst/>
                  </a:prstGeom>
                </p:spPr>
              </p:pic>
              <p:sp>
                <p:nvSpPr>
                  <p:cNvPr id="370" name="Rectangle 204"/>
                  <p:cNvSpPr>
                    <a:spLocks noChangeArrowheads="1"/>
                  </p:cNvSpPr>
                  <p:nvPr/>
                </p:nvSpPr>
                <p:spPr bwMode="auto">
                  <a:xfrm>
                    <a:off x="4941341" y="3100504"/>
                    <a:ext cx="1938403" cy="10510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1" name="Rectangle 222"/>
                  <p:cNvSpPr>
                    <a:spLocks noChangeArrowheads="1"/>
                  </p:cNvSpPr>
                  <p:nvPr/>
                </p:nvSpPr>
                <p:spPr bwMode="auto">
                  <a:xfrm>
                    <a:off x="4941341" y="3083393"/>
                    <a:ext cx="1938403" cy="122219"/>
                  </a:xfrm>
                  <a:prstGeom prst="rect">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2" name="Freeform 223"/>
                  <p:cNvSpPr>
                    <a:spLocks/>
                  </p:cNvSpPr>
                  <p:nvPr/>
                </p:nvSpPr>
                <p:spPr bwMode="auto">
                  <a:xfrm>
                    <a:off x="4877788" y="2440518"/>
                    <a:ext cx="119776" cy="163775"/>
                  </a:xfrm>
                  <a:custGeom>
                    <a:avLst/>
                    <a:gdLst>
                      <a:gd name="T0" fmla="*/ 49 w 49"/>
                      <a:gd name="T1" fmla="*/ 67 h 67"/>
                      <a:gd name="T2" fmla="*/ 28 w 49"/>
                      <a:gd name="T3" fmla="*/ 10 h 67"/>
                      <a:gd name="T4" fmla="*/ 0 w 49"/>
                      <a:gd name="T5" fmla="*/ 0 h 67"/>
                      <a:gd name="T6" fmla="*/ 0 w 49"/>
                      <a:gd name="T7" fmla="*/ 24 h 67"/>
                      <a:gd name="T8" fmla="*/ 49 w 49"/>
                      <a:gd name="T9" fmla="*/ 67 h 67"/>
                    </a:gdLst>
                    <a:ahLst/>
                    <a:cxnLst>
                      <a:cxn ang="0">
                        <a:pos x="T0" y="T1"/>
                      </a:cxn>
                      <a:cxn ang="0">
                        <a:pos x="T2" y="T3"/>
                      </a:cxn>
                      <a:cxn ang="0">
                        <a:pos x="T4" y="T5"/>
                      </a:cxn>
                      <a:cxn ang="0">
                        <a:pos x="T6" y="T7"/>
                      </a:cxn>
                      <a:cxn ang="0">
                        <a:pos x="T8" y="T9"/>
                      </a:cxn>
                    </a:cxnLst>
                    <a:rect l="0" t="0" r="r" b="b"/>
                    <a:pathLst>
                      <a:path w="49" h="67">
                        <a:moveTo>
                          <a:pt x="49" y="67"/>
                        </a:moveTo>
                        <a:lnTo>
                          <a:pt x="28" y="10"/>
                        </a:lnTo>
                        <a:lnTo>
                          <a:pt x="0" y="0"/>
                        </a:lnTo>
                        <a:lnTo>
                          <a:pt x="0" y="24"/>
                        </a:lnTo>
                        <a:lnTo>
                          <a:pt x="49"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3" name="Freeform 224"/>
                  <p:cNvSpPr>
                    <a:spLocks/>
                  </p:cNvSpPr>
                  <p:nvPr/>
                </p:nvSpPr>
                <p:spPr bwMode="auto">
                  <a:xfrm>
                    <a:off x="4968662" y="2289396"/>
                    <a:ext cx="68442" cy="92887"/>
                  </a:xfrm>
                  <a:custGeom>
                    <a:avLst/>
                    <a:gdLst>
                      <a:gd name="T0" fmla="*/ 2 w 12"/>
                      <a:gd name="T1" fmla="*/ 1 h 16"/>
                      <a:gd name="T2" fmla="*/ 0 w 12"/>
                      <a:gd name="T3" fmla="*/ 0 h 16"/>
                      <a:gd name="T4" fmla="*/ 11 w 12"/>
                      <a:gd name="T5" fmla="*/ 16 h 16"/>
                      <a:gd name="T6" fmla="*/ 12 w 12"/>
                      <a:gd name="T7" fmla="*/ 14 h 16"/>
                      <a:gd name="T8" fmla="*/ 2 w 12"/>
                      <a:gd name="T9" fmla="*/ 1 h 16"/>
                    </a:gdLst>
                    <a:ahLst/>
                    <a:cxnLst>
                      <a:cxn ang="0">
                        <a:pos x="T0" y="T1"/>
                      </a:cxn>
                      <a:cxn ang="0">
                        <a:pos x="T2" y="T3"/>
                      </a:cxn>
                      <a:cxn ang="0">
                        <a:pos x="T4" y="T5"/>
                      </a:cxn>
                      <a:cxn ang="0">
                        <a:pos x="T6" y="T7"/>
                      </a:cxn>
                      <a:cxn ang="0">
                        <a:pos x="T8" y="T9"/>
                      </a:cxn>
                    </a:cxnLst>
                    <a:rect l="0" t="0" r="r" b="b"/>
                    <a:pathLst>
                      <a:path w="12" h="16">
                        <a:moveTo>
                          <a:pt x="2" y="1"/>
                        </a:moveTo>
                        <a:cubicBezTo>
                          <a:pt x="0" y="0"/>
                          <a:pt x="0" y="0"/>
                          <a:pt x="0" y="0"/>
                        </a:cubicBezTo>
                        <a:cubicBezTo>
                          <a:pt x="0" y="0"/>
                          <a:pt x="4" y="12"/>
                          <a:pt x="11" y="16"/>
                        </a:cubicBezTo>
                        <a:cubicBezTo>
                          <a:pt x="12" y="14"/>
                          <a:pt x="12" y="14"/>
                          <a:pt x="12" y="14"/>
                        </a:cubicBezTo>
                        <a:cubicBezTo>
                          <a:pt x="6" y="10"/>
                          <a:pt x="3" y="2"/>
                          <a:pt x="2" y="1"/>
                        </a:cubicBezTo>
                      </a:path>
                    </a:pathLst>
                  </a:custGeom>
                  <a:solidFill>
                    <a:srgbClr val="805544"/>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4" name="Freeform 225"/>
                  <p:cNvSpPr>
                    <a:spLocks/>
                  </p:cNvSpPr>
                  <p:nvPr/>
                </p:nvSpPr>
                <p:spPr bwMode="auto">
                  <a:xfrm>
                    <a:off x="4980452" y="2296299"/>
                    <a:ext cx="75778" cy="75777"/>
                  </a:xfrm>
                  <a:custGeom>
                    <a:avLst/>
                    <a:gdLst>
                      <a:gd name="T0" fmla="*/ 10 w 13"/>
                      <a:gd name="T1" fmla="*/ 13 h 13"/>
                      <a:gd name="T2" fmla="*/ 13 w 13"/>
                      <a:gd name="T3" fmla="*/ 5 h 13"/>
                      <a:gd name="T4" fmla="*/ 0 w 13"/>
                      <a:gd name="T5" fmla="*/ 0 h 13"/>
                      <a:gd name="T6" fmla="*/ 10 w 13"/>
                      <a:gd name="T7" fmla="*/ 13 h 13"/>
                    </a:gdLst>
                    <a:ahLst/>
                    <a:cxnLst>
                      <a:cxn ang="0">
                        <a:pos x="T0" y="T1"/>
                      </a:cxn>
                      <a:cxn ang="0">
                        <a:pos x="T2" y="T3"/>
                      </a:cxn>
                      <a:cxn ang="0">
                        <a:pos x="T4" y="T5"/>
                      </a:cxn>
                      <a:cxn ang="0">
                        <a:pos x="T6" y="T7"/>
                      </a:cxn>
                    </a:cxnLst>
                    <a:rect l="0" t="0" r="r" b="b"/>
                    <a:pathLst>
                      <a:path w="13" h="13">
                        <a:moveTo>
                          <a:pt x="10" y="13"/>
                        </a:moveTo>
                        <a:cubicBezTo>
                          <a:pt x="13" y="5"/>
                          <a:pt x="13" y="5"/>
                          <a:pt x="13" y="5"/>
                        </a:cubicBezTo>
                        <a:cubicBezTo>
                          <a:pt x="0" y="0"/>
                          <a:pt x="0" y="0"/>
                          <a:pt x="0" y="0"/>
                        </a:cubicBezTo>
                        <a:cubicBezTo>
                          <a:pt x="1" y="1"/>
                          <a:pt x="4" y="9"/>
                          <a:pt x="10"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5" name="Freeform 227"/>
                  <p:cNvSpPr>
                    <a:spLocks/>
                  </p:cNvSpPr>
                  <p:nvPr/>
                </p:nvSpPr>
                <p:spPr bwMode="auto">
                  <a:xfrm>
                    <a:off x="5014672" y="2169191"/>
                    <a:ext cx="19556" cy="29332"/>
                  </a:xfrm>
                  <a:custGeom>
                    <a:avLst/>
                    <a:gdLst>
                      <a:gd name="T0" fmla="*/ 3 w 3"/>
                      <a:gd name="T1" fmla="*/ 2 h 5"/>
                      <a:gd name="T2" fmla="*/ 3 w 3"/>
                      <a:gd name="T3" fmla="*/ 0 h 5"/>
                      <a:gd name="T4" fmla="*/ 0 w 3"/>
                      <a:gd name="T5" fmla="*/ 3 h 5"/>
                      <a:gd name="T6" fmla="*/ 0 w 3"/>
                      <a:gd name="T7" fmla="*/ 5 h 5"/>
                      <a:gd name="T8" fmla="*/ 3 w 3"/>
                      <a:gd name="T9" fmla="*/ 2 h 5"/>
                    </a:gdLst>
                    <a:ahLst/>
                    <a:cxnLst>
                      <a:cxn ang="0">
                        <a:pos x="T0" y="T1"/>
                      </a:cxn>
                      <a:cxn ang="0">
                        <a:pos x="T2" y="T3"/>
                      </a:cxn>
                      <a:cxn ang="0">
                        <a:pos x="T4" y="T5"/>
                      </a:cxn>
                      <a:cxn ang="0">
                        <a:pos x="T6" y="T7"/>
                      </a:cxn>
                      <a:cxn ang="0">
                        <a:pos x="T8" y="T9"/>
                      </a:cxn>
                    </a:cxnLst>
                    <a:rect l="0" t="0" r="r" b="b"/>
                    <a:pathLst>
                      <a:path w="3" h="5">
                        <a:moveTo>
                          <a:pt x="3" y="2"/>
                        </a:moveTo>
                        <a:cubicBezTo>
                          <a:pt x="3" y="1"/>
                          <a:pt x="3" y="0"/>
                          <a:pt x="3" y="0"/>
                        </a:cubicBezTo>
                        <a:cubicBezTo>
                          <a:pt x="1" y="0"/>
                          <a:pt x="0" y="1"/>
                          <a:pt x="0" y="3"/>
                        </a:cubicBezTo>
                        <a:cubicBezTo>
                          <a:pt x="0" y="3"/>
                          <a:pt x="0" y="4"/>
                          <a:pt x="0" y="5"/>
                        </a:cubicBezTo>
                        <a:cubicBezTo>
                          <a:pt x="2" y="4"/>
                          <a:pt x="3" y="3"/>
                          <a:pt x="3" y="2"/>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6" name="Freeform 228"/>
                  <p:cNvSpPr>
                    <a:spLocks/>
                  </p:cNvSpPr>
                  <p:nvPr/>
                </p:nvSpPr>
                <p:spPr bwMode="auto">
                  <a:xfrm>
                    <a:off x="4946230" y="2076303"/>
                    <a:ext cx="0" cy="488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1"/>
                          <a:pt x="0" y="1"/>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7" name="Freeform 229"/>
                  <p:cNvSpPr>
                    <a:spLocks noEditPoints="1"/>
                  </p:cNvSpPr>
                  <p:nvPr/>
                </p:nvSpPr>
                <p:spPr bwMode="auto">
                  <a:xfrm>
                    <a:off x="4714012" y="2024973"/>
                    <a:ext cx="422880" cy="457102"/>
                  </a:xfrm>
                  <a:custGeom>
                    <a:avLst/>
                    <a:gdLst>
                      <a:gd name="T0" fmla="*/ 70 w 73"/>
                      <a:gd name="T1" fmla="*/ 41 h 79"/>
                      <a:gd name="T2" fmla="*/ 65 w 73"/>
                      <a:gd name="T3" fmla="*/ 20 h 79"/>
                      <a:gd name="T4" fmla="*/ 66 w 73"/>
                      <a:gd name="T5" fmla="*/ 17 h 79"/>
                      <a:gd name="T6" fmla="*/ 66 w 73"/>
                      <a:gd name="T7" fmla="*/ 17 h 79"/>
                      <a:gd name="T8" fmla="*/ 49 w 73"/>
                      <a:gd name="T9" fmla="*/ 10 h 79"/>
                      <a:gd name="T10" fmla="*/ 42 w 73"/>
                      <a:gd name="T11" fmla="*/ 0 h 79"/>
                      <a:gd name="T12" fmla="*/ 42 w 73"/>
                      <a:gd name="T13" fmla="*/ 0 h 79"/>
                      <a:gd name="T14" fmla="*/ 40 w 73"/>
                      <a:gd name="T15" fmla="*/ 9 h 79"/>
                      <a:gd name="T16" fmla="*/ 40 w 73"/>
                      <a:gd name="T17" fmla="*/ 10 h 79"/>
                      <a:gd name="T18" fmla="*/ 38 w 73"/>
                      <a:gd name="T19" fmla="*/ 20 h 79"/>
                      <a:gd name="T20" fmla="*/ 36 w 73"/>
                      <a:gd name="T21" fmla="*/ 26 h 79"/>
                      <a:gd name="T22" fmla="*/ 32 w 73"/>
                      <a:gd name="T23" fmla="*/ 25 h 79"/>
                      <a:gd name="T24" fmla="*/ 25 w 73"/>
                      <a:gd name="T25" fmla="*/ 17 h 79"/>
                      <a:gd name="T26" fmla="*/ 19 w 73"/>
                      <a:gd name="T27" fmla="*/ 16 h 79"/>
                      <a:gd name="T28" fmla="*/ 16 w 73"/>
                      <a:gd name="T29" fmla="*/ 26 h 79"/>
                      <a:gd name="T30" fmla="*/ 17 w 73"/>
                      <a:gd name="T31" fmla="*/ 33 h 79"/>
                      <a:gd name="T32" fmla="*/ 17 w 73"/>
                      <a:gd name="T33" fmla="*/ 36 h 79"/>
                      <a:gd name="T34" fmla="*/ 17 w 73"/>
                      <a:gd name="T35" fmla="*/ 36 h 79"/>
                      <a:gd name="T36" fmla="*/ 17 w 73"/>
                      <a:gd name="T37" fmla="*/ 36 h 79"/>
                      <a:gd name="T38" fmla="*/ 7 w 73"/>
                      <a:gd name="T39" fmla="*/ 50 h 79"/>
                      <a:gd name="T40" fmla="*/ 3 w 73"/>
                      <a:gd name="T41" fmla="*/ 47 h 79"/>
                      <a:gd name="T42" fmla="*/ 0 w 73"/>
                      <a:gd name="T43" fmla="*/ 67 h 79"/>
                      <a:gd name="T44" fmla="*/ 31 w 73"/>
                      <a:gd name="T45" fmla="*/ 79 h 79"/>
                      <a:gd name="T46" fmla="*/ 31 w 73"/>
                      <a:gd name="T47" fmla="*/ 69 h 79"/>
                      <a:gd name="T48" fmla="*/ 41 w 73"/>
                      <a:gd name="T49" fmla="*/ 72 h 79"/>
                      <a:gd name="T50" fmla="*/ 51 w 73"/>
                      <a:gd name="T51" fmla="*/ 71 h 79"/>
                      <a:gd name="T52" fmla="*/ 55 w 73"/>
                      <a:gd name="T53" fmla="*/ 62 h 79"/>
                      <a:gd name="T54" fmla="*/ 44 w 73"/>
                      <a:gd name="T55" fmla="*/ 46 h 79"/>
                      <a:gd name="T56" fmla="*/ 46 w 73"/>
                      <a:gd name="T57" fmla="*/ 47 h 79"/>
                      <a:gd name="T58" fmla="*/ 46 w 73"/>
                      <a:gd name="T59" fmla="*/ 47 h 79"/>
                      <a:gd name="T60" fmla="*/ 59 w 73"/>
                      <a:gd name="T61" fmla="*/ 52 h 79"/>
                      <a:gd name="T62" fmla="*/ 62 w 73"/>
                      <a:gd name="T63" fmla="*/ 45 h 79"/>
                      <a:gd name="T64" fmla="*/ 70 w 73"/>
                      <a:gd name="T65" fmla="*/ 41 h 79"/>
                      <a:gd name="T66" fmla="*/ 59 w 73"/>
                      <a:gd name="T67" fmla="*/ 29 h 79"/>
                      <a:gd name="T68" fmla="*/ 55 w 73"/>
                      <a:gd name="T69" fmla="*/ 32 h 79"/>
                      <a:gd name="T70" fmla="*/ 52 w 73"/>
                      <a:gd name="T71" fmla="*/ 30 h 79"/>
                      <a:gd name="T72" fmla="*/ 52 w 73"/>
                      <a:gd name="T73" fmla="*/ 28 h 79"/>
                      <a:gd name="T74" fmla="*/ 55 w 73"/>
                      <a:gd name="T75" fmla="*/ 25 h 79"/>
                      <a:gd name="T76" fmla="*/ 56 w 73"/>
                      <a:gd name="T77" fmla="*/ 25 h 79"/>
                      <a:gd name="T78" fmla="*/ 59 w 73"/>
                      <a:gd name="T79" fmla="*/ 2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3" h="79">
                        <a:moveTo>
                          <a:pt x="70" y="41"/>
                        </a:moveTo>
                        <a:cubicBezTo>
                          <a:pt x="70" y="39"/>
                          <a:pt x="65" y="23"/>
                          <a:pt x="65" y="20"/>
                        </a:cubicBezTo>
                        <a:cubicBezTo>
                          <a:pt x="66" y="19"/>
                          <a:pt x="66" y="18"/>
                          <a:pt x="66" y="17"/>
                        </a:cubicBezTo>
                        <a:cubicBezTo>
                          <a:pt x="66" y="17"/>
                          <a:pt x="66" y="17"/>
                          <a:pt x="66" y="17"/>
                        </a:cubicBezTo>
                        <a:cubicBezTo>
                          <a:pt x="58" y="17"/>
                          <a:pt x="52" y="14"/>
                          <a:pt x="49" y="10"/>
                        </a:cubicBezTo>
                        <a:cubicBezTo>
                          <a:pt x="44" y="6"/>
                          <a:pt x="43" y="1"/>
                          <a:pt x="42" y="0"/>
                        </a:cubicBezTo>
                        <a:cubicBezTo>
                          <a:pt x="42" y="0"/>
                          <a:pt x="42" y="0"/>
                          <a:pt x="42" y="0"/>
                        </a:cubicBezTo>
                        <a:cubicBezTo>
                          <a:pt x="40" y="9"/>
                          <a:pt x="40" y="9"/>
                          <a:pt x="40" y="9"/>
                        </a:cubicBezTo>
                        <a:cubicBezTo>
                          <a:pt x="40" y="10"/>
                          <a:pt x="40" y="10"/>
                          <a:pt x="40" y="10"/>
                        </a:cubicBezTo>
                        <a:cubicBezTo>
                          <a:pt x="40" y="12"/>
                          <a:pt x="39" y="16"/>
                          <a:pt x="38" y="20"/>
                        </a:cubicBezTo>
                        <a:cubicBezTo>
                          <a:pt x="37" y="23"/>
                          <a:pt x="37" y="25"/>
                          <a:pt x="36" y="26"/>
                        </a:cubicBezTo>
                        <a:cubicBezTo>
                          <a:pt x="35" y="30"/>
                          <a:pt x="32" y="25"/>
                          <a:pt x="32" y="25"/>
                        </a:cubicBezTo>
                        <a:cubicBezTo>
                          <a:pt x="32" y="25"/>
                          <a:pt x="28" y="19"/>
                          <a:pt x="25" y="17"/>
                        </a:cubicBezTo>
                        <a:cubicBezTo>
                          <a:pt x="23" y="15"/>
                          <a:pt x="21" y="14"/>
                          <a:pt x="19" y="16"/>
                        </a:cubicBezTo>
                        <a:cubicBezTo>
                          <a:pt x="17" y="18"/>
                          <a:pt x="17" y="22"/>
                          <a:pt x="16" y="26"/>
                        </a:cubicBezTo>
                        <a:cubicBezTo>
                          <a:pt x="16" y="28"/>
                          <a:pt x="17" y="31"/>
                          <a:pt x="17" y="33"/>
                        </a:cubicBezTo>
                        <a:cubicBezTo>
                          <a:pt x="17" y="35"/>
                          <a:pt x="17" y="36"/>
                          <a:pt x="17" y="36"/>
                        </a:cubicBezTo>
                        <a:cubicBezTo>
                          <a:pt x="17" y="36"/>
                          <a:pt x="17" y="36"/>
                          <a:pt x="17" y="36"/>
                        </a:cubicBezTo>
                        <a:cubicBezTo>
                          <a:pt x="17" y="36"/>
                          <a:pt x="17" y="36"/>
                          <a:pt x="17" y="36"/>
                        </a:cubicBezTo>
                        <a:cubicBezTo>
                          <a:pt x="17" y="36"/>
                          <a:pt x="14" y="47"/>
                          <a:pt x="7" y="50"/>
                        </a:cubicBezTo>
                        <a:cubicBezTo>
                          <a:pt x="3" y="47"/>
                          <a:pt x="3" y="47"/>
                          <a:pt x="3" y="47"/>
                        </a:cubicBezTo>
                        <a:cubicBezTo>
                          <a:pt x="0" y="67"/>
                          <a:pt x="0" y="67"/>
                          <a:pt x="0" y="67"/>
                        </a:cubicBezTo>
                        <a:cubicBezTo>
                          <a:pt x="31" y="79"/>
                          <a:pt x="31" y="79"/>
                          <a:pt x="31" y="79"/>
                        </a:cubicBezTo>
                        <a:cubicBezTo>
                          <a:pt x="31" y="69"/>
                          <a:pt x="31" y="69"/>
                          <a:pt x="31" y="69"/>
                        </a:cubicBezTo>
                        <a:cubicBezTo>
                          <a:pt x="35" y="70"/>
                          <a:pt x="38" y="71"/>
                          <a:pt x="41" y="72"/>
                        </a:cubicBezTo>
                        <a:cubicBezTo>
                          <a:pt x="50" y="75"/>
                          <a:pt x="51" y="71"/>
                          <a:pt x="51" y="71"/>
                        </a:cubicBezTo>
                        <a:cubicBezTo>
                          <a:pt x="55" y="62"/>
                          <a:pt x="55" y="62"/>
                          <a:pt x="55" y="62"/>
                        </a:cubicBezTo>
                        <a:cubicBezTo>
                          <a:pt x="48" y="58"/>
                          <a:pt x="44" y="46"/>
                          <a:pt x="44" y="46"/>
                        </a:cubicBezTo>
                        <a:cubicBezTo>
                          <a:pt x="46" y="47"/>
                          <a:pt x="46" y="47"/>
                          <a:pt x="46" y="47"/>
                        </a:cubicBezTo>
                        <a:cubicBezTo>
                          <a:pt x="46" y="47"/>
                          <a:pt x="46" y="47"/>
                          <a:pt x="46" y="47"/>
                        </a:cubicBezTo>
                        <a:cubicBezTo>
                          <a:pt x="59" y="52"/>
                          <a:pt x="59" y="52"/>
                          <a:pt x="59" y="52"/>
                        </a:cubicBezTo>
                        <a:cubicBezTo>
                          <a:pt x="62" y="45"/>
                          <a:pt x="62" y="45"/>
                          <a:pt x="62" y="45"/>
                        </a:cubicBezTo>
                        <a:cubicBezTo>
                          <a:pt x="73" y="47"/>
                          <a:pt x="71" y="42"/>
                          <a:pt x="70" y="41"/>
                        </a:cubicBezTo>
                        <a:moveTo>
                          <a:pt x="59" y="29"/>
                        </a:moveTo>
                        <a:cubicBezTo>
                          <a:pt x="59" y="30"/>
                          <a:pt x="57" y="32"/>
                          <a:pt x="55" y="32"/>
                        </a:cubicBezTo>
                        <a:cubicBezTo>
                          <a:pt x="54" y="31"/>
                          <a:pt x="53" y="31"/>
                          <a:pt x="52" y="30"/>
                        </a:cubicBezTo>
                        <a:cubicBezTo>
                          <a:pt x="52" y="29"/>
                          <a:pt x="52" y="28"/>
                          <a:pt x="52" y="28"/>
                        </a:cubicBezTo>
                        <a:cubicBezTo>
                          <a:pt x="52" y="26"/>
                          <a:pt x="53" y="25"/>
                          <a:pt x="55" y="25"/>
                        </a:cubicBezTo>
                        <a:cubicBezTo>
                          <a:pt x="55" y="25"/>
                          <a:pt x="55" y="25"/>
                          <a:pt x="56" y="25"/>
                        </a:cubicBezTo>
                        <a:cubicBezTo>
                          <a:pt x="58" y="25"/>
                          <a:pt x="59" y="27"/>
                          <a:pt x="59" y="29"/>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8" name="Freeform 230"/>
                  <p:cNvSpPr>
                    <a:spLocks/>
                  </p:cNvSpPr>
                  <p:nvPr/>
                </p:nvSpPr>
                <p:spPr bwMode="auto">
                  <a:xfrm>
                    <a:off x="4919762" y="2005043"/>
                    <a:ext cx="94861" cy="171481"/>
                  </a:xfrm>
                  <a:custGeom>
                    <a:avLst/>
                    <a:gdLst>
                      <a:gd name="T0" fmla="*/ 4 w 11"/>
                      <a:gd name="T1" fmla="*/ 0 h 20"/>
                      <a:gd name="T2" fmla="*/ 2 w 11"/>
                      <a:gd name="T3" fmla="*/ 9 h 20"/>
                      <a:gd name="T4" fmla="*/ 2 w 11"/>
                      <a:gd name="T5" fmla="*/ 10 h 20"/>
                      <a:gd name="T6" fmla="*/ 0 w 11"/>
                      <a:gd name="T7" fmla="*/ 20 h 20"/>
                      <a:gd name="T8" fmla="*/ 11 w 11"/>
                      <a:gd name="T9" fmla="*/ 10 h 20"/>
                      <a:gd name="T10" fmla="*/ 4 w 11"/>
                      <a:gd name="T11" fmla="*/ 0 h 20"/>
                      <a:gd name="T12" fmla="*/ 4 w 1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4" y="0"/>
                        </a:moveTo>
                        <a:cubicBezTo>
                          <a:pt x="2" y="9"/>
                          <a:pt x="2" y="9"/>
                          <a:pt x="2" y="9"/>
                        </a:cubicBezTo>
                        <a:cubicBezTo>
                          <a:pt x="2" y="10"/>
                          <a:pt x="2" y="10"/>
                          <a:pt x="2" y="10"/>
                        </a:cubicBezTo>
                        <a:cubicBezTo>
                          <a:pt x="2" y="12"/>
                          <a:pt x="1" y="16"/>
                          <a:pt x="0" y="20"/>
                        </a:cubicBezTo>
                        <a:cubicBezTo>
                          <a:pt x="2" y="17"/>
                          <a:pt x="6" y="13"/>
                          <a:pt x="11" y="10"/>
                        </a:cubicBezTo>
                        <a:cubicBezTo>
                          <a:pt x="6" y="6"/>
                          <a:pt x="5" y="1"/>
                          <a:pt x="4" y="0"/>
                        </a:cubicBezTo>
                        <a:cubicBezTo>
                          <a:pt x="4" y="0"/>
                          <a:pt x="4" y="0"/>
                          <a:pt x="4" y="0"/>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9" name="Freeform 231"/>
                  <p:cNvSpPr>
                    <a:spLocks/>
                  </p:cNvSpPr>
                  <p:nvPr/>
                </p:nvSpPr>
                <p:spPr bwMode="auto">
                  <a:xfrm>
                    <a:off x="4806900" y="2105636"/>
                    <a:ext cx="53777" cy="109998"/>
                  </a:xfrm>
                  <a:custGeom>
                    <a:avLst/>
                    <a:gdLst>
                      <a:gd name="T0" fmla="*/ 9 w 9"/>
                      <a:gd name="T1" fmla="*/ 3 h 19"/>
                      <a:gd name="T2" fmla="*/ 3 w 9"/>
                      <a:gd name="T3" fmla="*/ 2 h 19"/>
                      <a:gd name="T4" fmla="*/ 0 w 9"/>
                      <a:gd name="T5" fmla="*/ 12 h 19"/>
                      <a:gd name="T6" fmla="*/ 1 w 9"/>
                      <a:gd name="T7" fmla="*/ 19 h 19"/>
                      <a:gd name="T8" fmla="*/ 9 w 9"/>
                      <a:gd name="T9" fmla="*/ 3 h 19"/>
                    </a:gdLst>
                    <a:ahLst/>
                    <a:cxnLst>
                      <a:cxn ang="0">
                        <a:pos x="T0" y="T1"/>
                      </a:cxn>
                      <a:cxn ang="0">
                        <a:pos x="T2" y="T3"/>
                      </a:cxn>
                      <a:cxn ang="0">
                        <a:pos x="T4" y="T5"/>
                      </a:cxn>
                      <a:cxn ang="0">
                        <a:pos x="T6" y="T7"/>
                      </a:cxn>
                      <a:cxn ang="0">
                        <a:pos x="T8" y="T9"/>
                      </a:cxn>
                    </a:cxnLst>
                    <a:rect l="0" t="0" r="r" b="b"/>
                    <a:pathLst>
                      <a:path w="9" h="19">
                        <a:moveTo>
                          <a:pt x="9" y="3"/>
                        </a:moveTo>
                        <a:cubicBezTo>
                          <a:pt x="7" y="1"/>
                          <a:pt x="5" y="0"/>
                          <a:pt x="3" y="2"/>
                        </a:cubicBezTo>
                        <a:cubicBezTo>
                          <a:pt x="1" y="4"/>
                          <a:pt x="1" y="8"/>
                          <a:pt x="0" y="12"/>
                        </a:cubicBezTo>
                        <a:cubicBezTo>
                          <a:pt x="0" y="14"/>
                          <a:pt x="1" y="17"/>
                          <a:pt x="1" y="19"/>
                        </a:cubicBezTo>
                        <a:cubicBezTo>
                          <a:pt x="2" y="15"/>
                          <a:pt x="4" y="4"/>
                          <a:pt x="9" y="3"/>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0" name="Freeform 232"/>
                  <p:cNvSpPr>
                    <a:spLocks/>
                  </p:cNvSpPr>
                  <p:nvPr/>
                </p:nvSpPr>
                <p:spPr bwMode="auto">
                  <a:xfrm>
                    <a:off x="4980452" y="1856309"/>
                    <a:ext cx="232217" cy="266439"/>
                  </a:xfrm>
                  <a:custGeom>
                    <a:avLst/>
                    <a:gdLst>
                      <a:gd name="T0" fmla="*/ 0 w 40"/>
                      <a:gd name="T1" fmla="*/ 0 h 46"/>
                      <a:gd name="T2" fmla="*/ 32 w 40"/>
                      <a:gd name="T3" fmla="*/ 13 h 46"/>
                      <a:gd name="T4" fmla="*/ 20 w 40"/>
                      <a:gd name="T5" fmla="*/ 46 h 46"/>
                    </a:gdLst>
                    <a:ahLst/>
                    <a:cxnLst>
                      <a:cxn ang="0">
                        <a:pos x="T0" y="T1"/>
                      </a:cxn>
                      <a:cxn ang="0">
                        <a:pos x="T2" y="T3"/>
                      </a:cxn>
                      <a:cxn ang="0">
                        <a:pos x="T4" y="T5"/>
                      </a:cxn>
                    </a:cxnLst>
                    <a:rect l="0" t="0" r="r" b="b"/>
                    <a:pathLst>
                      <a:path w="40" h="46">
                        <a:moveTo>
                          <a:pt x="0" y="0"/>
                        </a:moveTo>
                        <a:cubicBezTo>
                          <a:pt x="0" y="0"/>
                          <a:pt x="24" y="18"/>
                          <a:pt x="32" y="13"/>
                        </a:cubicBezTo>
                        <a:cubicBezTo>
                          <a:pt x="40" y="9"/>
                          <a:pt x="36" y="41"/>
                          <a:pt x="20" y="4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1" name="Freeform 233"/>
                  <p:cNvSpPr>
                    <a:spLocks/>
                  </p:cNvSpPr>
                  <p:nvPr/>
                </p:nvSpPr>
                <p:spPr bwMode="auto">
                  <a:xfrm>
                    <a:off x="4586905" y="2464963"/>
                    <a:ext cx="537767" cy="833539"/>
                  </a:xfrm>
                  <a:custGeom>
                    <a:avLst/>
                    <a:gdLst>
                      <a:gd name="T0" fmla="*/ 4 w 93"/>
                      <a:gd name="T1" fmla="*/ 144 h 144"/>
                      <a:gd name="T2" fmla="*/ 81 w 93"/>
                      <a:gd name="T3" fmla="*/ 144 h 144"/>
                      <a:gd name="T4" fmla="*/ 75 w 93"/>
                      <a:gd name="T5" fmla="*/ 39 h 144"/>
                      <a:gd name="T6" fmla="*/ 55 w 93"/>
                      <a:gd name="T7" fmla="*/ 5 h 144"/>
                      <a:gd name="T8" fmla="*/ 37 w 93"/>
                      <a:gd name="T9" fmla="*/ 0 h 144"/>
                      <a:gd name="T10" fmla="*/ 16 w 93"/>
                      <a:gd name="T11" fmla="*/ 5 h 144"/>
                      <a:gd name="T12" fmla="*/ 0 w 93"/>
                      <a:gd name="T13" fmla="*/ 104 h 144"/>
                      <a:gd name="T14" fmla="*/ 0 w 93"/>
                      <a:gd name="T15" fmla="*/ 104 h 144"/>
                      <a:gd name="T16" fmla="*/ 4 w 9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44">
                        <a:moveTo>
                          <a:pt x="4" y="144"/>
                        </a:moveTo>
                        <a:cubicBezTo>
                          <a:pt x="81" y="144"/>
                          <a:pt x="81" y="144"/>
                          <a:pt x="81" y="144"/>
                        </a:cubicBezTo>
                        <a:cubicBezTo>
                          <a:pt x="93" y="109"/>
                          <a:pt x="78" y="48"/>
                          <a:pt x="75" y="39"/>
                        </a:cubicBezTo>
                        <a:cubicBezTo>
                          <a:pt x="72" y="29"/>
                          <a:pt x="65" y="13"/>
                          <a:pt x="55" y="5"/>
                        </a:cubicBezTo>
                        <a:cubicBezTo>
                          <a:pt x="50" y="2"/>
                          <a:pt x="44" y="0"/>
                          <a:pt x="37" y="0"/>
                        </a:cubicBezTo>
                        <a:cubicBezTo>
                          <a:pt x="31" y="0"/>
                          <a:pt x="16" y="5"/>
                          <a:pt x="16" y="5"/>
                        </a:cubicBezTo>
                        <a:cubicBezTo>
                          <a:pt x="16" y="5"/>
                          <a:pt x="0" y="20"/>
                          <a:pt x="0" y="104"/>
                        </a:cubicBezTo>
                        <a:cubicBezTo>
                          <a:pt x="0" y="104"/>
                          <a:pt x="0" y="104"/>
                          <a:pt x="0" y="104"/>
                        </a:cubicBezTo>
                        <a:cubicBezTo>
                          <a:pt x="0" y="120"/>
                          <a:pt x="1" y="135"/>
                          <a:pt x="4" y="144"/>
                        </a:cubicBezTo>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2" name="Freeform 234"/>
                  <p:cNvSpPr>
                    <a:spLocks/>
                  </p:cNvSpPr>
                  <p:nvPr/>
                </p:nvSpPr>
                <p:spPr bwMode="auto">
                  <a:xfrm>
                    <a:off x="4674902" y="2401409"/>
                    <a:ext cx="271328" cy="212663"/>
                  </a:xfrm>
                  <a:custGeom>
                    <a:avLst/>
                    <a:gdLst>
                      <a:gd name="T0" fmla="*/ 0 w 111"/>
                      <a:gd name="T1" fmla="*/ 38 h 87"/>
                      <a:gd name="T2" fmla="*/ 16 w 111"/>
                      <a:gd name="T3" fmla="*/ 0 h 87"/>
                      <a:gd name="T4" fmla="*/ 106 w 111"/>
                      <a:gd name="T5" fmla="*/ 33 h 87"/>
                      <a:gd name="T6" fmla="*/ 111 w 111"/>
                      <a:gd name="T7" fmla="*/ 87 h 87"/>
                      <a:gd name="T8" fmla="*/ 0 w 111"/>
                      <a:gd name="T9" fmla="*/ 38 h 87"/>
                    </a:gdLst>
                    <a:ahLst/>
                    <a:cxnLst>
                      <a:cxn ang="0">
                        <a:pos x="T0" y="T1"/>
                      </a:cxn>
                      <a:cxn ang="0">
                        <a:pos x="T2" y="T3"/>
                      </a:cxn>
                      <a:cxn ang="0">
                        <a:pos x="T4" y="T5"/>
                      </a:cxn>
                      <a:cxn ang="0">
                        <a:pos x="T6" y="T7"/>
                      </a:cxn>
                      <a:cxn ang="0">
                        <a:pos x="T8" y="T9"/>
                      </a:cxn>
                    </a:cxnLst>
                    <a:rect l="0" t="0" r="r" b="b"/>
                    <a:pathLst>
                      <a:path w="111" h="87">
                        <a:moveTo>
                          <a:pt x="0" y="38"/>
                        </a:moveTo>
                        <a:lnTo>
                          <a:pt x="16" y="0"/>
                        </a:lnTo>
                        <a:lnTo>
                          <a:pt x="106" y="33"/>
                        </a:lnTo>
                        <a:lnTo>
                          <a:pt x="111" y="87"/>
                        </a:lnTo>
                        <a:lnTo>
                          <a:pt x="0" y="38"/>
                        </a:lnTo>
                        <a:close/>
                      </a:path>
                    </a:pathLst>
                  </a:custGeom>
                  <a:solidFill>
                    <a:srgbClr val="00315A"/>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3" name="Freeform 235"/>
                  <p:cNvSpPr>
                    <a:spLocks/>
                  </p:cNvSpPr>
                  <p:nvPr/>
                </p:nvSpPr>
                <p:spPr bwMode="auto">
                  <a:xfrm>
                    <a:off x="5281112" y="2631183"/>
                    <a:ext cx="151553" cy="109998"/>
                  </a:xfrm>
                  <a:custGeom>
                    <a:avLst/>
                    <a:gdLst>
                      <a:gd name="T0" fmla="*/ 62 w 62"/>
                      <a:gd name="T1" fmla="*/ 36 h 45"/>
                      <a:gd name="T2" fmla="*/ 55 w 62"/>
                      <a:gd name="T3" fmla="*/ 45 h 45"/>
                      <a:gd name="T4" fmla="*/ 0 w 62"/>
                      <a:gd name="T5" fmla="*/ 12 h 45"/>
                      <a:gd name="T6" fmla="*/ 7 w 62"/>
                      <a:gd name="T7" fmla="*/ 0 h 45"/>
                      <a:gd name="T8" fmla="*/ 62 w 62"/>
                      <a:gd name="T9" fmla="*/ 36 h 45"/>
                    </a:gdLst>
                    <a:ahLst/>
                    <a:cxnLst>
                      <a:cxn ang="0">
                        <a:pos x="T0" y="T1"/>
                      </a:cxn>
                      <a:cxn ang="0">
                        <a:pos x="T2" y="T3"/>
                      </a:cxn>
                      <a:cxn ang="0">
                        <a:pos x="T4" y="T5"/>
                      </a:cxn>
                      <a:cxn ang="0">
                        <a:pos x="T6" y="T7"/>
                      </a:cxn>
                      <a:cxn ang="0">
                        <a:pos x="T8" y="T9"/>
                      </a:cxn>
                    </a:cxnLst>
                    <a:rect l="0" t="0" r="r" b="b"/>
                    <a:pathLst>
                      <a:path w="62" h="45">
                        <a:moveTo>
                          <a:pt x="62" y="36"/>
                        </a:moveTo>
                        <a:lnTo>
                          <a:pt x="55" y="45"/>
                        </a:lnTo>
                        <a:lnTo>
                          <a:pt x="0" y="12"/>
                        </a:lnTo>
                        <a:lnTo>
                          <a:pt x="7" y="0"/>
                        </a:lnTo>
                        <a:lnTo>
                          <a:pt x="62"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4" name="Freeform 236"/>
                  <p:cNvSpPr>
                    <a:spLocks/>
                  </p:cNvSpPr>
                  <p:nvPr/>
                </p:nvSpPr>
                <p:spPr bwMode="auto">
                  <a:xfrm>
                    <a:off x="4687125" y="2574960"/>
                    <a:ext cx="589099" cy="549989"/>
                  </a:xfrm>
                  <a:custGeom>
                    <a:avLst/>
                    <a:gdLst>
                      <a:gd name="T0" fmla="*/ 80 w 102"/>
                      <a:gd name="T1" fmla="*/ 45 h 95"/>
                      <a:gd name="T2" fmla="*/ 72 w 102"/>
                      <a:gd name="T3" fmla="*/ 54 h 95"/>
                      <a:gd name="T4" fmla="*/ 30 w 102"/>
                      <a:gd name="T5" fmla="*/ 7 h 95"/>
                      <a:gd name="T6" fmla="*/ 7 w 102"/>
                      <a:gd name="T7" fmla="*/ 6 h 95"/>
                      <a:gd name="T8" fmla="*/ 6 w 102"/>
                      <a:gd name="T9" fmla="*/ 28 h 95"/>
                      <a:gd name="T10" fmla="*/ 61 w 102"/>
                      <a:gd name="T11" fmla="*/ 90 h 95"/>
                      <a:gd name="T12" fmla="*/ 73 w 102"/>
                      <a:gd name="T13" fmla="*/ 95 h 95"/>
                      <a:gd name="T14" fmla="*/ 75 w 102"/>
                      <a:gd name="T15" fmla="*/ 95 h 95"/>
                      <a:gd name="T16" fmla="*/ 85 w 102"/>
                      <a:gd name="T17" fmla="*/ 89 h 95"/>
                      <a:gd name="T18" fmla="*/ 102 w 102"/>
                      <a:gd name="T19" fmla="*/ 62 h 95"/>
                      <a:gd name="T20" fmla="*/ 80 w 102"/>
                      <a:gd name="T21"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5">
                        <a:moveTo>
                          <a:pt x="80" y="45"/>
                        </a:moveTo>
                        <a:cubicBezTo>
                          <a:pt x="80" y="45"/>
                          <a:pt x="72" y="54"/>
                          <a:pt x="72" y="54"/>
                        </a:cubicBezTo>
                        <a:cubicBezTo>
                          <a:pt x="30" y="7"/>
                          <a:pt x="30" y="7"/>
                          <a:pt x="30" y="7"/>
                        </a:cubicBezTo>
                        <a:cubicBezTo>
                          <a:pt x="24" y="1"/>
                          <a:pt x="14" y="0"/>
                          <a:pt x="7" y="6"/>
                        </a:cubicBezTo>
                        <a:cubicBezTo>
                          <a:pt x="1" y="12"/>
                          <a:pt x="0" y="22"/>
                          <a:pt x="6" y="28"/>
                        </a:cubicBezTo>
                        <a:cubicBezTo>
                          <a:pt x="61" y="90"/>
                          <a:pt x="61" y="90"/>
                          <a:pt x="61" y="90"/>
                        </a:cubicBezTo>
                        <a:cubicBezTo>
                          <a:pt x="64" y="93"/>
                          <a:pt x="68" y="95"/>
                          <a:pt x="73" y="95"/>
                        </a:cubicBezTo>
                        <a:cubicBezTo>
                          <a:pt x="74" y="95"/>
                          <a:pt x="74" y="95"/>
                          <a:pt x="75" y="95"/>
                        </a:cubicBezTo>
                        <a:cubicBezTo>
                          <a:pt x="79" y="94"/>
                          <a:pt x="82" y="92"/>
                          <a:pt x="85" y="89"/>
                        </a:cubicBezTo>
                        <a:cubicBezTo>
                          <a:pt x="102" y="62"/>
                          <a:pt x="102" y="61"/>
                          <a:pt x="102" y="62"/>
                        </a:cubicBezTo>
                        <a:lnTo>
                          <a:pt x="80" y="45"/>
                        </a:lnTo>
                        <a:close/>
                      </a:path>
                    </a:pathLst>
                  </a:custGeom>
                  <a:solidFill>
                    <a:srgbClr val="0031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5" name="Freeform 237"/>
                  <p:cNvSpPr>
                    <a:spLocks/>
                  </p:cNvSpPr>
                  <p:nvPr/>
                </p:nvSpPr>
                <p:spPr bwMode="auto">
                  <a:xfrm>
                    <a:off x="5264002" y="2521182"/>
                    <a:ext cx="232217" cy="210219"/>
                  </a:xfrm>
                  <a:custGeom>
                    <a:avLst/>
                    <a:gdLst>
                      <a:gd name="T0" fmla="*/ 14 w 40"/>
                      <a:gd name="T1" fmla="*/ 3 h 36"/>
                      <a:gd name="T2" fmla="*/ 30 w 40"/>
                      <a:gd name="T3" fmla="*/ 4 h 36"/>
                      <a:gd name="T4" fmla="*/ 30 w 40"/>
                      <a:gd name="T5" fmla="*/ 14 h 36"/>
                      <a:gd name="T6" fmla="*/ 30 w 40"/>
                      <a:gd name="T7" fmla="*/ 16 h 36"/>
                      <a:gd name="T8" fmla="*/ 30 w 40"/>
                      <a:gd name="T9" fmla="*/ 16 h 36"/>
                      <a:gd name="T10" fmla="*/ 28 w 40"/>
                      <a:gd name="T11" fmla="*/ 21 h 36"/>
                      <a:gd name="T12" fmla="*/ 14 w 40"/>
                      <a:gd name="T13" fmla="*/ 32 h 36"/>
                      <a:gd name="T14" fmla="*/ 14 w 40"/>
                      <a:gd name="T15" fmla="*/ 36 h 36"/>
                      <a:gd name="T16" fmla="*/ 4 w 40"/>
                      <a:gd name="T17" fmla="*/ 28 h 36"/>
                      <a:gd name="T18" fmla="*/ 14 w 40"/>
                      <a:gd name="T19"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6">
                        <a:moveTo>
                          <a:pt x="14" y="3"/>
                        </a:moveTo>
                        <a:cubicBezTo>
                          <a:pt x="14" y="3"/>
                          <a:pt x="20" y="0"/>
                          <a:pt x="30" y="4"/>
                        </a:cubicBezTo>
                        <a:cubicBezTo>
                          <a:pt x="40" y="7"/>
                          <a:pt x="30" y="14"/>
                          <a:pt x="30" y="14"/>
                        </a:cubicBezTo>
                        <a:cubicBezTo>
                          <a:pt x="30" y="16"/>
                          <a:pt x="30" y="16"/>
                          <a:pt x="30" y="16"/>
                        </a:cubicBezTo>
                        <a:cubicBezTo>
                          <a:pt x="30" y="16"/>
                          <a:pt x="30" y="16"/>
                          <a:pt x="30" y="16"/>
                        </a:cubicBezTo>
                        <a:cubicBezTo>
                          <a:pt x="29" y="19"/>
                          <a:pt x="28" y="21"/>
                          <a:pt x="28" y="21"/>
                        </a:cubicBezTo>
                        <a:cubicBezTo>
                          <a:pt x="27" y="22"/>
                          <a:pt x="15" y="21"/>
                          <a:pt x="14" y="32"/>
                        </a:cubicBezTo>
                        <a:cubicBezTo>
                          <a:pt x="13" y="34"/>
                          <a:pt x="13" y="35"/>
                          <a:pt x="14" y="36"/>
                        </a:cubicBezTo>
                        <a:cubicBezTo>
                          <a:pt x="4" y="28"/>
                          <a:pt x="4" y="28"/>
                          <a:pt x="4" y="28"/>
                        </a:cubicBezTo>
                        <a:cubicBezTo>
                          <a:pt x="0" y="18"/>
                          <a:pt x="14" y="3"/>
                          <a:pt x="14" y="3"/>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6" name="Freeform 238"/>
                  <p:cNvSpPr>
                    <a:spLocks/>
                  </p:cNvSpPr>
                  <p:nvPr/>
                </p:nvSpPr>
                <p:spPr bwMode="auto">
                  <a:xfrm>
                    <a:off x="5305555" y="2557849"/>
                    <a:ext cx="178441" cy="207774"/>
                  </a:xfrm>
                  <a:custGeom>
                    <a:avLst/>
                    <a:gdLst>
                      <a:gd name="T0" fmla="*/ 11 w 31"/>
                      <a:gd name="T1" fmla="*/ 36 h 36"/>
                      <a:gd name="T2" fmla="*/ 0 w 31"/>
                      <a:gd name="T3" fmla="*/ 32 h 36"/>
                      <a:gd name="T4" fmla="*/ 1 w 31"/>
                      <a:gd name="T5" fmla="*/ 19 h 36"/>
                      <a:gd name="T6" fmla="*/ 2 w 31"/>
                      <a:gd name="T7" fmla="*/ 17 h 36"/>
                      <a:gd name="T8" fmla="*/ 2 w 31"/>
                      <a:gd name="T9" fmla="*/ 17 h 36"/>
                      <a:gd name="T10" fmla="*/ 7 w 31"/>
                      <a:gd name="T11" fmla="*/ 14 h 36"/>
                      <a:gd name="T12" fmla="*/ 20 w 31"/>
                      <a:gd name="T13" fmla="*/ 3 h 36"/>
                      <a:gd name="T14" fmla="*/ 28 w 31"/>
                      <a:gd name="T15" fmla="*/ 1 h 36"/>
                      <a:gd name="T16" fmla="*/ 31 w 31"/>
                      <a:gd name="T17" fmla="*/ 18 h 36"/>
                      <a:gd name="T18" fmla="*/ 11 w 31"/>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6">
                        <a:moveTo>
                          <a:pt x="11" y="36"/>
                        </a:moveTo>
                        <a:cubicBezTo>
                          <a:pt x="0" y="32"/>
                          <a:pt x="0" y="32"/>
                          <a:pt x="0" y="32"/>
                        </a:cubicBezTo>
                        <a:cubicBezTo>
                          <a:pt x="1" y="19"/>
                          <a:pt x="1" y="19"/>
                          <a:pt x="1" y="19"/>
                        </a:cubicBezTo>
                        <a:cubicBezTo>
                          <a:pt x="2" y="17"/>
                          <a:pt x="2" y="17"/>
                          <a:pt x="2" y="17"/>
                        </a:cubicBezTo>
                        <a:cubicBezTo>
                          <a:pt x="2" y="17"/>
                          <a:pt x="2" y="17"/>
                          <a:pt x="2" y="17"/>
                        </a:cubicBezTo>
                        <a:cubicBezTo>
                          <a:pt x="4" y="15"/>
                          <a:pt x="6" y="14"/>
                          <a:pt x="7" y="14"/>
                        </a:cubicBezTo>
                        <a:cubicBezTo>
                          <a:pt x="8" y="14"/>
                          <a:pt x="14" y="12"/>
                          <a:pt x="20" y="3"/>
                        </a:cubicBezTo>
                        <a:cubicBezTo>
                          <a:pt x="21" y="1"/>
                          <a:pt x="24" y="0"/>
                          <a:pt x="28" y="1"/>
                        </a:cubicBezTo>
                        <a:cubicBezTo>
                          <a:pt x="28" y="1"/>
                          <a:pt x="31" y="9"/>
                          <a:pt x="31" y="18"/>
                        </a:cubicBezTo>
                        <a:cubicBezTo>
                          <a:pt x="31" y="28"/>
                          <a:pt x="11" y="36"/>
                          <a:pt x="11" y="36"/>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7" name="Freeform 239"/>
                  <p:cNvSpPr>
                    <a:spLocks/>
                  </p:cNvSpPr>
                  <p:nvPr/>
                </p:nvSpPr>
                <p:spPr bwMode="auto">
                  <a:xfrm>
                    <a:off x="5154003" y="2684957"/>
                    <a:ext cx="244439" cy="237107"/>
                  </a:xfrm>
                  <a:custGeom>
                    <a:avLst/>
                    <a:gdLst>
                      <a:gd name="T0" fmla="*/ 78 w 100"/>
                      <a:gd name="T1" fmla="*/ 19 h 97"/>
                      <a:gd name="T2" fmla="*/ 100 w 100"/>
                      <a:gd name="T3" fmla="*/ 26 h 97"/>
                      <a:gd name="T4" fmla="*/ 93 w 100"/>
                      <a:gd name="T5" fmla="*/ 33 h 97"/>
                      <a:gd name="T6" fmla="*/ 41 w 100"/>
                      <a:gd name="T7" fmla="*/ 97 h 97"/>
                      <a:gd name="T8" fmla="*/ 0 w 100"/>
                      <a:gd name="T9" fmla="*/ 64 h 97"/>
                      <a:gd name="T10" fmla="*/ 55 w 100"/>
                      <a:gd name="T11" fmla="*/ 0 h 97"/>
                      <a:gd name="T12" fmla="*/ 78 w 100"/>
                      <a:gd name="T13" fmla="*/ 19 h 97"/>
                    </a:gdLst>
                    <a:ahLst/>
                    <a:cxnLst>
                      <a:cxn ang="0">
                        <a:pos x="T0" y="T1"/>
                      </a:cxn>
                      <a:cxn ang="0">
                        <a:pos x="T2" y="T3"/>
                      </a:cxn>
                      <a:cxn ang="0">
                        <a:pos x="T4" y="T5"/>
                      </a:cxn>
                      <a:cxn ang="0">
                        <a:pos x="T6" y="T7"/>
                      </a:cxn>
                      <a:cxn ang="0">
                        <a:pos x="T8" y="T9"/>
                      </a:cxn>
                      <a:cxn ang="0">
                        <a:pos x="T10" y="T11"/>
                      </a:cxn>
                      <a:cxn ang="0">
                        <a:pos x="T12" y="T13"/>
                      </a:cxn>
                    </a:cxnLst>
                    <a:rect l="0" t="0" r="r" b="b"/>
                    <a:pathLst>
                      <a:path w="100" h="97">
                        <a:moveTo>
                          <a:pt x="78" y="19"/>
                        </a:moveTo>
                        <a:lnTo>
                          <a:pt x="100" y="26"/>
                        </a:lnTo>
                        <a:lnTo>
                          <a:pt x="93" y="33"/>
                        </a:lnTo>
                        <a:lnTo>
                          <a:pt x="41" y="97"/>
                        </a:lnTo>
                        <a:lnTo>
                          <a:pt x="0" y="64"/>
                        </a:lnTo>
                        <a:lnTo>
                          <a:pt x="55" y="0"/>
                        </a:lnTo>
                        <a:lnTo>
                          <a:pt x="78" y="19"/>
                        </a:lnTo>
                        <a:close/>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8" name="Freeform 240"/>
                  <p:cNvSpPr>
                    <a:spLocks/>
                  </p:cNvSpPr>
                  <p:nvPr/>
                </p:nvSpPr>
                <p:spPr bwMode="auto">
                  <a:xfrm>
                    <a:off x="5224891" y="2748512"/>
                    <a:ext cx="173552" cy="173552"/>
                  </a:xfrm>
                  <a:custGeom>
                    <a:avLst/>
                    <a:gdLst>
                      <a:gd name="T0" fmla="*/ 0 w 71"/>
                      <a:gd name="T1" fmla="*/ 59 h 71"/>
                      <a:gd name="T2" fmla="*/ 12 w 71"/>
                      <a:gd name="T3" fmla="*/ 71 h 71"/>
                      <a:gd name="T4" fmla="*/ 64 w 71"/>
                      <a:gd name="T5" fmla="*/ 7 h 71"/>
                      <a:gd name="T6" fmla="*/ 71 w 71"/>
                      <a:gd name="T7" fmla="*/ 0 h 71"/>
                      <a:gd name="T8" fmla="*/ 0 w 71"/>
                      <a:gd name="T9" fmla="*/ 59 h 71"/>
                    </a:gdLst>
                    <a:ahLst/>
                    <a:cxnLst>
                      <a:cxn ang="0">
                        <a:pos x="T0" y="T1"/>
                      </a:cxn>
                      <a:cxn ang="0">
                        <a:pos x="T2" y="T3"/>
                      </a:cxn>
                      <a:cxn ang="0">
                        <a:pos x="T4" y="T5"/>
                      </a:cxn>
                      <a:cxn ang="0">
                        <a:pos x="T6" y="T7"/>
                      </a:cxn>
                      <a:cxn ang="0">
                        <a:pos x="T8" y="T9"/>
                      </a:cxn>
                    </a:cxnLst>
                    <a:rect l="0" t="0" r="r" b="b"/>
                    <a:pathLst>
                      <a:path w="71" h="71">
                        <a:moveTo>
                          <a:pt x="0" y="59"/>
                        </a:moveTo>
                        <a:lnTo>
                          <a:pt x="12" y="71"/>
                        </a:lnTo>
                        <a:lnTo>
                          <a:pt x="64" y="7"/>
                        </a:lnTo>
                        <a:lnTo>
                          <a:pt x="71" y="0"/>
                        </a:lnTo>
                        <a:lnTo>
                          <a:pt x="0" y="59"/>
                        </a:lnTo>
                        <a:close/>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9" name="Freeform 241"/>
                  <p:cNvSpPr>
                    <a:spLocks/>
                  </p:cNvSpPr>
                  <p:nvPr/>
                </p:nvSpPr>
                <p:spPr bwMode="auto">
                  <a:xfrm>
                    <a:off x="5310444" y="2464963"/>
                    <a:ext cx="70888" cy="202885"/>
                  </a:xfrm>
                  <a:custGeom>
                    <a:avLst/>
                    <a:gdLst>
                      <a:gd name="T0" fmla="*/ 17 w 29"/>
                      <a:gd name="T1" fmla="*/ 2 h 83"/>
                      <a:gd name="T2" fmla="*/ 7 w 29"/>
                      <a:gd name="T3" fmla="*/ 0 h 83"/>
                      <a:gd name="T4" fmla="*/ 0 w 29"/>
                      <a:gd name="T5" fmla="*/ 4 h 83"/>
                      <a:gd name="T6" fmla="*/ 14 w 29"/>
                      <a:gd name="T7" fmla="*/ 83 h 83"/>
                      <a:gd name="T8" fmla="*/ 29 w 29"/>
                      <a:gd name="T9" fmla="*/ 80 h 83"/>
                      <a:gd name="T10" fmla="*/ 17 w 29"/>
                      <a:gd name="T11" fmla="*/ 2 h 83"/>
                    </a:gdLst>
                    <a:ahLst/>
                    <a:cxnLst>
                      <a:cxn ang="0">
                        <a:pos x="T0" y="T1"/>
                      </a:cxn>
                      <a:cxn ang="0">
                        <a:pos x="T2" y="T3"/>
                      </a:cxn>
                      <a:cxn ang="0">
                        <a:pos x="T4" y="T5"/>
                      </a:cxn>
                      <a:cxn ang="0">
                        <a:pos x="T6" y="T7"/>
                      </a:cxn>
                      <a:cxn ang="0">
                        <a:pos x="T8" y="T9"/>
                      </a:cxn>
                      <a:cxn ang="0">
                        <a:pos x="T10" y="T11"/>
                      </a:cxn>
                    </a:cxnLst>
                    <a:rect l="0" t="0" r="r" b="b"/>
                    <a:pathLst>
                      <a:path w="29" h="83">
                        <a:moveTo>
                          <a:pt x="17" y="2"/>
                        </a:moveTo>
                        <a:lnTo>
                          <a:pt x="7" y="0"/>
                        </a:lnTo>
                        <a:lnTo>
                          <a:pt x="0" y="4"/>
                        </a:lnTo>
                        <a:lnTo>
                          <a:pt x="14" y="83"/>
                        </a:lnTo>
                        <a:lnTo>
                          <a:pt x="29" y="80"/>
                        </a:lnTo>
                        <a:lnTo>
                          <a:pt x="17"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0" name="Freeform 242"/>
                  <p:cNvSpPr>
                    <a:spLocks/>
                  </p:cNvSpPr>
                  <p:nvPr/>
                </p:nvSpPr>
                <p:spPr bwMode="auto">
                  <a:xfrm>
                    <a:off x="5293334" y="2521182"/>
                    <a:ext cx="51333" cy="134442"/>
                  </a:xfrm>
                  <a:custGeom>
                    <a:avLst/>
                    <a:gdLst>
                      <a:gd name="T0" fmla="*/ 5 w 9"/>
                      <a:gd name="T1" fmla="*/ 23 h 23"/>
                      <a:gd name="T2" fmla="*/ 0 w 9"/>
                      <a:gd name="T3" fmla="*/ 19 h 23"/>
                      <a:gd name="T4" fmla="*/ 0 w 9"/>
                      <a:gd name="T5" fmla="*/ 5 h 23"/>
                      <a:gd name="T6" fmla="*/ 5 w 9"/>
                      <a:gd name="T7" fmla="*/ 0 h 23"/>
                      <a:gd name="T8" fmla="*/ 5 w 9"/>
                      <a:gd name="T9" fmla="*/ 0 h 23"/>
                      <a:gd name="T10" fmla="*/ 9 w 9"/>
                      <a:gd name="T11" fmla="*/ 5 h 23"/>
                      <a:gd name="T12" fmla="*/ 9 w 9"/>
                      <a:gd name="T13" fmla="*/ 19 h 23"/>
                      <a:gd name="T14" fmla="*/ 5 w 9"/>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3">
                        <a:moveTo>
                          <a:pt x="5" y="23"/>
                        </a:moveTo>
                        <a:cubicBezTo>
                          <a:pt x="2" y="23"/>
                          <a:pt x="0" y="21"/>
                          <a:pt x="0" y="19"/>
                        </a:cubicBezTo>
                        <a:cubicBezTo>
                          <a:pt x="0" y="5"/>
                          <a:pt x="0" y="5"/>
                          <a:pt x="0" y="5"/>
                        </a:cubicBezTo>
                        <a:cubicBezTo>
                          <a:pt x="0" y="2"/>
                          <a:pt x="2" y="0"/>
                          <a:pt x="5" y="0"/>
                        </a:cubicBezTo>
                        <a:cubicBezTo>
                          <a:pt x="5" y="0"/>
                          <a:pt x="5" y="0"/>
                          <a:pt x="5" y="0"/>
                        </a:cubicBezTo>
                        <a:cubicBezTo>
                          <a:pt x="7" y="0"/>
                          <a:pt x="9" y="2"/>
                          <a:pt x="9" y="5"/>
                        </a:cubicBezTo>
                        <a:cubicBezTo>
                          <a:pt x="9" y="19"/>
                          <a:pt x="9" y="19"/>
                          <a:pt x="9" y="19"/>
                        </a:cubicBezTo>
                        <a:cubicBezTo>
                          <a:pt x="9" y="21"/>
                          <a:pt x="7" y="23"/>
                          <a:pt x="5" y="23"/>
                        </a:cubicBezTo>
                        <a:close/>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1" name="Freeform 243"/>
                  <p:cNvSpPr>
                    <a:spLocks/>
                  </p:cNvSpPr>
                  <p:nvPr/>
                </p:nvSpPr>
                <p:spPr bwMode="auto">
                  <a:xfrm>
                    <a:off x="4571910" y="1799105"/>
                    <a:ext cx="601319" cy="525545"/>
                  </a:xfrm>
                  <a:custGeom>
                    <a:avLst/>
                    <a:gdLst>
                      <a:gd name="T0" fmla="*/ 88 w 104"/>
                      <a:gd name="T1" fmla="*/ 19 h 91"/>
                      <a:gd name="T2" fmla="*/ 58 w 104"/>
                      <a:gd name="T3" fmla="*/ 1 h 91"/>
                      <a:gd name="T4" fmla="*/ 43 w 104"/>
                      <a:gd name="T5" fmla="*/ 1 h 91"/>
                      <a:gd name="T6" fmla="*/ 2 w 104"/>
                      <a:gd name="T7" fmla="*/ 43 h 91"/>
                      <a:gd name="T8" fmla="*/ 27 w 104"/>
                      <a:gd name="T9" fmla="*/ 90 h 91"/>
                      <a:gd name="T10" fmla="*/ 28 w 104"/>
                      <a:gd name="T11" fmla="*/ 91 h 91"/>
                      <a:gd name="T12" fmla="*/ 28 w 104"/>
                      <a:gd name="T13" fmla="*/ 91 h 91"/>
                      <a:gd name="T14" fmla="*/ 42 w 104"/>
                      <a:gd name="T15" fmla="*/ 76 h 91"/>
                      <a:gd name="T16" fmla="*/ 42 w 104"/>
                      <a:gd name="T17" fmla="*/ 76 h 91"/>
                      <a:gd name="T18" fmla="*/ 42 w 104"/>
                      <a:gd name="T19" fmla="*/ 76 h 91"/>
                      <a:gd name="T20" fmla="*/ 42 w 104"/>
                      <a:gd name="T21" fmla="*/ 73 h 91"/>
                      <a:gd name="T22" fmla="*/ 41 w 104"/>
                      <a:gd name="T23" fmla="*/ 66 h 91"/>
                      <a:gd name="T24" fmla="*/ 44 w 104"/>
                      <a:gd name="T25" fmla="*/ 56 h 91"/>
                      <a:gd name="T26" fmla="*/ 50 w 104"/>
                      <a:gd name="T27" fmla="*/ 57 h 91"/>
                      <a:gd name="T28" fmla="*/ 57 w 104"/>
                      <a:gd name="T29" fmla="*/ 65 h 91"/>
                      <a:gd name="T30" fmla="*/ 61 w 104"/>
                      <a:gd name="T31" fmla="*/ 66 h 91"/>
                      <a:gd name="T32" fmla="*/ 67 w 104"/>
                      <a:gd name="T33" fmla="*/ 40 h 91"/>
                      <a:gd name="T34" fmla="*/ 67 w 104"/>
                      <a:gd name="T35" fmla="*/ 40 h 91"/>
                      <a:gd name="T36" fmla="*/ 74 w 104"/>
                      <a:gd name="T37" fmla="*/ 50 h 91"/>
                      <a:gd name="T38" fmla="*/ 91 w 104"/>
                      <a:gd name="T39" fmla="*/ 57 h 91"/>
                      <a:gd name="T40" fmla="*/ 91 w 104"/>
                      <a:gd name="T41" fmla="*/ 57 h 91"/>
                      <a:gd name="T42" fmla="*/ 102 w 104"/>
                      <a:gd name="T43" fmla="*/ 42 h 91"/>
                      <a:gd name="T44" fmla="*/ 88 w 104"/>
                      <a:gd name="T45" fmla="*/ 1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91">
                        <a:moveTo>
                          <a:pt x="88" y="19"/>
                        </a:moveTo>
                        <a:cubicBezTo>
                          <a:pt x="81" y="10"/>
                          <a:pt x="70" y="3"/>
                          <a:pt x="58" y="1"/>
                        </a:cubicBezTo>
                        <a:cubicBezTo>
                          <a:pt x="53" y="0"/>
                          <a:pt x="48" y="0"/>
                          <a:pt x="43" y="1"/>
                        </a:cubicBezTo>
                        <a:cubicBezTo>
                          <a:pt x="21" y="3"/>
                          <a:pt x="4" y="21"/>
                          <a:pt x="2" y="43"/>
                        </a:cubicBezTo>
                        <a:cubicBezTo>
                          <a:pt x="0" y="63"/>
                          <a:pt x="10" y="81"/>
                          <a:pt x="27" y="90"/>
                        </a:cubicBezTo>
                        <a:cubicBezTo>
                          <a:pt x="27" y="90"/>
                          <a:pt x="28" y="91"/>
                          <a:pt x="28" y="91"/>
                        </a:cubicBezTo>
                        <a:cubicBezTo>
                          <a:pt x="28" y="91"/>
                          <a:pt x="28" y="91"/>
                          <a:pt x="28" y="91"/>
                        </a:cubicBezTo>
                        <a:cubicBezTo>
                          <a:pt x="38" y="91"/>
                          <a:pt x="42" y="76"/>
                          <a:pt x="42" y="76"/>
                        </a:cubicBezTo>
                        <a:cubicBezTo>
                          <a:pt x="42" y="76"/>
                          <a:pt x="42" y="76"/>
                          <a:pt x="42" y="76"/>
                        </a:cubicBezTo>
                        <a:cubicBezTo>
                          <a:pt x="42" y="76"/>
                          <a:pt x="42" y="76"/>
                          <a:pt x="42" y="76"/>
                        </a:cubicBezTo>
                        <a:cubicBezTo>
                          <a:pt x="42" y="76"/>
                          <a:pt x="42" y="75"/>
                          <a:pt x="42" y="73"/>
                        </a:cubicBezTo>
                        <a:cubicBezTo>
                          <a:pt x="42" y="71"/>
                          <a:pt x="41" y="68"/>
                          <a:pt x="41" y="66"/>
                        </a:cubicBezTo>
                        <a:cubicBezTo>
                          <a:pt x="42" y="62"/>
                          <a:pt x="42" y="58"/>
                          <a:pt x="44" y="56"/>
                        </a:cubicBezTo>
                        <a:cubicBezTo>
                          <a:pt x="46" y="54"/>
                          <a:pt x="48" y="55"/>
                          <a:pt x="50" y="57"/>
                        </a:cubicBezTo>
                        <a:cubicBezTo>
                          <a:pt x="53" y="59"/>
                          <a:pt x="57" y="65"/>
                          <a:pt x="57" y="65"/>
                        </a:cubicBezTo>
                        <a:cubicBezTo>
                          <a:pt x="57" y="65"/>
                          <a:pt x="60" y="70"/>
                          <a:pt x="61" y="66"/>
                        </a:cubicBezTo>
                        <a:cubicBezTo>
                          <a:pt x="67" y="40"/>
                          <a:pt x="67" y="40"/>
                          <a:pt x="67" y="40"/>
                        </a:cubicBezTo>
                        <a:cubicBezTo>
                          <a:pt x="67" y="40"/>
                          <a:pt x="67" y="40"/>
                          <a:pt x="67" y="40"/>
                        </a:cubicBezTo>
                        <a:cubicBezTo>
                          <a:pt x="68" y="41"/>
                          <a:pt x="69" y="46"/>
                          <a:pt x="74" y="50"/>
                        </a:cubicBezTo>
                        <a:cubicBezTo>
                          <a:pt x="77" y="54"/>
                          <a:pt x="83" y="57"/>
                          <a:pt x="91" y="57"/>
                        </a:cubicBezTo>
                        <a:cubicBezTo>
                          <a:pt x="91" y="57"/>
                          <a:pt x="91" y="57"/>
                          <a:pt x="91" y="57"/>
                        </a:cubicBezTo>
                        <a:cubicBezTo>
                          <a:pt x="97" y="54"/>
                          <a:pt x="101" y="49"/>
                          <a:pt x="102" y="42"/>
                        </a:cubicBezTo>
                        <a:cubicBezTo>
                          <a:pt x="104" y="32"/>
                          <a:pt x="96" y="29"/>
                          <a:pt x="88" y="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2" name="Freeform 244"/>
                  <p:cNvSpPr>
                    <a:spLocks/>
                  </p:cNvSpPr>
                  <p:nvPr/>
                </p:nvSpPr>
                <p:spPr bwMode="auto">
                  <a:xfrm>
                    <a:off x="4777567" y="2364741"/>
                    <a:ext cx="117330" cy="75777"/>
                  </a:xfrm>
                  <a:custGeom>
                    <a:avLst/>
                    <a:gdLst>
                      <a:gd name="T0" fmla="*/ 0 w 20"/>
                      <a:gd name="T1" fmla="*/ 0 h 13"/>
                      <a:gd name="T2" fmla="*/ 20 w 20"/>
                      <a:gd name="T3" fmla="*/ 13 h 13"/>
                      <a:gd name="T4" fmla="*/ 20 w 20"/>
                      <a:gd name="T5" fmla="*/ 10 h 13"/>
                      <a:gd name="T6" fmla="*/ 0 w 20"/>
                      <a:gd name="T7" fmla="*/ 0 h 13"/>
                    </a:gdLst>
                    <a:ahLst/>
                    <a:cxnLst>
                      <a:cxn ang="0">
                        <a:pos x="T0" y="T1"/>
                      </a:cxn>
                      <a:cxn ang="0">
                        <a:pos x="T2" y="T3"/>
                      </a:cxn>
                      <a:cxn ang="0">
                        <a:pos x="T4" y="T5"/>
                      </a:cxn>
                      <a:cxn ang="0">
                        <a:pos x="T6" y="T7"/>
                      </a:cxn>
                    </a:cxnLst>
                    <a:rect l="0" t="0" r="r" b="b"/>
                    <a:pathLst>
                      <a:path w="20" h="13">
                        <a:moveTo>
                          <a:pt x="0" y="0"/>
                        </a:moveTo>
                        <a:cubicBezTo>
                          <a:pt x="1" y="3"/>
                          <a:pt x="6" y="8"/>
                          <a:pt x="20" y="13"/>
                        </a:cubicBezTo>
                        <a:cubicBezTo>
                          <a:pt x="20" y="11"/>
                          <a:pt x="20" y="10"/>
                          <a:pt x="20" y="10"/>
                        </a:cubicBezTo>
                        <a:cubicBezTo>
                          <a:pt x="14" y="7"/>
                          <a:pt x="7" y="4"/>
                          <a:pt x="0" y="0"/>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3" name="Freeform 245"/>
                  <p:cNvSpPr>
                    <a:spLocks/>
                  </p:cNvSpPr>
                  <p:nvPr/>
                </p:nvSpPr>
                <p:spPr bwMode="auto">
                  <a:xfrm>
                    <a:off x="4442686" y="3298499"/>
                    <a:ext cx="613542" cy="1180642"/>
                  </a:xfrm>
                  <a:custGeom>
                    <a:avLst/>
                    <a:gdLst>
                      <a:gd name="T0" fmla="*/ 106 w 106"/>
                      <a:gd name="T1" fmla="*/ 0 h 204"/>
                      <a:gd name="T2" fmla="*/ 105 w 106"/>
                      <a:gd name="T3" fmla="*/ 0 h 204"/>
                      <a:gd name="T4" fmla="*/ 30 w 106"/>
                      <a:gd name="T5" fmla="*/ 0 h 204"/>
                      <a:gd name="T6" fmla="*/ 37 w 106"/>
                      <a:gd name="T7" fmla="*/ 25 h 204"/>
                      <a:gd name="T8" fmla="*/ 32 w 106"/>
                      <a:gd name="T9" fmla="*/ 95 h 204"/>
                      <a:gd name="T10" fmla="*/ 0 w 106"/>
                      <a:gd name="T11" fmla="*/ 182 h 204"/>
                      <a:gd name="T12" fmla="*/ 9 w 106"/>
                      <a:gd name="T13" fmla="*/ 203 h 204"/>
                      <a:gd name="T14" fmla="*/ 15 w 106"/>
                      <a:gd name="T15" fmla="*/ 204 h 204"/>
                      <a:gd name="T16" fmla="*/ 30 w 106"/>
                      <a:gd name="T17" fmla="*/ 194 h 204"/>
                      <a:gd name="T18" fmla="*/ 67 w 106"/>
                      <a:gd name="T19" fmla="*/ 105 h 204"/>
                      <a:gd name="T20" fmla="*/ 68 w 106"/>
                      <a:gd name="T21" fmla="*/ 102 h 204"/>
                      <a:gd name="T22" fmla="*/ 84 w 106"/>
                      <a:gd name="T23" fmla="*/ 41 h 204"/>
                      <a:gd name="T24" fmla="*/ 106 w 106"/>
                      <a:gd name="T2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204">
                        <a:moveTo>
                          <a:pt x="106" y="0"/>
                        </a:moveTo>
                        <a:cubicBezTo>
                          <a:pt x="105" y="0"/>
                          <a:pt x="105" y="0"/>
                          <a:pt x="105" y="0"/>
                        </a:cubicBezTo>
                        <a:cubicBezTo>
                          <a:pt x="30" y="0"/>
                          <a:pt x="30" y="0"/>
                          <a:pt x="30" y="0"/>
                        </a:cubicBezTo>
                        <a:cubicBezTo>
                          <a:pt x="29" y="8"/>
                          <a:pt x="31" y="16"/>
                          <a:pt x="37" y="25"/>
                        </a:cubicBezTo>
                        <a:cubicBezTo>
                          <a:pt x="32" y="95"/>
                          <a:pt x="32" y="95"/>
                          <a:pt x="32" y="95"/>
                        </a:cubicBezTo>
                        <a:cubicBezTo>
                          <a:pt x="0" y="182"/>
                          <a:pt x="0" y="182"/>
                          <a:pt x="0" y="182"/>
                        </a:cubicBezTo>
                        <a:cubicBezTo>
                          <a:pt x="0" y="182"/>
                          <a:pt x="1" y="200"/>
                          <a:pt x="9" y="203"/>
                        </a:cubicBezTo>
                        <a:cubicBezTo>
                          <a:pt x="11" y="204"/>
                          <a:pt x="13" y="204"/>
                          <a:pt x="15" y="204"/>
                        </a:cubicBezTo>
                        <a:cubicBezTo>
                          <a:pt x="22" y="204"/>
                          <a:pt x="28" y="200"/>
                          <a:pt x="30" y="194"/>
                        </a:cubicBezTo>
                        <a:cubicBezTo>
                          <a:pt x="67" y="105"/>
                          <a:pt x="67" y="105"/>
                          <a:pt x="67" y="105"/>
                        </a:cubicBezTo>
                        <a:cubicBezTo>
                          <a:pt x="67" y="104"/>
                          <a:pt x="67" y="103"/>
                          <a:pt x="68" y="102"/>
                        </a:cubicBezTo>
                        <a:cubicBezTo>
                          <a:pt x="84" y="41"/>
                          <a:pt x="84" y="41"/>
                          <a:pt x="84" y="41"/>
                        </a:cubicBezTo>
                        <a:cubicBezTo>
                          <a:pt x="102" y="27"/>
                          <a:pt x="106" y="0"/>
                          <a:pt x="106" y="0"/>
                        </a:cubicBezTo>
                      </a:path>
                    </a:pathLst>
                  </a:custGeom>
                  <a:solidFill>
                    <a:srgbClr val="00205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4" name="Freeform 246"/>
                  <p:cNvSpPr>
                    <a:spLocks/>
                  </p:cNvSpPr>
                  <p:nvPr/>
                </p:nvSpPr>
                <p:spPr bwMode="auto">
                  <a:xfrm>
                    <a:off x="4442686" y="3298499"/>
                    <a:ext cx="613542" cy="1180642"/>
                  </a:xfrm>
                  <a:custGeom>
                    <a:avLst/>
                    <a:gdLst>
                      <a:gd name="T0" fmla="*/ 8 w 106"/>
                      <a:gd name="T1" fmla="*/ 183 h 204"/>
                      <a:gd name="T2" fmla="*/ 40 w 106"/>
                      <a:gd name="T3" fmla="*/ 96 h 204"/>
                      <a:gd name="T4" fmla="*/ 45 w 106"/>
                      <a:gd name="T5" fmla="*/ 26 h 204"/>
                      <a:gd name="T6" fmla="*/ 38 w 106"/>
                      <a:gd name="T7" fmla="*/ 2 h 204"/>
                      <a:gd name="T8" fmla="*/ 106 w 106"/>
                      <a:gd name="T9" fmla="*/ 2 h 204"/>
                      <a:gd name="T10" fmla="*/ 106 w 106"/>
                      <a:gd name="T11" fmla="*/ 0 h 204"/>
                      <a:gd name="T12" fmla="*/ 105 w 106"/>
                      <a:gd name="T13" fmla="*/ 0 h 204"/>
                      <a:gd name="T14" fmla="*/ 30 w 106"/>
                      <a:gd name="T15" fmla="*/ 0 h 204"/>
                      <a:gd name="T16" fmla="*/ 37 w 106"/>
                      <a:gd name="T17" fmla="*/ 25 h 204"/>
                      <a:gd name="T18" fmla="*/ 32 w 106"/>
                      <a:gd name="T19" fmla="*/ 95 h 204"/>
                      <a:gd name="T20" fmla="*/ 0 w 106"/>
                      <a:gd name="T21" fmla="*/ 182 h 204"/>
                      <a:gd name="T22" fmla="*/ 9 w 106"/>
                      <a:gd name="T23" fmla="*/ 203 h 204"/>
                      <a:gd name="T24" fmla="*/ 15 w 106"/>
                      <a:gd name="T25" fmla="*/ 204 h 204"/>
                      <a:gd name="T26" fmla="*/ 17 w 106"/>
                      <a:gd name="T27" fmla="*/ 204 h 204"/>
                      <a:gd name="T28" fmla="*/ 8 w 106"/>
                      <a:gd name="T29" fmla="*/ 18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204">
                        <a:moveTo>
                          <a:pt x="8" y="183"/>
                        </a:moveTo>
                        <a:cubicBezTo>
                          <a:pt x="40" y="96"/>
                          <a:pt x="40" y="96"/>
                          <a:pt x="40" y="96"/>
                        </a:cubicBezTo>
                        <a:cubicBezTo>
                          <a:pt x="45" y="26"/>
                          <a:pt x="45" y="26"/>
                          <a:pt x="45" y="26"/>
                        </a:cubicBezTo>
                        <a:cubicBezTo>
                          <a:pt x="40" y="18"/>
                          <a:pt x="38" y="9"/>
                          <a:pt x="38" y="2"/>
                        </a:cubicBezTo>
                        <a:cubicBezTo>
                          <a:pt x="106" y="2"/>
                          <a:pt x="106" y="2"/>
                          <a:pt x="106" y="2"/>
                        </a:cubicBezTo>
                        <a:cubicBezTo>
                          <a:pt x="106" y="1"/>
                          <a:pt x="106" y="0"/>
                          <a:pt x="106" y="0"/>
                        </a:cubicBezTo>
                        <a:cubicBezTo>
                          <a:pt x="105" y="0"/>
                          <a:pt x="105" y="0"/>
                          <a:pt x="105" y="0"/>
                        </a:cubicBezTo>
                        <a:cubicBezTo>
                          <a:pt x="30" y="0"/>
                          <a:pt x="30" y="0"/>
                          <a:pt x="30" y="0"/>
                        </a:cubicBezTo>
                        <a:cubicBezTo>
                          <a:pt x="29" y="8"/>
                          <a:pt x="31" y="16"/>
                          <a:pt x="37" y="25"/>
                        </a:cubicBezTo>
                        <a:cubicBezTo>
                          <a:pt x="32" y="95"/>
                          <a:pt x="32" y="95"/>
                          <a:pt x="32" y="95"/>
                        </a:cubicBezTo>
                        <a:cubicBezTo>
                          <a:pt x="0" y="182"/>
                          <a:pt x="0" y="182"/>
                          <a:pt x="0" y="182"/>
                        </a:cubicBezTo>
                        <a:cubicBezTo>
                          <a:pt x="0" y="182"/>
                          <a:pt x="1" y="200"/>
                          <a:pt x="9" y="203"/>
                        </a:cubicBezTo>
                        <a:cubicBezTo>
                          <a:pt x="11" y="204"/>
                          <a:pt x="13" y="204"/>
                          <a:pt x="15" y="204"/>
                        </a:cubicBezTo>
                        <a:cubicBezTo>
                          <a:pt x="16" y="204"/>
                          <a:pt x="16" y="204"/>
                          <a:pt x="17" y="204"/>
                        </a:cubicBezTo>
                        <a:cubicBezTo>
                          <a:pt x="9" y="200"/>
                          <a:pt x="8" y="183"/>
                          <a:pt x="8" y="183"/>
                        </a:cubicBezTo>
                      </a:path>
                    </a:pathLst>
                  </a:custGeom>
                  <a:solidFill>
                    <a:srgbClr val="081629"/>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5" name="Freeform 247"/>
                  <p:cNvSpPr>
                    <a:spLocks/>
                  </p:cNvSpPr>
                  <p:nvPr/>
                </p:nvSpPr>
                <p:spPr bwMode="auto">
                  <a:xfrm>
                    <a:off x="4437798" y="4288479"/>
                    <a:ext cx="415546" cy="202885"/>
                  </a:xfrm>
                  <a:custGeom>
                    <a:avLst/>
                    <a:gdLst>
                      <a:gd name="T0" fmla="*/ 66 w 72"/>
                      <a:gd name="T1" fmla="*/ 17 h 35"/>
                      <a:gd name="T2" fmla="*/ 31 w 72"/>
                      <a:gd name="T3" fmla="*/ 0 h 35"/>
                      <a:gd name="T4" fmla="*/ 31 w 72"/>
                      <a:gd name="T5" fmla="*/ 0 h 35"/>
                      <a:gd name="T6" fmla="*/ 29 w 72"/>
                      <a:gd name="T7" fmla="*/ 0 h 35"/>
                      <a:gd name="T8" fmla="*/ 26 w 72"/>
                      <a:gd name="T9" fmla="*/ 3 h 35"/>
                      <a:gd name="T10" fmla="*/ 26 w 72"/>
                      <a:gd name="T11" fmla="*/ 3 h 35"/>
                      <a:gd name="T12" fmla="*/ 13 w 72"/>
                      <a:gd name="T13" fmla="*/ 12 h 35"/>
                      <a:gd name="T14" fmla="*/ 1 w 72"/>
                      <a:gd name="T15" fmla="*/ 5 h 35"/>
                      <a:gd name="T16" fmla="*/ 1 w 72"/>
                      <a:gd name="T17" fmla="*/ 30 h 35"/>
                      <a:gd name="T18" fmla="*/ 6 w 72"/>
                      <a:gd name="T19" fmla="*/ 35 h 35"/>
                      <a:gd name="T20" fmla="*/ 67 w 72"/>
                      <a:gd name="T21" fmla="*/ 35 h 35"/>
                      <a:gd name="T22" fmla="*/ 71 w 72"/>
                      <a:gd name="T23" fmla="*/ 31 h 35"/>
                      <a:gd name="T24" fmla="*/ 71 w 72"/>
                      <a:gd name="T25" fmla="*/ 23 h 35"/>
                      <a:gd name="T26" fmla="*/ 66 w 72"/>
                      <a:gd name="T2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5">
                        <a:moveTo>
                          <a:pt x="66" y="17"/>
                        </a:moveTo>
                        <a:cubicBezTo>
                          <a:pt x="60" y="14"/>
                          <a:pt x="31" y="0"/>
                          <a:pt x="31" y="0"/>
                        </a:cubicBezTo>
                        <a:cubicBezTo>
                          <a:pt x="31" y="0"/>
                          <a:pt x="31" y="0"/>
                          <a:pt x="31" y="0"/>
                        </a:cubicBezTo>
                        <a:cubicBezTo>
                          <a:pt x="30" y="0"/>
                          <a:pt x="30" y="0"/>
                          <a:pt x="29" y="0"/>
                        </a:cubicBezTo>
                        <a:cubicBezTo>
                          <a:pt x="27" y="0"/>
                          <a:pt x="26" y="1"/>
                          <a:pt x="26" y="3"/>
                        </a:cubicBezTo>
                        <a:cubicBezTo>
                          <a:pt x="26" y="3"/>
                          <a:pt x="26" y="3"/>
                          <a:pt x="26" y="3"/>
                        </a:cubicBezTo>
                        <a:cubicBezTo>
                          <a:pt x="25" y="6"/>
                          <a:pt x="21" y="12"/>
                          <a:pt x="13" y="12"/>
                        </a:cubicBezTo>
                        <a:cubicBezTo>
                          <a:pt x="1" y="5"/>
                          <a:pt x="1" y="5"/>
                          <a:pt x="1" y="5"/>
                        </a:cubicBezTo>
                        <a:cubicBezTo>
                          <a:pt x="1" y="30"/>
                          <a:pt x="1" y="30"/>
                          <a:pt x="1" y="30"/>
                        </a:cubicBezTo>
                        <a:cubicBezTo>
                          <a:pt x="1" y="30"/>
                          <a:pt x="0" y="35"/>
                          <a:pt x="6" y="35"/>
                        </a:cubicBezTo>
                        <a:cubicBezTo>
                          <a:pt x="67" y="35"/>
                          <a:pt x="67" y="35"/>
                          <a:pt x="67" y="35"/>
                        </a:cubicBezTo>
                        <a:cubicBezTo>
                          <a:pt x="67" y="35"/>
                          <a:pt x="71" y="35"/>
                          <a:pt x="71" y="31"/>
                        </a:cubicBezTo>
                        <a:cubicBezTo>
                          <a:pt x="71" y="23"/>
                          <a:pt x="71" y="23"/>
                          <a:pt x="71" y="23"/>
                        </a:cubicBezTo>
                        <a:cubicBezTo>
                          <a:pt x="71" y="23"/>
                          <a:pt x="72" y="20"/>
                          <a:pt x="66" y="1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6" name="Freeform 248"/>
                  <p:cNvSpPr>
                    <a:spLocks/>
                  </p:cNvSpPr>
                  <p:nvPr/>
                </p:nvSpPr>
                <p:spPr bwMode="auto">
                  <a:xfrm>
                    <a:off x="4611347" y="3298499"/>
                    <a:ext cx="559766" cy="1197752"/>
                  </a:xfrm>
                  <a:custGeom>
                    <a:avLst/>
                    <a:gdLst>
                      <a:gd name="T0" fmla="*/ 96 w 97"/>
                      <a:gd name="T1" fmla="*/ 84 h 207"/>
                      <a:gd name="T2" fmla="*/ 77 w 97"/>
                      <a:gd name="T3" fmla="*/ 0 h 207"/>
                      <a:gd name="T4" fmla="*/ 33 w 97"/>
                      <a:gd name="T5" fmla="*/ 0 h 207"/>
                      <a:gd name="T6" fmla="*/ 0 w 97"/>
                      <a:gd name="T7" fmla="*/ 0 h 207"/>
                      <a:gd name="T8" fmla="*/ 43 w 97"/>
                      <a:gd name="T9" fmla="*/ 42 h 207"/>
                      <a:gd name="T10" fmla="*/ 58 w 97"/>
                      <a:gd name="T11" fmla="*/ 90 h 207"/>
                      <a:gd name="T12" fmla="*/ 44 w 97"/>
                      <a:gd name="T13" fmla="*/ 187 h 207"/>
                      <a:gd name="T14" fmla="*/ 57 w 97"/>
                      <a:gd name="T15" fmla="*/ 207 h 207"/>
                      <a:gd name="T16" fmla="*/ 60 w 97"/>
                      <a:gd name="T17" fmla="*/ 207 h 207"/>
                      <a:gd name="T18" fmla="*/ 74 w 97"/>
                      <a:gd name="T19" fmla="*/ 194 h 207"/>
                      <a:gd name="T20" fmla="*/ 96 w 97"/>
                      <a:gd name="T21" fmla="*/ 92 h 207"/>
                      <a:gd name="T22" fmla="*/ 96 w 97"/>
                      <a:gd name="T23" fmla="*/ 8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07">
                        <a:moveTo>
                          <a:pt x="96" y="84"/>
                        </a:moveTo>
                        <a:cubicBezTo>
                          <a:pt x="77" y="0"/>
                          <a:pt x="77" y="0"/>
                          <a:pt x="77" y="0"/>
                        </a:cubicBezTo>
                        <a:cubicBezTo>
                          <a:pt x="33" y="0"/>
                          <a:pt x="33" y="0"/>
                          <a:pt x="33" y="0"/>
                        </a:cubicBezTo>
                        <a:cubicBezTo>
                          <a:pt x="0" y="0"/>
                          <a:pt x="0" y="0"/>
                          <a:pt x="0" y="0"/>
                        </a:cubicBezTo>
                        <a:cubicBezTo>
                          <a:pt x="0" y="0"/>
                          <a:pt x="11" y="36"/>
                          <a:pt x="43" y="42"/>
                        </a:cubicBezTo>
                        <a:cubicBezTo>
                          <a:pt x="58" y="90"/>
                          <a:pt x="58" y="90"/>
                          <a:pt x="58" y="90"/>
                        </a:cubicBezTo>
                        <a:cubicBezTo>
                          <a:pt x="44" y="187"/>
                          <a:pt x="44" y="187"/>
                          <a:pt x="44" y="187"/>
                        </a:cubicBezTo>
                        <a:cubicBezTo>
                          <a:pt x="42" y="196"/>
                          <a:pt x="48" y="205"/>
                          <a:pt x="57" y="207"/>
                        </a:cubicBezTo>
                        <a:cubicBezTo>
                          <a:pt x="58" y="207"/>
                          <a:pt x="59" y="207"/>
                          <a:pt x="60" y="207"/>
                        </a:cubicBezTo>
                        <a:cubicBezTo>
                          <a:pt x="68" y="207"/>
                          <a:pt x="73" y="202"/>
                          <a:pt x="74" y="194"/>
                        </a:cubicBezTo>
                        <a:cubicBezTo>
                          <a:pt x="96" y="92"/>
                          <a:pt x="96" y="92"/>
                          <a:pt x="96" y="92"/>
                        </a:cubicBezTo>
                        <a:cubicBezTo>
                          <a:pt x="97" y="90"/>
                          <a:pt x="96" y="87"/>
                          <a:pt x="96" y="84"/>
                        </a:cubicBezTo>
                      </a:path>
                    </a:pathLst>
                  </a:custGeom>
                  <a:solidFill>
                    <a:srgbClr val="00205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7" name="Freeform 249"/>
                  <p:cNvSpPr>
                    <a:spLocks/>
                  </p:cNvSpPr>
                  <p:nvPr/>
                </p:nvSpPr>
                <p:spPr bwMode="auto">
                  <a:xfrm>
                    <a:off x="4860676" y="4330032"/>
                    <a:ext cx="415546" cy="202885"/>
                  </a:xfrm>
                  <a:custGeom>
                    <a:avLst/>
                    <a:gdLst>
                      <a:gd name="T0" fmla="*/ 66 w 72"/>
                      <a:gd name="T1" fmla="*/ 17 h 35"/>
                      <a:gd name="T2" fmla="*/ 31 w 72"/>
                      <a:gd name="T3" fmla="*/ 1 h 35"/>
                      <a:gd name="T4" fmla="*/ 31 w 72"/>
                      <a:gd name="T5" fmla="*/ 1 h 35"/>
                      <a:gd name="T6" fmla="*/ 29 w 72"/>
                      <a:gd name="T7" fmla="*/ 0 h 35"/>
                      <a:gd name="T8" fmla="*/ 25 w 72"/>
                      <a:gd name="T9" fmla="*/ 3 h 35"/>
                      <a:gd name="T10" fmla="*/ 25 w 72"/>
                      <a:gd name="T11" fmla="*/ 3 h 35"/>
                      <a:gd name="T12" fmla="*/ 13 w 72"/>
                      <a:gd name="T13" fmla="*/ 12 h 35"/>
                      <a:gd name="T14" fmla="*/ 1 w 72"/>
                      <a:gd name="T15" fmla="*/ 5 h 35"/>
                      <a:gd name="T16" fmla="*/ 1 w 72"/>
                      <a:gd name="T17" fmla="*/ 30 h 35"/>
                      <a:gd name="T18" fmla="*/ 6 w 72"/>
                      <a:gd name="T19" fmla="*/ 35 h 35"/>
                      <a:gd name="T20" fmla="*/ 67 w 72"/>
                      <a:gd name="T21" fmla="*/ 35 h 35"/>
                      <a:gd name="T22" fmla="*/ 71 w 72"/>
                      <a:gd name="T23" fmla="*/ 31 h 35"/>
                      <a:gd name="T24" fmla="*/ 71 w 72"/>
                      <a:gd name="T25" fmla="*/ 23 h 35"/>
                      <a:gd name="T26" fmla="*/ 66 w 72"/>
                      <a:gd name="T2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5">
                        <a:moveTo>
                          <a:pt x="66" y="17"/>
                        </a:moveTo>
                        <a:cubicBezTo>
                          <a:pt x="60" y="14"/>
                          <a:pt x="31" y="1"/>
                          <a:pt x="31" y="1"/>
                        </a:cubicBezTo>
                        <a:cubicBezTo>
                          <a:pt x="31" y="1"/>
                          <a:pt x="31" y="1"/>
                          <a:pt x="31" y="1"/>
                        </a:cubicBezTo>
                        <a:cubicBezTo>
                          <a:pt x="30" y="0"/>
                          <a:pt x="30" y="0"/>
                          <a:pt x="29" y="0"/>
                        </a:cubicBezTo>
                        <a:cubicBezTo>
                          <a:pt x="27" y="0"/>
                          <a:pt x="26" y="2"/>
                          <a:pt x="25" y="3"/>
                        </a:cubicBezTo>
                        <a:cubicBezTo>
                          <a:pt x="25" y="3"/>
                          <a:pt x="25" y="3"/>
                          <a:pt x="25" y="3"/>
                        </a:cubicBezTo>
                        <a:cubicBezTo>
                          <a:pt x="25" y="6"/>
                          <a:pt x="21" y="12"/>
                          <a:pt x="13" y="12"/>
                        </a:cubicBezTo>
                        <a:cubicBezTo>
                          <a:pt x="1" y="5"/>
                          <a:pt x="1" y="5"/>
                          <a:pt x="1" y="5"/>
                        </a:cubicBezTo>
                        <a:cubicBezTo>
                          <a:pt x="1" y="30"/>
                          <a:pt x="1" y="30"/>
                          <a:pt x="1" y="30"/>
                        </a:cubicBezTo>
                        <a:cubicBezTo>
                          <a:pt x="1" y="30"/>
                          <a:pt x="0" y="35"/>
                          <a:pt x="6" y="35"/>
                        </a:cubicBezTo>
                        <a:cubicBezTo>
                          <a:pt x="67" y="35"/>
                          <a:pt x="67" y="35"/>
                          <a:pt x="67" y="35"/>
                        </a:cubicBezTo>
                        <a:cubicBezTo>
                          <a:pt x="67" y="35"/>
                          <a:pt x="71" y="35"/>
                          <a:pt x="71" y="31"/>
                        </a:cubicBezTo>
                        <a:cubicBezTo>
                          <a:pt x="71" y="23"/>
                          <a:pt x="71" y="23"/>
                          <a:pt x="71" y="23"/>
                        </a:cubicBezTo>
                        <a:cubicBezTo>
                          <a:pt x="71" y="23"/>
                          <a:pt x="72" y="20"/>
                          <a:pt x="66" y="1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98" name="Group 397"/>
                  <p:cNvGrpSpPr/>
                  <p:nvPr/>
                </p:nvGrpSpPr>
                <p:grpSpPr>
                  <a:xfrm>
                    <a:off x="3369526" y="3425608"/>
                    <a:ext cx="2740234" cy="1361527"/>
                    <a:chOff x="931453" y="3841764"/>
                    <a:chExt cx="3439964" cy="1013253"/>
                  </a:xfrm>
                </p:grpSpPr>
                <p:sp>
                  <p:nvSpPr>
                    <p:cNvPr id="474" name="Freeform 250"/>
                    <p:cNvSpPr>
                      <a:spLocks/>
                    </p:cNvSpPr>
                    <p:nvPr/>
                  </p:nvSpPr>
                  <p:spPr bwMode="auto">
                    <a:xfrm>
                      <a:off x="931453" y="3841764"/>
                      <a:ext cx="3439964" cy="1013253"/>
                    </a:xfrm>
                    <a:custGeom>
                      <a:avLst/>
                      <a:gdLst>
                        <a:gd name="T0" fmla="*/ 799 w 799"/>
                        <a:gd name="T1" fmla="*/ 19 h 235"/>
                        <a:gd name="T2" fmla="*/ 799 w 799"/>
                        <a:gd name="T3" fmla="*/ 19 h 235"/>
                        <a:gd name="T4" fmla="*/ 569 w 799"/>
                        <a:gd name="T5" fmla="*/ 0 h 235"/>
                        <a:gd name="T6" fmla="*/ 230 w 799"/>
                        <a:gd name="T7" fmla="*/ 0 h 235"/>
                        <a:gd name="T8" fmla="*/ 0 w 799"/>
                        <a:gd name="T9" fmla="*/ 19 h 235"/>
                        <a:gd name="T10" fmla="*/ 0 w 799"/>
                        <a:gd name="T11" fmla="*/ 31 h 235"/>
                        <a:gd name="T12" fmla="*/ 70 w 799"/>
                        <a:gd name="T13" fmla="*/ 44 h 235"/>
                        <a:gd name="T14" fmla="*/ 70 w 799"/>
                        <a:gd name="T15" fmla="*/ 61 h 235"/>
                        <a:gd name="T16" fmla="*/ 28 w 799"/>
                        <a:gd name="T17" fmla="*/ 226 h 235"/>
                        <a:gd name="T18" fmla="*/ 29 w 799"/>
                        <a:gd name="T19" fmla="*/ 235 h 235"/>
                        <a:gd name="T20" fmla="*/ 34 w 799"/>
                        <a:gd name="T21" fmla="*/ 233 h 235"/>
                        <a:gd name="T22" fmla="*/ 82 w 799"/>
                        <a:gd name="T23" fmla="*/ 66 h 235"/>
                        <a:gd name="T24" fmla="*/ 93 w 799"/>
                        <a:gd name="T25" fmla="*/ 46 h 235"/>
                        <a:gd name="T26" fmla="*/ 230 w 799"/>
                        <a:gd name="T27" fmla="*/ 50 h 235"/>
                        <a:gd name="T28" fmla="*/ 569 w 799"/>
                        <a:gd name="T29" fmla="*/ 50 h 235"/>
                        <a:gd name="T30" fmla="*/ 706 w 799"/>
                        <a:gd name="T31" fmla="*/ 46 h 235"/>
                        <a:gd name="T32" fmla="*/ 717 w 799"/>
                        <a:gd name="T33" fmla="*/ 66 h 235"/>
                        <a:gd name="T34" fmla="*/ 765 w 799"/>
                        <a:gd name="T35" fmla="*/ 233 h 235"/>
                        <a:gd name="T36" fmla="*/ 771 w 799"/>
                        <a:gd name="T37" fmla="*/ 235 h 235"/>
                        <a:gd name="T38" fmla="*/ 771 w 799"/>
                        <a:gd name="T39" fmla="*/ 226 h 235"/>
                        <a:gd name="T40" fmla="*/ 730 w 799"/>
                        <a:gd name="T41" fmla="*/ 61 h 235"/>
                        <a:gd name="T42" fmla="*/ 729 w 799"/>
                        <a:gd name="T43" fmla="*/ 44 h 235"/>
                        <a:gd name="T44" fmla="*/ 799 w 799"/>
                        <a:gd name="T45" fmla="*/ 31 h 235"/>
                        <a:gd name="T46" fmla="*/ 799 w 799"/>
                        <a:gd name="T47" fmla="*/ 30 h 235"/>
                        <a:gd name="T48" fmla="*/ 799 w 799"/>
                        <a:gd name="T49" fmla="*/ 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9" h="235">
                          <a:moveTo>
                            <a:pt x="799" y="19"/>
                          </a:moveTo>
                          <a:cubicBezTo>
                            <a:pt x="799" y="19"/>
                            <a:pt x="799" y="19"/>
                            <a:pt x="799" y="19"/>
                          </a:cubicBezTo>
                          <a:cubicBezTo>
                            <a:pt x="799" y="8"/>
                            <a:pt x="695" y="0"/>
                            <a:pt x="569" y="0"/>
                          </a:cubicBezTo>
                          <a:cubicBezTo>
                            <a:pt x="230" y="0"/>
                            <a:pt x="230" y="0"/>
                            <a:pt x="230" y="0"/>
                          </a:cubicBezTo>
                          <a:cubicBezTo>
                            <a:pt x="104" y="0"/>
                            <a:pt x="0" y="8"/>
                            <a:pt x="0" y="19"/>
                          </a:cubicBezTo>
                          <a:cubicBezTo>
                            <a:pt x="0" y="31"/>
                            <a:pt x="0" y="31"/>
                            <a:pt x="0" y="31"/>
                          </a:cubicBezTo>
                          <a:cubicBezTo>
                            <a:pt x="0" y="36"/>
                            <a:pt x="27" y="41"/>
                            <a:pt x="70" y="44"/>
                          </a:cubicBezTo>
                          <a:cubicBezTo>
                            <a:pt x="71" y="51"/>
                            <a:pt x="70" y="61"/>
                            <a:pt x="70" y="61"/>
                          </a:cubicBezTo>
                          <a:cubicBezTo>
                            <a:pt x="70" y="61"/>
                            <a:pt x="30" y="219"/>
                            <a:pt x="28" y="226"/>
                          </a:cubicBezTo>
                          <a:cubicBezTo>
                            <a:pt x="26" y="233"/>
                            <a:pt x="25" y="235"/>
                            <a:pt x="29" y="235"/>
                          </a:cubicBezTo>
                          <a:cubicBezTo>
                            <a:pt x="32" y="235"/>
                            <a:pt x="34" y="233"/>
                            <a:pt x="34" y="233"/>
                          </a:cubicBezTo>
                          <a:cubicBezTo>
                            <a:pt x="34" y="233"/>
                            <a:pt x="75" y="93"/>
                            <a:pt x="82" y="66"/>
                          </a:cubicBezTo>
                          <a:cubicBezTo>
                            <a:pt x="84" y="56"/>
                            <a:pt x="89" y="50"/>
                            <a:pt x="93" y="46"/>
                          </a:cubicBezTo>
                          <a:cubicBezTo>
                            <a:pt x="131" y="48"/>
                            <a:pt x="179" y="50"/>
                            <a:pt x="230" y="50"/>
                          </a:cubicBezTo>
                          <a:cubicBezTo>
                            <a:pt x="569" y="50"/>
                            <a:pt x="569" y="50"/>
                            <a:pt x="569" y="50"/>
                          </a:cubicBezTo>
                          <a:cubicBezTo>
                            <a:pt x="620" y="50"/>
                            <a:pt x="668" y="48"/>
                            <a:pt x="706" y="46"/>
                          </a:cubicBezTo>
                          <a:cubicBezTo>
                            <a:pt x="711" y="50"/>
                            <a:pt x="715" y="56"/>
                            <a:pt x="717" y="66"/>
                          </a:cubicBezTo>
                          <a:cubicBezTo>
                            <a:pt x="724" y="93"/>
                            <a:pt x="765" y="233"/>
                            <a:pt x="765" y="233"/>
                          </a:cubicBezTo>
                          <a:cubicBezTo>
                            <a:pt x="765" y="233"/>
                            <a:pt x="767" y="235"/>
                            <a:pt x="771" y="235"/>
                          </a:cubicBezTo>
                          <a:cubicBezTo>
                            <a:pt x="774" y="235"/>
                            <a:pt x="773" y="233"/>
                            <a:pt x="771" y="226"/>
                          </a:cubicBezTo>
                          <a:cubicBezTo>
                            <a:pt x="769" y="219"/>
                            <a:pt x="730" y="61"/>
                            <a:pt x="730" y="61"/>
                          </a:cubicBezTo>
                          <a:cubicBezTo>
                            <a:pt x="730" y="61"/>
                            <a:pt x="729" y="51"/>
                            <a:pt x="729" y="44"/>
                          </a:cubicBezTo>
                          <a:cubicBezTo>
                            <a:pt x="772" y="41"/>
                            <a:pt x="799" y="36"/>
                            <a:pt x="799" y="31"/>
                          </a:cubicBezTo>
                          <a:cubicBezTo>
                            <a:pt x="799" y="31"/>
                            <a:pt x="799" y="30"/>
                            <a:pt x="799" y="30"/>
                          </a:cubicBezTo>
                          <a:lnTo>
                            <a:pt x="799" y="19"/>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75" name="Freeform 251"/>
                    <p:cNvSpPr>
                      <a:spLocks/>
                    </p:cNvSpPr>
                    <p:nvPr/>
                  </p:nvSpPr>
                  <p:spPr bwMode="auto">
                    <a:xfrm>
                      <a:off x="931453" y="3923626"/>
                      <a:ext cx="3439964" cy="931391"/>
                    </a:xfrm>
                    <a:custGeom>
                      <a:avLst/>
                      <a:gdLst>
                        <a:gd name="T0" fmla="*/ 799 w 799"/>
                        <a:gd name="T1" fmla="*/ 0 h 216"/>
                        <a:gd name="T2" fmla="*/ 569 w 799"/>
                        <a:gd name="T3" fmla="*/ 19 h 216"/>
                        <a:gd name="T4" fmla="*/ 230 w 799"/>
                        <a:gd name="T5" fmla="*/ 19 h 216"/>
                        <a:gd name="T6" fmla="*/ 0 w 799"/>
                        <a:gd name="T7" fmla="*/ 0 h 216"/>
                        <a:gd name="T8" fmla="*/ 0 w 799"/>
                        <a:gd name="T9" fmla="*/ 12 h 216"/>
                        <a:gd name="T10" fmla="*/ 70 w 799"/>
                        <a:gd name="T11" fmla="*/ 25 h 216"/>
                        <a:gd name="T12" fmla="*/ 70 w 799"/>
                        <a:gd name="T13" fmla="*/ 42 h 216"/>
                        <a:gd name="T14" fmla="*/ 28 w 799"/>
                        <a:gd name="T15" fmla="*/ 207 h 216"/>
                        <a:gd name="T16" fmla="*/ 29 w 799"/>
                        <a:gd name="T17" fmla="*/ 216 h 216"/>
                        <a:gd name="T18" fmla="*/ 34 w 799"/>
                        <a:gd name="T19" fmla="*/ 214 h 216"/>
                        <a:gd name="T20" fmla="*/ 82 w 799"/>
                        <a:gd name="T21" fmla="*/ 47 h 216"/>
                        <a:gd name="T22" fmla="*/ 93 w 799"/>
                        <a:gd name="T23" fmla="*/ 27 h 216"/>
                        <a:gd name="T24" fmla="*/ 230 w 799"/>
                        <a:gd name="T25" fmla="*/ 31 h 216"/>
                        <a:gd name="T26" fmla="*/ 569 w 799"/>
                        <a:gd name="T27" fmla="*/ 31 h 216"/>
                        <a:gd name="T28" fmla="*/ 706 w 799"/>
                        <a:gd name="T29" fmla="*/ 27 h 216"/>
                        <a:gd name="T30" fmla="*/ 717 w 799"/>
                        <a:gd name="T31" fmla="*/ 47 h 216"/>
                        <a:gd name="T32" fmla="*/ 765 w 799"/>
                        <a:gd name="T33" fmla="*/ 214 h 216"/>
                        <a:gd name="T34" fmla="*/ 771 w 799"/>
                        <a:gd name="T35" fmla="*/ 216 h 216"/>
                        <a:gd name="T36" fmla="*/ 771 w 799"/>
                        <a:gd name="T37" fmla="*/ 207 h 216"/>
                        <a:gd name="T38" fmla="*/ 730 w 799"/>
                        <a:gd name="T39" fmla="*/ 42 h 216"/>
                        <a:gd name="T40" fmla="*/ 729 w 799"/>
                        <a:gd name="T41" fmla="*/ 25 h 216"/>
                        <a:gd name="T42" fmla="*/ 799 w 799"/>
                        <a:gd name="T43" fmla="*/ 12 h 216"/>
                        <a:gd name="T44" fmla="*/ 799 w 799"/>
                        <a:gd name="T45" fmla="*/ 11 h 216"/>
                        <a:gd name="T46" fmla="*/ 799 w 799"/>
                        <a:gd name="T4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9" h="216">
                          <a:moveTo>
                            <a:pt x="799" y="0"/>
                          </a:moveTo>
                          <a:cubicBezTo>
                            <a:pt x="794" y="11"/>
                            <a:pt x="693" y="19"/>
                            <a:pt x="569" y="19"/>
                          </a:cubicBezTo>
                          <a:cubicBezTo>
                            <a:pt x="230" y="19"/>
                            <a:pt x="230" y="19"/>
                            <a:pt x="230" y="19"/>
                          </a:cubicBezTo>
                          <a:cubicBezTo>
                            <a:pt x="104" y="19"/>
                            <a:pt x="0" y="10"/>
                            <a:pt x="0" y="0"/>
                          </a:cubicBezTo>
                          <a:cubicBezTo>
                            <a:pt x="0" y="12"/>
                            <a:pt x="0" y="12"/>
                            <a:pt x="0" y="12"/>
                          </a:cubicBezTo>
                          <a:cubicBezTo>
                            <a:pt x="0" y="17"/>
                            <a:pt x="27" y="22"/>
                            <a:pt x="70" y="25"/>
                          </a:cubicBezTo>
                          <a:cubicBezTo>
                            <a:pt x="71" y="32"/>
                            <a:pt x="70" y="42"/>
                            <a:pt x="70" y="42"/>
                          </a:cubicBezTo>
                          <a:cubicBezTo>
                            <a:pt x="70" y="42"/>
                            <a:pt x="30" y="200"/>
                            <a:pt x="28" y="207"/>
                          </a:cubicBezTo>
                          <a:cubicBezTo>
                            <a:pt x="26" y="214"/>
                            <a:pt x="25" y="216"/>
                            <a:pt x="29" y="216"/>
                          </a:cubicBezTo>
                          <a:cubicBezTo>
                            <a:pt x="32" y="216"/>
                            <a:pt x="34" y="214"/>
                            <a:pt x="34" y="214"/>
                          </a:cubicBezTo>
                          <a:cubicBezTo>
                            <a:pt x="34" y="214"/>
                            <a:pt x="75" y="74"/>
                            <a:pt x="82" y="47"/>
                          </a:cubicBezTo>
                          <a:cubicBezTo>
                            <a:pt x="84" y="37"/>
                            <a:pt x="89" y="31"/>
                            <a:pt x="93" y="27"/>
                          </a:cubicBezTo>
                          <a:cubicBezTo>
                            <a:pt x="131" y="29"/>
                            <a:pt x="179" y="31"/>
                            <a:pt x="230" y="31"/>
                          </a:cubicBezTo>
                          <a:cubicBezTo>
                            <a:pt x="569" y="31"/>
                            <a:pt x="569" y="31"/>
                            <a:pt x="569" y="31"/>
                          </a:cubicBezTo>
                          <a:cubicBezTo>
                            <a:pt x="620" y="31"/>
                            <a:pt x="668" y="29"/>
                            <a:pt x="706" y="27"/>
                          </a:cubicBezTo>
                          <a:cubicBezTo>
                            <a:pt x="711" y="31"/>
                            <a:pt x="715" y="37"/>
                            <a:pt x="717" y="47"/>
                          </a:cubicBezTo>
                          <a:cubicBezTo>
                            <a:pt x="724" y="74"/>
                            <a:pt x="765" y="214"/>
                            <a:pt x="765" y="214"/>
                          </a:cubicBezTo>
                          <a:cubicBezTo>
                            <a:pt x="765" y="214"/>
                            <a:pt x="767" y="216"/>
                            <a:pt x="771" y="216"/>
                          </a:cubicBezTo>
                          <a:cubicBezTo>
                            <a:pt x="774" y="216"/>
                            <a:pt x="773" y="214"/>
                            <a:pt x="771" y="207"/>
                          </a:cubicBezTo>
                          <a:cubicBezTo>
                            <a:pt x="769" y="200"/>
                            <a:pt x="730" y="42"/>
                            <a:pt x="730" y="42"/>
                          </a:cubicBezTo>
                          <a:cubicBezTo>
                            <a:pt x="730" y="42"/>
                            <a:pt x="729" y="32"/>
                            <a:pt x="729" y="25"/>
                          </a:cubicBezTo>
                          <a:cubicBezTo>
                            <a:pt x="772" y="22"/>
                            <a:pt x="799" y="17"/>
                            <a:pt x="799" y="12"/>
                          </a:cubicBezTo>
                          <a:cubicBezTo>
                            <a:pt x="799" y="12"/>
                            <a:pt x="799" y="11"/>
                            <a:pt x="799" y="11"/>
                          </a:cubicBezTo>
                          <a:lnTo>
                            <a:pt x="799" y="0"/>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sp>
                <p:nvSpPr>
                  <p:cNvPr id="399" name="Freeform 257"/>
                  <p:cNvSpPr>
                    <a:spLocks/>
                  </p:cNvSpPr>
                  <p:nvPr/>
                </p:nvSpPr>
                <p:spPr bwMode="auto">
                  <a:xfrm>
                    <a:off x="3491748" y="3207033"/>
                    <a:ext cx="105109" cy="131997"/>
                  </a:xfrm>
                  <a:custGeom>
                    <a:avLst/>
                    <a:gdLst>
                      <a:gd name="T0" fmla="*/ 43 w 43"/>
                      <a:gd name="T1" fmla="*/ 54 h 54"/>
                      <a:gd name="T2" fmla="*/ 26 w 43"/>
                      <a:gd name="T3" fmla="*/ 9 h 54"/>
                      <a:gd name="T4" fmla="*/ 2 w 43"/>
                      <a:gd name="T5" fmla="*/ 0 h 54"/>
                      <a:gd name="T6" fmla="*/ 0 w 43"/>
                      <a:gd name="T7" fmla="*/ 19 h 54"/>
                      <a:gd name="T8" fmla="*/ 43 w 43"/>
                      <a:gd name="T9" fmla="*/ 54 h 54"/>
                    </a:gdLst>
                    <a:ahLst/>
                    <a:cxnLst>
                      <a:cxn ang="0">
                        <a:pos x="T0" y="T1"/>
                      </a:cxn>
                      <a:cxn ang="0">
                        <a:pos x="T2" y="T3"/>
                      </a:cxn>
                      <a:cxn ang="0">
                        <a:pos x="T4" y="T5"/>
                      </a:cxn>
                      <a:cxn ang="0">
                        <a:pos x="T6" y="T7"/>
                      </a:cxn>
                      <a:cxn ang="0">
                        <a:pos x="T8" y="T9"/>
                      </a:cxn>
                    </a:cxnLst>
                    <a:rect l="0" t="0" r="r" b="b"/>
                    <a:pathLst>
                      <a:path w="43" h="54">
                        <a:moveTo>
                          <a:pt x="43" y="54"/>
                        </a:moveTo>
                        <a:lnTo>
                          <a:pt x="26" y="9"/>
                        </a:lnTo>
                        <a:lnTo>
                          <a:pt x="2" y="0"/>
                        </a:lnTo>
                        <a:lnTo>
                          <a:pt x="0" y="19"/>
                        </a:lnTo>
                        <a:lnTo>
                          <a:pt x="43"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0" name="Freeform 256"/>
                  <p:cNvSpPr>
                    <a:spLocks/>
                  </p:cNvSpPr>
                  <p:nvPr/>
                </p:nvSpPr>
                <p:spPr bwMode="auto">
                  <a:xfrm rot="1274502">
                    <a:off x="3533421" y="3115195"/>
                    <a:ext cx="68443" cy="46445"/>
                  </a:xfrm>
                  <a:custGeom>
                    <a:avLst/>
                    <a:gdLst>
                      <a:gd name="T0" fmla="*/ 11 w 12"/>
                      <a:gd name="T1" fmla="*/ 8 h 8"/>
                      <a:gd name="T2" fmla="*/ 12 w 12"/>
                      <a:gd name="T3" fmla="*/ 1 h 8"/>
                      <a:gd name="T4" fmla="*/ 0 w 12"/>
                      <a:gd name="T5" fmla="*/ 0 h 8"/>
                      <a:gd name="T6" fmla="*/ 11 w 12"/>
                      <a:gd name="T7" fmla="*/ 8 h 8"/>
                    </a:gdLst>
                    <a:ahLst/>
                    <a:cxnLst>
                      <a:cxn ang="0">
                        <a:pos x="T0" y="T1"/>
                      </a:cxn>
                      <a:cxn ang="0">
                        <a:pos x="T2" y="T3"/>
                      </a:cxn>
                      <a:cxn ang="0">
                        <a:pos x="T4" y="T5"/>
                      </a:cxn>
                      <a:cxn ang="0">
                        <a:pos x="T6" y="T7"/>
                      </a:cxn>
                    </a:cxnLst>
                    <a:rect l="0" t="0" r="r" b="b"/>
                    <a:pathLst>
                      <a:path w="12" h="8">
                        <a:moveTo>
                          <a:pt x="11" y="8"/>
                        </a:moveTo>
                        <a:cubicBezTo>
                          <a:pt x="12" y="1"/>
                          <a:pt x="12" y="1"/>
                          <a:pt x="12" y="1"/>
                        </a:cubicBezTo>
                        <a:cubicBezTo>
                          <a:pt x="0" y="0"/>
                          <a:pt x="0" y="0"/>
                          <a:pt x="0" y="0"/>
                        </a:cubicBezTo>
                        <a:cubicBezTo>
                          <a:pt x="1" y="1"/>
                          <a:pt x="5" y="6"/>
                          <a:pt x="11"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1" name="Freeform 263"/>
                  <p:cNvSpPr>
                    <a:spLocks/>
                  </p:cNvSpPr>
                  <p:nvPr/>
                </p:nvSpPr>
                <p:spPr bwMode="auto">
                  <a:xfrm rot="1274502">
                    <a:off x="3540949" y="3116607"/>
                    <a:ext cx="68443" cy="4888"/>
                  </a:xfrm>
                  <a:custGeom>
                    <a:avLst/>
                    <a:gdLst>
                      <a:gd name="T0" fmla="*/ 0 w 12"/>
                      <a:gd name="T1" fmla="*/ 0 h 1"/>
                      <a:gd name="T2" fmla="*/ 12 w 12"/>
                      <a:gd name="T3" fmla="*/ 1 h 1"/>
                      <a:gd name="T4" fmla="*/ 12 w 12"/>
                      <a:gd name="T5" fmla="*/ 1 h 1"/>
                      <a:gd name="T6" fmla="*/ 0 w 12"/>
                      <a:gd name="T7" fmla="*/ 0 h 1"/>
                      <a:gd name="T8" fmla="*/ 0 w 12"/>
                      <a:gd name="T9" fmla="*/ 0 h 1"/>
                    </a:gdLst>
                    <a:ahLst/>
                    <a:cxnLst>
                      <a:cxn ang="0">
                        <a:pos x="T0" y="T1"/>
                      </a:cxn>
                      <a:cxn ang="0">
                        <a:pos x="T2" y="T3"/>
                      </a:cxn>
                      <a:cxn ang="0">
                        <a:pos x="T4" y="T5"/>
                      </a:cxn>
                      <a:cxn ang="0">
                        <a:pos x="T6" y="T7"/>
                      </a:cxn>
                      <a:cxn ang="0">
                        <a:pos x="T8" y="T9"/>
                      </a:cxn>
                    </a:cxnLst>
                    <a:rect l="0" t="0" r="r" b="b"/>
                    <a:pathLst>
                      <a:path w="12" h="1">
                        <a:moveTo>
                          <a:pt x="0" y="0"/>
                        </a:moveTo>
                        <a:cubicBezTo>
                          <a:pt x="12" y="1"/>
                          <a:pt x="12" y="1"/>
                          <a:pt x="12" y="1"/>
                        </a:cubicBezTo>
                        <a:cubicBezTo>
                          <a:pt x="12" y="1"/>
                          <a:pt x="12" y="1"/>
                          <a:pt x="12" y="1"/>
                        </a:cubicBezTo>
                        <a:cubicBezTo>
                          <a:pt x="0" y="0"/>
                          <a:pt x="0" y="0"/>
                          <a:pt x="0" y="0"/>
                        </a:cubicBezTo>
                        <a:cubicBezTo>
                          <a:pt x="0" y="0"/>
                          <a:pt x="0" y="0"/>
                          <a:pt x="0" y="0"/>
                        </a:cubicBezTo>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2" name="Freeform 269"/>
                  <p:cNvSpPr>
                    <a:spLocks/>
                  </p:cNvSpPr>
                  <p:nvPr/>
                </p:nvSpPr>
                <p:spPr bwMode="auto">
                  <a:xfrm>
                    <a:off x="3323083" y="3170366"/>
                    <a:ext cx="227329" cy="180885"/>
                  </a:xfrm>
                  <a:custGeom>
                    <a:avLst/>
                    <a:gdLst>
                      <a:gd name="T0" fmla="*/ 0 w 93"/>
                      <a:gd name="T1" fmla="*/ 31 h 74"/>
                      <a:gd name="T2" fmla="*/ 17 w 93"/>
                      <a:gd name="T3" fmla="*/ 0 h 74"/>
                      <a:gd name="T4" fmla="*/ 90 w 93"/>
                      <a:gd name="T5" fmla="*/ 29 h 74"/>
                      <a:gd name="T6" fmla="*/ 93 w 93"/>
                      <a:gd name="T7" fmla="*/ 74 h 74"/>
                      <a:gd name="T8" fmla="*/ 0 w 93"/>
                      <a:gd name="T9" fmla="*/ 31 h 74"/>
                    </a:gdLst>
                    <a:ahLst/>
                    <a:cxnLst>
                      <a:cxn ang="0">
                        <a:pos x="T0" y="T1"/>
                      </a:cxn>
                      <a:cxn ang="0">
                        <a:pos x="T2" y="T3"/>
                      </a:cxn>
                      <a:cxn ang="0">
                        <a:pos x="T4" y="T5"/>
                      </a:cxn>
                      <a:cxn ang="0">
                        <a:pos x="T6" y="T7"/>
                      </a:cxn>
                      <a:cxn ang="0">
                        <a:pos x="T8" y="T9"/>
                      </a:cxn>
                    </a:cxnLst>
                    <a:rect l="0" t="0" r="r" b="b"/>
                    <a:pathLst>
                      <a:path w="93" h="74">
                        <a:moveTo>
                          <a:pt x="0" y="31"/>
                        </a:moveTo>
                        <a:lnTo>
                          <a:pt x="17" y="0"/>
                        </a:lnTo>
                        <a:lnTo>
                          <a:pt x="90" y="29"/>
                        </a:lnTo>
                        <a:lnTo>
                          <a:pt x="93" y="74"/>
                        </a:ln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3" name="Freeform 274"/>
                  <p:cNvSpPr>
                    <a:spLocks/>
                  </p:cNvSpPr>
                  <p:nvPr/>
                </p:nvSpPr>
                <p:spPr bwMode="auto">
                  <a:xfrm>
                    <a:off x="3051756" y="3321919"/>
                    <a:ext cx="706430" cy="1632854"/>
                  </a:xfrm>
                  <a:custGeom>
                    <a:avLst/>
                    <a:gdLst>
                      <a:gd name="T0" fmla="*/ 7 w 122"/>
                      <a:gd name="T1" fmla="*/ 276 h 282"/>
                      <a:gd name="T2" fmla="*/ 44 w 122"/>
                      <a:gd name="T3" fmla="*/ 156 h 282"/>
                      <a:gd name="T4" fmla="*/ 29 w 122"/>
                      <a:gd name="T5" fmla="*/ 156 h 282"/>
                      <a:gd name="T6" fmla="*/ 29 w 122"/>
                      <a:gd name="T7" fmla="*/ 156 h 282"/>
                      <a:gd name="T8" fmla="*/ 16 w 122"/>
                      <a:gd name="T9" fmla="*/ 145 h 282"/>
                      <a:gd name="T10" fmla="*/ 1 w 122"/>
                      <a:gd name="T11" fmla="*/ 15 h 282"/>
                      <a:gd name="T12" fmla="*/ 12 w 122"/>
                      <a:gd name="T13" fmla="*/ 1 h 282"/>
                      <a:gd name="T14" fmla="*/ 25 w 122"/>
                      <a:gd name="T15" fmla="*/ 12 h 282"/>
                      <a:gd name="T16" fmla="*/ 40 w 122"/>
                      <a:gd name="T17" fmla="*/ 131 h 282"/>
                      <a:gd name="T18" fmla="*/ 110 w 122"/>
                      <a:gd name="T19" fmla="*/ 132 h 282"/>
                      <a:gd name="T20" fmla="*/ 122 w 122"/>
                      <a:gd name="T21" fmla="*/ 145 h 282"/>
                      <a:gd name="T22" fmla="*/ 109 w 122"/>
                      <a:gd name="T23" fmla="*/ 157 h 282"/>
                      <a:gd name="T24" fmla="*/ 83 w 122"/>
                      <a:gd name="T25" fmla="*/ 157 h 282"/>
                      <a:gd name="T26" fmla="*/ 119 w 122"/>
                      <a:gd name="T27" fmla="*/ 278 h 282"/>
                      <a:gd name="T28" fmla="*/ 117 w 122"/>
                      <a:gd name="T29" fmla="*/ 282 h 282"/>
                      <a:gd name="T30" fmla="*/ 116 w 122"/>
                      <a:gd name="T31" fmla="*/ 282 h 282"/>
                      <a:gd name="T32" fmla="*/ 113 w 122"/>
                      <a:gd name="T33" fmla="*/ 280 h 282"/>
                      <a:gd name="T34" fmla="*/ 77 w 122"/>
                      <a:gd name="T35" fmla="*/ 157 h 282"/>
                      <a:gd name="T36" fmla="*/ 51 w 122"/>
                      <a:gd name="T37" fmla="*/ 157 h 282"/>
                      <a:gd name="T38" fmla="*/ 13 w 122"/>
                      <a:gd name="T39" fmla="*/ 278 h 282"/>
                      <a:gd name="T40" fmla="*/ 10 w 122"/>
                      <a:gd name="T41" fmla="*/ 280 h 282"/>
                      <a:gd name="T42" fmla="*/ 9 w 122"/>
                      <a:gd name="T43" fmla="*/ 280 h 282"/>
                      <a:gd name="T44" fmla="*/ 7 w 122"/>
                      <a:gd name="T45" fmla="*/ 27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282">
                        <a:moveTo>
                          <a:pt x="7" y="276"/>
                        </a:moveTo>
                        <a:cubicBezTo>
                          <a:pt x="44" y="156"/>
                          <a:pt x="44" y="156"/>
                          <a:pt x="44" y="156"/>
                        </a:cubicBezTo>
                        <a:cubicBezTo>
                          <a:pt x="44" y="156"/>
                          <a:pt x="29" y="156"/>
                          <a:pt x="29" y="156"/>
                        </a:cubicBezTo>
                        <a:cubicBezTo>
                          <a:pt x="29" y="156"/>
                          <a:pt x="29" y="156"/>
                          <a:pt x="29" y="156"/>
                        </a:cubicBezTo>
                        <a:cubicBezTo>
                          <a:pt x="22" y="156"/>
                          <a:pt x="17" y="151"/>
                          <a:pt x="16" y="145"/>
                        </a:cubicBezTo>
                        <a:cubicBezTo>
                          <a:pt x="1" y="15"/>
                          <a:pt x="1" y="15"/>
                          <a:pt x="1" y="15"/>
                        </a:cubicBezTo>
                        <a:cubicBezTo>
                          <a:pt x="0" y="8"/>
                          <a:pt x="5" y="2"/>
                          <a:pt x="12" y="1"/>
                        </a:cubicBezTo>
                        <a:cubicBezTo>
                          <a:pt x="18" y="0"/>
                          <a:pt x="25" y="5"/>
                          <a:pt x="25" y="12"/>
                        </a:cubicBezTo>
                        <a:cubicBezTo>
                          <a:pt x="40" y="131"/>
                          <a:pt x="40" y="131"/>
                          <a:pt x="40" y="131"/>
                        </a:cubicBezTo>
                        <a:cubicBezTo>
                          <a:pt x="110" y="132"/>
                          <a:pt x="110" y="132"/>
                          <a:pt x="110" y="132"/>
                        </a:cubicBezTo>
                        <a:cubicBezTo>
                          <a:pt x="117" y="132"/>
                          <a:pt x="122" y="138"/>
                          <a:pt x="122" y="145"/>
                        </a:cubicBezTo>
                        <a:cubicBezTo>
                          <a:pt x="122" y="152"/>
                          <a:pt x="116" y="157"/>
                          <a:pt x="109" y="157"/>
                        </a:cubicBezTo>
                        <a:cubicBezTo>
                          <a:pt x="83" y="157"/>
                          <a:pt x="83" y="157"/>
                          <a:pt x="83" y="157"/>
                        </a:cubicBezTo>
                        <a:cubicBezTo>
                          <a:pt x="119" y="278"/>
                          <a:pt x="119" y="278"/>
                          <a:pt x="119" y="278"/>
                        </a:cubicBezTo>
                        <a:cubicBezTo>
                          <a:pt x="120" y="280"/>
                          <a:pt x="119" y="282"/>
                          <a:pt x="117" y="282"/>
                        </a:cubicBezTo>
                        <a:cubicBezTo>
                          <a:pt x="117" y="282"/>
                          <a:pt x="117" y="282"/>
                          <a:pt x="116" y="282"/>
                        </a:cubicBezTo>
                        <a:cubicBezTo>
                          <a:pt x="115" y="282"/>
                          <a:pt x="114" y="281"/>
                          <a:pt x="113" y="280"/>
                        </a:cubicBezTo>
                        <a:cubicBezTo>
                          <a:pt x="77" y="157"/>
                          <a:pt x="77" y="157"/>
                          <a:pt x="77" y="157"/>
                        </a:cubicBezTo>
                        <a:cubicBezTo>
                          <a:pt x="51" y="157"/>
                          <a:pt x="51" y="157"/>
                          <a:pt x="51" y="157"/>
                        </a:cubicBezTo>
                        <a:cubicBezTo>
                          <a:pt x="13" y="278"/>
                          <a:pt x="13" y="278"/>
                          <a:pt x="13" y="278"/>
                        </a:cubicBezTo>
                        <a:cubicBezTo>
                          <a:pt x="12" y="279"/>
                          <a:pt x="11" y="280"/>
                          <a:pt x="10" y="280"/>
                        </a:cubicBezTo>
                        <a:cubicBezTo>
                          <a:pt x="9" y="280"/>
                          <a:pt x="9" y="280"/>
                          <a:pt x="9" y="280"/>
                        </a:cubicBezTo>
                        <a:cubicBezTo>
                          <a:pt x="7" y="279"/>
                          <a:pt x="6" y="277"/>
                          <a:pt x="7" y="276"/>
                        </a:cubicBezTo>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4" name="Freeform 226"/>
                  <p:cNvSpPr>
                    <a:spLocks/>
                  </p:cNvSpPr>
                  <p:nvPr/>
                </p:nvSpPr>
                <p:spPr bwMode="auto">
                  <a:xfrm>
                    <a:off x="5014672" y="2171308"/>
                    <a:ext cx="41555" cy="39110"/>
                  </a:xfrm>
                  <a:prstGeom prst="ellipse">
                    <a:avLst/>
                  </a:pr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pic>
                <p:nvPicPr>
                  <p:cNvPr id="405" name="Picture 404"/>
                  <p:cNvPicPr>
                    <a:picLocks noChangeAspect="1"/>
                  </p:cNvPicPr>
                  <p:nvPr/>
                </p:nvPicPr>
                <p:blipFill>
                  <a:blip r:embed="rId4"/>
                  <a:stretch>
                    <a:fillRect/>
                  </a:stretch>
                </p:blipFill>
                <p:spPr>
                  <a:xfrm>
                    <a:off x="5916951" y="2130437"/>
                    <a:ext cx="592935" cy="592935"/>
                  </a:xfrm>
                  <a:prstGeom prst="rect">
                    <a:avLst/>
                  </a:prstGeom>
                </p:spPr>
              </p:pic>
              <p:grpSp>
                <p:nvGrpSpPr>
                  <p:cNvPr id="406" name="Group 405"/>
                  <p:cNvGrpSpPr/>
                  <p:nvPr/>
                </p:nvGrpSpPr>
                <p:grpSpPr>
                  <a:xfrm rot="419975">
                    <a:off x="4505675" y="3060029"/>
                    <a:ext cx="726941" cy="726941"/>
                    <a:chOff x="7492442" y="362509"/>
                    <a:chExt cx="778197" cy="778197"/>
                  </a:xfrm>
                  <a:scene3d>
                    <a:camera prst="perspectiveRelaxedModerately"/>
                    <a:lightRig rig="threePt" dir="t"/>
                  </a:scene3d>
                </p:grpSpPr>
                <p:grpSp>
                  <p:nvGrpSpPr>
                    <p:cNvPr id="467" name="Group 466"/>
                    <p:cNvGrpSpPr/>
                    <p:nvPr/>
                  </p:nvGrpSpPr>
                  <p:grpSpPr>
                    <a:xfrm>
                      <a:off x="7684770" y="570101"/>
                      <a:ext cx="488126" cy="434645"/>
                      <a:chOff x="7684797" y="570101"/>
                      <a:chExt cx="488099" cy="434645"/>
                    </a:xfrm>
                  </p:grpSpPr>
                  <p:sp>
                    <p:nvSpPr>
                      <p:cNvPr id="469" name="Oval 468"/>
                      <p:cNvSpPr/>
                      <p:nvPr/>
                    </p:nvSpPr>
                    <p:spPr bwMode="auto">
                      <a:xfrm>
                        <a:off x="7684797" y="570101"/>
                        <a:ext cx="310516" cy="154048"/>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0" name="Oval 469"/>
                      <p:cNvSpPr/>
                      <p:nvPr/>
                    </p:nvSpPr>
                    <p:spPr bwMode="auto">
                      <a:xfrm rot="19273322">
                        <a:off x="7843188" y="656662"/>
                        <a:ext cx="218452"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1" name="Oval 470"/>
                      <p:cNvSpPr/>
                      <p:nvPr/>
                    </p:nvSpPr>
                    <p:spPr bwMode="auto">
                      <a:xfrm rot="19273322">
                        <a:off x="7930484" y="620741"/>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2" name="Oval 471"/>
                      <p:cNvSpPr/>
                      <p:nvPr/>
                    </p:nvSpPr>
                    <p:spPr bwMode="auto">
                      <a:xfrm rot="19273322">
                        <a:off x="7939161" y="673670"/>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3" name="Oval 472"/>
                      <p:cNvSpPr/>
                      <p:nvPr/>
                    </p:nvSpPr>
                    <p:spPr bwMode="auto">
                      <a:xfrm rot="19273322">
                        <a:off x="7954445" y="667272"/>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pic>
                  <p:nvPicPr>
                    <p:cNvPr id="468" name="Picture 2" descr="https://d30y9cdsu7xlg0.cloudfront.net/png/79985-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2442" y="362509"/>
                      <a:ext cx="778197" cy="778197"/>
                    </a:xfrm>
                    <a:prstGeom prst="rect">
                      <a:avLst/>
                    </a:prstGeom>
                    <a:noFill/>
                    <a:extLst>
                      <a:ext uri="{909E8E84-426E-40DD-AFC4-6F175D3DCCD1}">
                        <a14:hiddenFill xmlns:a14="http://schemas.microsoft.com/office/drawing/2010/main">
                          <a:solidFill>
                            <a:srgbClr val="FFFFFF"/>
                          </a:solidFill>
                        </a14:hiddenFill>
                      </a:ext>
                    </a:extLst>
                  </p:spPr>
                </p:pic>
              </p:grpSp>
              <p:sp>
                <p:nvSpPr>
                  <p:cNvPr id="407" name="Freeform 275"/>
                  <p:cNvSpPr>
                    <a:spLocks/>
                  </p:cNvSpPr>
                  <p:nvPr/>
                </p:nvSpPr>
                <p:spPr bwMode="auto">
                  <a:xfrm>
                    <a:off x="3051756" y="3321919"/>
                    <a:ext cx="706430" cy="1632854"/>
                  </a:xfrm>
                  <a:custGeom>
                    <a:avLst/>
                    <a:gdLst>
                      <a:gd name="T0" fmla="*/ 7 w 122"/>
                      <a:gd name="T1" fmla="*/ 276 h 282"/>
                      <a:gd name="T2" fmla="*/ 44 w 122"/>
                      <a:gd name="T3" fmla="*/ 156 h 282"/>
                      <a:gd name="T4" fmla="*/ 29 w 122"/>
                      <a:gd name="T5" fmla="*/ 156 h 282"/>
                      <a:gd name="T6" fmla="*/ 29 w 122"/>
                      <a:gd name="T7" fmla="*/ 156 h 282"/>
                      <a:gd name="T8" fmla="*/ 16 w 122"/>
                      <a:gd name="T9" fmla="*/ 145 h 282"/>
                      <a:gd name="T10" fmla="*/ 1 w 122"/>
                      <a:gd name="T11" fmla="*/ 15 h 282"/>
                      <a:gd name="T12" fmla="*/ 12 w 122"/>
                      <a:gd name="T13" fmla="*/ 1 h 282"/>
                      <a:gd name="T14" fmla="*/ 25 w 122"/>
                      <a:gd name="T15" fmla="*/ 12 h 282"/>
                      <a:gd name="T16" fmla="*/ 40 w 122"/>
                      <a:gd name="T17" fmla="*/ 131 h 282"/>
                      <a:gd name="T18" fmla="*/ 110 w 122"/>
                      <a:gd name="T19" fmla="*/ 132 h 282"/>
                      <a:gd name="T20" fmla="*/ 122 w 122"/>
                      <a:gd name="T21" fmla="*/ 145 h 282"/>
                      <a:gd name="T22" fmla="*/ 110 w 122"/>
                      <a:gd name="T23" fmla="*/ 157 h 282"/>
                      <a:gd name="T24" fmla="*/ 83 w 122"/>
                      <a:gd name="T25" fmla="*/ 157 h 282"/>
                      <a:gd name="T26" fmla="*/ 119 w 122"/>
                      <a:gd name="T27" fmla="*/ 278 h 282"/>
                      <a:gd name="T28" fmla="*/ 117 w 122"/>
                      <a:gd name="T29" fmla="*/ 282 h 282"/>
                      <a:gd name="T30" fmla="*/ 116 w 122"/>
                      <a:gd name="T31" fmla="*/ 282 h 282"/>
                      <a:gd name="T32" fmla="*/ 113 w 122"/>
                      <a:gd name="T33" fmla="*/ 280 h 282"/>
                      <a:gd name="T34" fmla="*/ 77 w 122"/>
                      <a:gd name="T35" fmla="*/ 157 h 282"/>
                      <a:gd name="T36" fmla="*/ 51 w 122"/>
                      <a:gd name="T37" fmla="*/ 157 h 282"/>
                      <a:gd name="T38" fmla="*/ 13 w 122"/>
                      <a:gd name="T39" fmla="*/ 278 h 282"/>
                      <a:gd name="T40" fmla="*/ 10 w 122"/>
                      <a:gd name="T41" fmla="*/ 280 h 282"/>
                      <a:gd name="T42" fmla="*/ 9 w 122"/>
                      <a:gd name="T43" fmla="*/ 280 h 282"/>
                      <a:gd name="T44" fmla="*/ 7 w 122"/>
                      <a:gd name="T45" fmla="*/ 27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282">
                        <a:moveTo>
                          <a:pt x="7" y="276"/>
                        </a:moveTo>
                        <a:cubicBezTo>
                          <a:pt x="44" y="156"/>
                          <a:pt x="44" y="156"/>
                          <a:pt x="44" y="156"/>
                        </a:cubicBezTo>
                        <a:cubicBezTo>
                          <a:pt x="44" y="156"/>
                          <a:pt x="29" y="156"/>
                          <a:pt x="29" y="156"/>
                        </a:cubicBezTo>
                        <a:cubicBezTo>
                          <a:pt x="29" y="156"/>
                          <a:pt x="29" y="156"/>
                          <a:pt x="29" y="156"/>
                        </a:cubicBezTo>
                        <a:cubicBezTo>
                          <a:pt x="22" y="156"/>
                          <a:pt x="17" y="151"/>
                          <a:pt x="16" y="145"/>
                        </a:cubicBezTo>
                        <a:cubicBezTo>
                          <a:pt x="1" y="15"/>
                          <a:pt x="1" y="15"/>
                          <a:pt x="1" y="15"/>
                        </a:cubicBezTo>
                        <a:cubicBezTo>
                          <a:pt x="0" y="8"/>
                          <a:pt x="5" y="2"/>
                          <a:pt x="12" y="1"/>
                        </a:cubicBezTo>
                        <a:cubicBezTo>
                          <a:pt x="18" y="0"/>
                          <a:pt x="25" y="5"/>
                          <a:pt x="25" y="12"/>
                        </a:cubicBezTo>
                        <a:cubicBezTo>
                          <a:pt x="40" y="131"/>
                          <a:pt x="40" y="131"/>
                          <a:pt x="40" y="131"/>
                        </a:cubicBezTo>
                        <a:cubicBezTo>
                          <a:pt x="110" y="132"/>
                          <a:pt x="110" y="132"/>
                          <a:pt x="110" y="132"/>
                        </a:cubicBezTo>
                        <a:cubicBezTo>
                          <a:pt x="117" y="132"/>
                          <a:pt x="122" y="138"/>
                          <a:pt x="122" y="145"/>
                        </a:cubicBezTo>
                        <a:cubicBezTo>
                          <a:pt x="122" y="152"/>
                          <a:pt x="116" y="157"/>
                          <a:pt x="110" y="157"/>
                        </a:cubicBezTo>
                        <a:cubicBezTo>
                          <a:pt x="83" y="157"/>
                          <a:pt x="83" y="157"/>
                          <a:pt x="83" y="157"/>
                        </a:cubicBezTo>
                        <a:cubicBezTo>
                          <a:pt x="119" y="278"/>
                          <a:pt x="119" y="278"/>
                          <a:pt x="119" y="278"/>
                        </a:cubicBezTo>
                        <a:cubicBezTo>
                          <a:pt x="120" y="280"/>
                          <a:pt x="119" y="282"/>
                          <a:pt x="117" y="282"/>
                        </a:cubicBezTo>
                        <a:cubicBezTo>
                          <a:pt x="117" y="282"/>
                          <a:pt x="117" y="282"/>
                          <a:pt x="116" y="282"/>
                        </a:cubicBezTo>
                        <a:cubicBezTo>
                          <a:pt x="115" y="282"/>
                          <a:pt x="114" y="281"/>
                          <a:pt x="113" y="280"/>
                        </a:cubicBezTo>
                        <a:cubicBezTo>
                          <a:pt x="77" y="157"/>
                          <a:pt x="77" y="157"/>
                          <a:pt x="77" y="157"/>
                        </a:cubicBezTo>
                        <a:cubicBezTo>
                          <a:pt x="51" y="157"/>
                          <a:pt x="51" y="157"/>
                          <a:pt x="51" y="157"/>
                        </a:cubicBezTo>
                        <a:cubicBezTo>
                          <a:pt x="13" y="278"/>
                          <a:pt x="13" y="278"/>
                          <a:pt x="13" y="278"/>
                        </a:cubicBezTo>
                        <a:cubicBezTo>
                          <a:pt x="12" y="279"/>
                          <a:pt x="11" y="280"/>
                          <a:pt x="10" y="280"/>
                        </a:cubicBezTo>
                        <a:cubicBezTo>
                          <a:pt x="9" y="280"/>
                          <a:pt x="9" y="280"/>
                          <a:pt x="9" y="280"/>
                        </a:cubicBezTo>
                        <a:cubicBezTo>
                          <a:pt x="7" y="279"/>
                          <a:pt x="6" y="277"/>
                          <a:pt x="7" y="276"/>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8" name="Oval 407"/>
                  <p:cNvSpPr/>
                  <p:nvPr/>
                </p:nvSpPr>
                <p:spPr bwMode="auto">
                  <a:xfrm>
                    <a:off x="3635237" y="2906977"/>
                    <a:ext cx="45719" cy="45719"/>
                  </a:xfrm>
                  <a:prstGeom prst="ellipse">
                    <a:avLst/>
                  </a:prstGeom>
                  <a:solidFill>
                    <a:srgbClr val="17244E"/>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nvGrpSpPr>
                  <p:cNvPr id="409" name="Group 128"/>
                  <p:cNvGrpSpPr>
                    <a:grpSpLocks noChangeAspect="1"/>
                  </p:cNvGrpSpPr>
                  <p:nvPr/>
                </p:nvGrpSpPr>
                <p:grpSpPr bwMode="auto">
                  <a:xfrm>
                    <a:off x="3228975" y="2459039"/>
                    <a:ext cx="1066800" cy="2359026"/>
                    <a:chOff x="2034" y="1549"/>
                    <a:chExt cx="672" cy="1486"/>
                  </a:xfrm>
                </p:grpSpPr>
                <p:sp>
                  <p:nvSpPr>
                    <p:cNvPr id="411" name="AutoShape 127"/>
                    <p:cNvSpPr>
                      <a:spLocks noChangeAspect="1" noChangeArrowheads="1" noTextEdit="1"/>
                    </p:cNvSpPr>
                    <p:nvPr/>
                  </p:nvSpPr>
                  <p:spPr bwMode="auto">
                    <a:xfrm>
                      <a:off x="2042" y="1556"/>
                      <a:ext cx="664" cy="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2" name="Freeform 129"/>
                    <p:cNvSpPr>
                      <a:spLocks/>
                    </p:cNvSpPr>
                    <p:nvPr/>
                  </p:nvSpPr>
                  <p:spPr bwMode="auto">
                    <a:xfrm>
                      <a:off x="2389" y="2966"/>
                      <a:ext cx="180" cy="68"/>
                    </a:xfrm>
                    <a:custGeom>
                      <a:avLst/>
                      <a:gdLst>
                        <a:gd name="T0" fmla="*/ 0 w 47"/>
                        <a:gd name="T1" fmla="*/ 18 h 18"/>
                        <a:gd name="T2" fmla="*/ 0 w 47"/>
                        <a:gd name="T3" fmla="*/ 0 h 18"/>
                        <a:gd name="T4" fmla="*/ 21 w 47"/>
                        <a:gd name="T5" fmla="*/ 0 h 18"/>
                        <a:gd name="T6" fmla="*/ 47 w 47"/>
                        <a:gd name="T7" fmla="*/ 18 h 18"/>
                        <a:gd name="T8" fmla="*/ 0 w 47"/>
                        <a:gd name="T9" fmla="*/ 18 h 18"/>
                      </a:gdLst>
                      <a:ahLst/>
                      <a:cxnLst>
                        <a:cxn ang="0">
                          <a:pos x="T0" y="T1"/>
                        </a:cxn>
                        <a:cxn ang="0">
                          <a:pos x="T2" y="T3"/>
                        </a:cxn>
                        <a:cxn ang="0">
                          <a:pos x="T4" y="T5"/>
                        </a:cxn>
                        <a:cxn ang="0">
                          <a:pos x="T6" y="T7"/>
                        </a:cxn>
                        <a:cxn ang="0">
                          <a:pos x="T8" y="T9"/>
                        </a:cxn>
                      </a:cxnLst>
                      <a:rect l="0" t="0" r="r" b="b"/>
                      <a:pathLst>
                        <a:path w="47" h="18">
                          <a:moveTo>
                            <a:pt x="0" y="18"/>
                          </a:moveTo>
                          <a:cubicBezTo>
                            <a:pt x="0" y="0"/>
                            <a:pt x="0" y="0"/>
                            <a:pt x="0" y="0"/>
                          </a:cubicBezTo>
                          <a:cubicBezTo>
                            <a:pt x="21" y="0"/>
                            <a:pt x="21" y="0"/>
                            <a:pt x="21" y="0"/>
                          </a:cubicBezTo>
                          <a:cubicBezTo>
                            <a:pt x="33" y="0"/>
                            <a:pt x="43" y="7"/>
                            <a:pt x="47" y="18"/>
                          </a:cubicBezTo>
                          <a:cubicBezTo>
                            <a:pt x="0" y="18"/>
                            <a:pt x="0" y="18"/>
                            <a:pt x="0" y="18"/>
                          </a:cubicBezTo>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3" name="Freeform 130"/>
                    <p:cNvSpPr>
                      <a:spLocks/>
                    </p:cNvSpPr>
                    <p:nvPr/>
                  </p:nvSpPr>
                  <p:spPr bwMode="auto">
                    <a:xfrm>
                      <a:off x="2393" y="2968"/>
                      <a:ext cx="164" cy="45"/>
                    </a:xfrm>
                    <a:custGeom>
                      <a:avLst/>
                      <a:gdLst>
                        <a:gd name="T0" fmla="*/ 20 w 43"/>
                        <a:gd name="T1" fmla="*/ 0 h 12"/>
                        <a:gd name="T2" fmla="*/ 43 w 43"/>
                        <a:gd name="T3" fmla="*/ 12 h 12"/>
                        <a:gd name="T4" fmla="*/ 14 w 43"/>
                        <a:gd name="T5" fmla="*/ 12 h 12"/>
                        <a:gd name="T6" fmla="*/ 0 w 43"/>
                        <a:gd name="T7" fmla="*/ 0 h 12"/>
                        <a:gd name="T8" fmla="*/ 20 w 43"/>
                        <a:gd name="T9" fmla="*/ 0 h 12"/>
                      </a:gdLst>
                      <a:ahLst/>
                      <a:cxnLst>
                        <a:cxn ang="0">
                          <a:pos x="T0" y="T1"/>
                        </a:cxn>
                        <a:cxn ang="0">
                          <a:pos x="T2" y="T3"/>
                        </a:cxn>
                        <a:cxn ang="0">
                          <a:pos x="T4" y="T5"/>
                        </a:cxn>
                        <a:cxn ang="0">
                          <a:pos x="T6" y="T7"/>
                        </a:cxn>
                        <a:cxn ang="0">
                          <a:pos x="T8" y="T9"/>
                        </a:cxn>
                      </a:cxnLst>
                      <a:rect l="0" t="0" r="r" b="b"/>
                      <a:pathLst>
                        <a:path w="43" h="12">
                          <a:moveTo>
                            <a:pt x="20" y="0"/>
                          </a:moveTo>
                          <a:cubicBezTo>
                            <a:pt x="30" y="0"/>
                            <a:pt x="38" y="5"/>
                            <a:pt x="43" y="12"/>
                          </a:cubicBezTo>
                          <a:cubicBezTo>
                            <a:pt x="14" y="12"/>
                            <a:pt x="14" y="12"/>
                            <a:pt x="14" y="12"/>
                          </a:cubicBezTo>
                          <a:cubicBezTo>
                            <a:pt x="6" y="12"/>
                            <a:pt x="0" y="7"/>
                            <a:pt x="0" y="0"/>
                          </a:cubicBezTo>
                          <a:cubicBezTo>
                            <a:pt x="20" y="0"/>
                            <a:pt x="20" y="0"/>
                            <a:pt x="20" y="0"/>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4" name="Freeform 131"/>
                    <p:cNvSpPr>
                      <a:spLocks/>
                    </p:cNvSpPr>
                    <p:nvPr/>
                  </p:nvSpPr>
                  <p:spPr bwMode="auto">
                    <a:xfrm>
                      <a:off x="2393" y="2966"/>
                      <a:ext cx="164" cy="45"/>
                    </a:xfrm>
                    <a:custGeom>
                      <a:avLst/>
                      <a:gdLst>
                        <a:gd name="T0" fmla="*/ 20 w 43"/>
                        <a:gd name="T1" fmla="*/ 0 h 12"/>
                        <a:gd name="T2" fmla="*/ 16 w 43"/>
                        <a:gd name="T3" fmla="*/ 0 h 12"/>
                        <a:gd name="T4" fmla="*/ 16 w 43"/>
                        <a:gd name="T5" fmla="*/ 1 h 12"/>
                        <a:gd name="T6" fmla="*/ 0 w 43"/>
                        <a:gd name="T7" fmla="*/ 0 h 12"/>
                        <a:gd name="T8" fmla="*/ 14 w 43"/>
                        <a:gd name="T9" fmla="*/ 12 h 12"/>
                        <a:gd name="T10" fmla="*/ 43 w 43"/>
                        <a:gd name="T11" fmla="*/ 12 h 12"/>
                        <a:gd name="T12" fmla="*/ 20 w 4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3" h="12">
                          <a:moveTo>
                            <a:pt x="20" y="0"/>
                          </a:moveTo>
                          <a:cubicBezTo>
                            <a:pt x="16" y="0"/>
                            <a:pt x="16" y="0"/>
                            <a:pt x="16" y="0"/>
                          </a:cubicBezTo>
                          <a:cubicBezTo>
                            <a:pt x="16" y="1"/>
                            <a:pt x="16" y="1"/>
                            <a:pt x="16" y="1"/>
                          </a:cubicBezTo>
                          <a:cubicBezTo>
                            <a:pt x="0" y="0"/>
                            <a:pt x="0" y="0"/>
                            <a:pt x="0" y="0"/>
                          </a:cubicBezTo>
                          <a:cubicBezTo>
                            <a:pt x="0" y="7"/>
                            <a:pt x="6" y="12"/>
                            <a:pt x="14" y="12"/>
                          </a:cubicBezTo>
                          <a:cubicBezTo>
                            <a:pt x="43" y="12"/>
                            <a:pt x="43" y="12"/>
                            <a:pt x="43" y="12"/>
                          </a:cubicBezTo>
                          <a:cubicBezTo>
                            <a:pt x="38" y="5"/>
                            <a:pt x="30" y="0"/>
                            <a:pt x="20"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5" name="Freeform 132"/>
                    <p:cNvSpPr>
                      <a:spLocks/>
                    </p:cNvSpPr>
                    <p:nvPr/>
                  </p:nvSpPr>
                  <p:spPr bwMode="auto">
                    <a:xfrm>
                      <a:off x="2053" y="2453"/>
                      <a:ext cx="424" cy="518"/>
                    </a:xfrm>
                    <a:custGeom>
                      <a:avLst/>
                      <a:gdLst>
                        <a:gd name="T0" fmla="*/ 54 w 111"/>
                        <a:gd name="T1" fmla="*/ 0 h 137"/>
                        <a:gd name="T2" fmla="*/ 54 w 111"/>
                        <a:gd name="T3" fmla="*/ 1 h 137"/>
                        <a:gd name="T4" fmla="*/ 78 w 111"/>
                        <a:gd name="T5" fmla="*/ 1 h 137"/>
                        <a:gd name="T6" fmla="*/ 111 w 111"/>
                        <a:gd name="T7" fmla="*/ 36 h 137"/>
                        <a:gd name="T8" fmla="*/ 111 w 111"/>
                        <a:gd name="T9" fmla="*/ 36 h 137"/>
                        <a:gd name="T10" fmla="*/ 111 w 111"/>
                        <a:gd name="T11" fmla="*/ 37 h 137"/>
                        <a:gd name="T12" fmla="*/ 111 w 111"/>
                        <a:gd name="T13" fmla="*/ 37 h 137"/>
                        <a:gd name="T14" fmla="*/ 105 w 111"/>
                        <a:gd name="T15" fmla="*/ 137 h 137"/>
                        <a:gd name="T16" fmla="*/ 89 w 111"/>
                        <a:gd name="T17" fmla="*/ 136 h 137"/>
                        <a:gd name="T18" fmla="*/ 82 w 111"/>
                        <a:gd name="T19" fmla="*/ 37 h 137"/>
                        <a:gd name="T20" fmla="*/ 33 w 111"/>
                        <a:gd name="T21" fmla="*/ 38 h 137"/>
                        <a:gd name="T22" fmla="*/ 0 w 111"/>
                        <a:gd name="T23" fmla="*/ 0 h 137"/>
                        <a:gd name="T24" fmla="*/ 54 w 111"/>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37">
                          <a:moveTo>
                            <a:pt x="54" y="0"/>
                          </a:moveTo>
                          <a:cubicBezTo>
                            <a:pt x="54" y="1"/>
                            <a:pt x="54" y="1"/>
                            <a:pt x="54" y="1"/>
                          </a:cubicBezTo>
                          <a:cubicBezTo>
                            <a:pt x="78" y="1"/>
                            <a:pt x="78" y="1"/>
                            <a:pt x="78" y="1"/>
                          </a:cubicBezTo>
                          <a:cubicBezTo>
                            <a:pt x="96" y="1"/>
                            <a:pt x="110" y="18"/>
                            <a:pt x="111" y="36"/>
                          </a:cubicBezTo>
                          <a:cubicBezTo>
                            <a:pt x="111" y="36"/>
                            <a:pt x="111" y="36"/>
                            <a:pt x="111" y="36"/>
                          </a:cubicBezTo>
                          <a:cubicBezTo>
                            <a:pt x="111" y="37"/>
                            <a:pt x="111" y="37"/>
                            <a:pt x="111" y="37"/>
                          </a:cubicBezTo>
                          <a:cubicBezTo>
                            <a:pt x="111" y="37"/>
                            <a:pt x="111" y="37"/>
                            <a:pt x="111" y="37"/>
                          </a:cubicBezTo>
                          <a:cubicBezTo>
                            <a:pt x="105" y="137"/>
                            <a:pt x="105" y="137"/>
                            <a:pt x="105" y="137"/>
                          </a:cubicBezTo>
                          <a:cubicBezTo>
                            <a:pt x="89" y="136"/>
                            <a:pt x="89" y="136"/>
                            <a:pt x="89" y="136"/>
                          </a:cubicBezTo>
                          <a:cubicBezTo>
                            <a:pt x="82" y="37"/>
                            <a:pt x="82" y="37"/>
                            <a:pt x="82" y="37"/>
                          </a:cubicBezTo>
                          <a:cubicBezTo>
                            <a:pt x="33" y="38"/>
                            <a:pt x="33" y="38"/>
                            <a:pt x="33" y="38"/>
                          </a:cubicBezTo>
                          <a:cubicBezTo>
                            <a:pt x="14" y="38"/>
                            <a:pt x="0" y="19"/>
                            <a:pt x="0" y="0"/>
                          </a:cubicBezTo>
                          <a:cubicBezTo>
                            <a:pt x="54" y="0"/>
                            <a:pt x="54" y="0"/>
                            <a:pt x="54" y="0"/>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6" name="Freeform 133"/>
                    <p:cNvSpPr>
                      <a:spLocks/>
                    </p:cNvSpPr>
                    <p:nvPr/>
                  </p:nvSpPr>
                  <p:spPr bwMode="auto">
                    <a:xfrm>
                      <a:off x="2057" y="2457"/>
                      <a:ext cx="420" cy="514"/>
                    </a:xfrm>
                    <a:custGeom>
                      <a:avLst/>
                      <a:gdLst>
                        <a:gd name="T0" fmla="*/ 77 w 110"/>
                        <a:gd name="T1" fmla="*/ 0 h 136"/>
                        <a:gd name="T2" fmla="*/ 64 w 110"/>
                        <a:gd name="T3" fmla="*/ 0 h 136"/>
                        <a:gd name="T4" fmla="*/ 0 w 110"/>
                        <a:gd name="T5" fmla="*/ 9 h 136"/>
                        <a:gd name="T6" fmla="*/ 32 w 110"/>
                        <a:gd name="T7" fmla="*/ 37 h 136"/>
                        <a:gd name="T8" fmla="*/ 81 w 110"/>
                        <a:gd name="T9" fmla="*/ 36 h 136"/>
                        <a:gd name="T10" fmla="*/ 88 w 110"/>
                        <a:gd name="T11" fmla="*/ 135 h 136"/>
                        <a:gd name="T12" fmla="*/ 104 w 110"/>
                        <a:gd name="T13" fmla="*/ 136 h 136"/>
                        <a:gd name="T14" fmla="*/ 110 w 110"/>
                        <a:gd name="T15" fmla="*/ 36 h 136"/>
                        <a:gd name="T16" fmla="*/ 110 w 110"/>
                        <a:gd name="T17" fmla="*/ 36 h 136"/>
                        <a:gd name="T18" fmla="*/ 110 w 110"/>
                        <a:gd name="T19" fmla="*/ 35 h 136"/>
                        <a:gd name="T20" fmla="*/ 110 w 110"/>
                        <a:gd name="T21" fmla="*/ 35 h 136"/>
                        <a:gd name="T22" fmla="*/ 77 w 110"/>
                        <a:gd name="T2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36">
                          <a:moveTo>
                            <a:pt x="77" y="0"/>
                          </a:moveTo>
                          <a:cubicBezTo>
                            <a:pt x="64" y="0"/>
                            <a:pt x="64" y="0"/>
                            <a:pt x="64" y="0"/>
                          </a:cubicBezTo>
                          <a:cubicBezTo>
                            <a:pt x="0" y="9"/>
                            <a:pt x="0" y="9"/>
                            <a:pt x="0" y="9"/>
                          </a:cubicBezTo>
                          <a:cubicBezTo>
                            <a:pt x="4" y="23"/>
                            <a:pt x="17" y="37"/>
                            <a:pt x="32" y="37"/>
                          </a:cubicBezTo>
                          <a:cubicBezTo>
                            <a:pt x="81" y="36"/>
                            <a:pt x="81" y="36"/>
                            <a:pt x="81" y="36"/>
                          </a:cubicBezTo>
                          <a:cubicBezTo>
                            <a:pt x="88" y="135"/>
                            <a:pt x="88" y="135"/>
                            <a:pt x="88" y="135"/>
                          </a:cubicBezTo>
                          <a:cubicBezTo>
                            <a:pt x="104" y="136"/>
                            <a:pt x="104" y="136"/>
                            <a:pt x="104" y="136"/>
                          </a:cubicBezTo>
                          <a:cubicBezTo>
                            <a:pt x="110" y="36"/>
                            <a:pt x="110" y="36"/>
                            <a:pt x="110" y="36"/>
                          </a:cubicBezTo>
                          <a:cubicBezTo>
                            <a:pt x="110" y="36"/>
                            <a:pt x="110" y="36"/>
                            <a:pt x="110" y="36"/>
                          </a:cubicBezTo>
                          <a:cubicBezTo>
                            <a:pt x="110" y="35"/>
                            <a:pt x="110" y="35"/>
                            <a:pt x="110" y="35"/>
                          </a:cubicBezTo>
                          <a:cubicBezTo>
                            <a:pt x="110" y="35"/>
                            <a:pt x="110" y="35"/>
                            <a:pt x="110" y="35"/>
                          </a:cubicBezTo>
                          <a:cubicBezTo>
                            <a:pt x="109" y="17"/>
                            <a:pt x="95" y="0"/>
                            <a:pt x="77"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7" name="Freeform 134"/>
                    <p:cNvSpPr>
                      <a:spLocks/>
                    </p:cNvSpPr>
                    <p:nvPr/>
                  </p:nvSpPr>
                  <p:spPr bwMode="auto">
                    <a:xfrm>
                      <a:off x="2034" y="1931"/>
                      <a:ext cx="287" cy="560"/>
                    </a:xfrm>
                    <a:custGeom>
                      <a:avLst/>
                      <a:gdLst>
                        <a:gd name="T0" fmla="*/ 3 w 75"/>
                        <a:gd name="T1" fmla="*/ 148 h 148"/>
                        <a:gd name="T2" fmla="*/ 70 w 75"/>
                        <a:gd name="T3" fmla="*/ 138 h 148"/>
                        <a:gd name="T4" fmla="*/ 66 w 75"/>
                        <a:gd name="T5" fmla="*/ 48 h 148"/>
                        <a:gd name="T6" fmla="*/ 49 w 75"/>
                        <a:gd name="T7" fmla="*/ 22 h 148"/>
                        <a:gd name="T8" fmla="*/ 35 w 75"/>
                        <a:gd name="T9" fmla="*/ 15 h 148"/>
                        <a:gd name="T10" fmla="*/ 20 w 75"/>
                        <a:gd name="T11" fmla="*/ 12 h 148"/>
                        <a:gd name="T12" fmla="*/ 1 w 75"/>
                        <a:gd name="T13" fmla="*/ 102 h 148"/>
                        <a:gd name="T14" fmla="*/ 3 w 75"/>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48">
                          <a:moveTo>
                            <a:pt x="3" y="148"/>
                          </a:moveTo>
                          <a:cubicBezTo>
                            <a:pt x="70" y="138"/>
                            <a:pt x="70" y="138"/>
                            <a:pt x="70" y="138"/>
                          </a:cubicBezTo>
                          <a:cubicBezTo>
                            <a:pt x="75" y="109"/>
                            <a:pt x="68" y="56"/>
                            <a:pt x="66" y="48"/>
                          </a:cubicBezTo>
                          <a:cubicBezTo>
                            <a:pt x="64" y="40"/>
                            <a:pt x="58" y="28"/>
                            <a:pt x="49" y="22"/>
                          </a:cubicBezTo>
                          <a:cubicBezTo>
                            <a:pt x="45" y="19"/>
                            <a:pt x="40" y="15"/>
                            <a:pt x="35" y="15"/>
                          </a:cubicBezTo>
                          <a:cubicBezTo>
                            <a:pt x="30" y="15"/>
                            <a:pt x="37" y="0"/>
                            <a:pt x="20" y="12"/>
                          </a:cubicBezTo>
                          <a:cubicBezTo>
                            <a:pt x="3" y="24"/>
                            <a:pt x="1" y="102"/>
                            <a:pt x="1" y="102"/>
                          </a:cubicBezTo>
                          <a:cubicBezTo>
                            <a:pt x="1" y="115"/>
                            <a:pt x="0" y="140"/>
                            <a:pt x="3" y="148"/>
                          </a:cubicBezTo>
                        </a:path>
                      </a:pathLst>
                    </a:custGeom>
                    <a:solidFill>
                      <a:srgbClr val="5A1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8" name="Freeform 135"/>
                    <p:cNvSpPr>
                      <a:spLocks/>
                    </p:cNvSpPr>
                    <p:nvPr/>
                  </p:nvSpPr>
                  <p:spPr bwMode="auto">
                    <a:xfrm>
                      <a:off x="2103" y="1893"/>
                      <a:ext cx="111" cy="121"/>
                    </a:xfrm>
                    <a:custGeom>
                      <a:avLst/>
                      <a:gdLst>
                        <a:gd name="T0" fmla="*/ 107 w 111"/>
                        <a:gd name="T1" fmla="*/ 121 h 121"/>
                        <a:gd name="T2" fmla="*/ 0 w 111"/>
                        <a:gd name="T3" fmla="*/ 87 h 121"/>
                        <a:gd name="T4" fmla="*/ 23 w 111"/>
                        <a:gd name="T5" fmla="*/ 0 h 121"/>
                        <a:gd name="T6" fmla="*/ 111 w 111"/>
                        <a:gd name="T7" fmla="*/ 64 h 121"/>
                        <a:gd name="T8" fmla="*/ 107 w 111"/>
                        <a:gd name="T9" fmla="*/ 121 h 121"/>
                      </a:gdLst>
                      <a:ahLst/>
                      <a:cxnLst>
                        <a:cxn ang="0">
                          <a:pos x="T0" y="T1"/>
                        </a:cxn>
                        <a:cxn ang="0">
                          <a:pos x="T2" y="T3"/>
                        </a:cxn>
                        <a:cxn ang="0">
                          <a:pos x="T4" y="T5"/>
                        </a:cxn>
                        <a:cxn ang="0">
                          <a:pos x="T6" y="T7"/>
                        </a:cxn>
                        <a:cxn ang="0">
                          <a:pos x="T8" y="T9"/>
                        </a:cxn>
                      </a:cxnLst>
                      <a:rect l="0" t="0" r="r" b="b"/>
                      <a:pathLst>
                        <a:path w="111" h="121">
                          <a:moveTo>
                            <a:pt x="107" y="121"/>
                          </a:moveTo>
                          <a:lnTo>
                            <a:pt x="0" y="87"/>
                          </a:lnTo>
                          <a:lnTo>
                            <a:pt x="23" y="0"/>
                          </a:lnTo>
                          <a:lnTo>
                            <a:pt x="111" y="64"/>
                          </a:lnTo>
                          <a:lnTo>
                            <a:pt x="107" y="121"/>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9" name="Freeform 136"/>
                    <p:cNvSpPr>
                      <a:spLocks/>
                    </p:cNvSpPr>
                    <p:nvPr/>
                  </p:nvSpPr>
                  <p:spPr bwMode="auto">
                    <a:xfrm>
                      <a:off x="2103" y="1893"/>
                      <a:ext cx="111" cy="121"/>
                    </a:xfrm>
                    <a:custGeom>
                      <a:avLst/>
                      <a:gdLst>
                        <a:gd name="T0" fmla="*/ 107 w 111"/>
                        <a:gd name="T1" fmla="*/ 121 h 121"/>
                        <a:gd name="T2" fmla="*/ 0 w 111"/>
                        <a:gd name="T3" fmla="*/ 87 h 121"/>
                        <a:gd name="T4" fmla="*/ 23 w 111"/>
                        <a:gd name="T5" fmla="*/ 0 h 121"/>
                        <a:gd name="T6" fmla="*/ 111 w 111"/>
                        <a:gd name="T7" fmla="*/ 64 h 121"/>
                        <a:gd name="T8" fmla="*/ 107 w 111"/>
                        <a:gd name="T9" fmla="*/ 121 h 121"/>
                      </a:gdLst>
                      <a:ahLst/>
                      <a:cxnLst>
                        <a:cxn ang="0">
                          <a:pos x="T0" y="T1"/>
                        </a:cxn>
                        <a:cxn ang="0">
                          <a:pos x="T2" y="T3"/>
                        </a:cxn>
                        <a:cxn ang="0">
                          <a:pos x="T4" y="T5"/>
                        </a:cxn>
                        <a:cxn ang="0">
                          <a:pos x="T6" y="T7"/>
                        </a:cxn>
                        <a:cxn ang="0">
                          <a:pos x="T8" y="T9"/>
                        </a:cxn>
                      </a:cxnLst>
                      <a:rect l="0" t="0" r="r" b="b"/>
                      <a:pathLst>
                        <a:path w="111" h="121">
                          <a:moveTo>
                            <a:pt x="107" y="121"/>
                          </a:moveTo>
                          <a:lnTo>
                            <a:pt x="0" y="87"/>
                          </a:lnTo>
                          <a:lnTo>
                            <a:pt x="23" y="0"/>
                          </a:lnTo>
                          <a:lnTo>
                            <a:pt x="111" y="64"/>
                          </a:lnTo>
                          <a:lnTo>
                            <a:pt x="107"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0" name="Freeform 137"/>
                    <p:cNvSpPr>
                      <a:spLocks/>
                    </p:cNvSpPr>
                    <p:nvPr/>
                  </p:nvSpPr>
                  <p:spPr bwMode="auto">
                    <a:xfrm>
                      <a:off x="2103" y="2010"/>
                      <a:ext cx="382" cy="318"/>
                    </a:xfrm>
                    <a:custGeom>
                      <a:avLst/>
                      <a:gdLst>
                        <a:gd name="T0" fmla="*/ 85 w 100"/>
                        <a:gd name="T1" fmla="*/ 32 h 84"/>
                        <a:gd name="T2" fmla="*/ 55 w 100"/>
                        <a:gd name="T3" fmla="*/ 57 h 84"/>
                        <a:gd name="T4" fmla="*/ 40 w 100"/>
                        <a:gd name="T5" fmla="*/ 34 h 84"/>
                        <a:gd name="T6" fmla="*/ 26 w 100"/>
                        <a:gd name="T7" fmla="*/ 7 h 84"/>
                        <a:gd name="T8" fmla="*/ 7 w 100"/>
                        <a:gd name="T9" fmla="*/ 4 h 84"/>
                        <a:gd name="T10" fmla="*/ 5 w 100"/>
                        <a:gd name="T11" fmla="*/ 23 h 84"/>
                        <a:gd name="T12" fmla="*/ 42 w 100"/>
                        <a:gd name="T13" fmla="*/ 79 h 84"/>
                        <a:gd name="T14" fmla="*/ 52 w 100"/>
                        <a:gd name="T15" fmla="*/ 84 h 84"/>
                        <a:gd name="T16" fmla="*/ 56 w 100"/>
                        <a:gd name="T17" fmla="*/ 84 h 84"/>
                        <a:gd name="T18" fmla="*/ 63 w 100"/>
                        <a:gd name="T19" fmla="*/ 79 h 84"/>
                        <a:gd name="T20" fmla="*/ 97 w 100"/>
                        <a:gd name="T21" fmla="*/ 45 h 84"/>
                        <a:gd name="T22" fmla="*/ 98 w 100"/>
                        <a:gd name="T23" fmla="*/ 43 h 84"/>
                        <a:gd name="T24" fmla="*/ 97 w 100"/>
                        <a:gd name="T25" fmla="*/ 44 h 84"/>
                        <a:gd name="T26" fmla="*/ 85 w 100"/>
                        <a:gd name="T27"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84">
                          <a:moveTo>
                            <a:pt x="85" y="32"/>
                          </a:moveTo>
                          <a:cubicBezTo>
                            <a:pt x="55" y="57"/>
                            <a:pt x="55" y="57"/>
                            <a:pt x="55" y="57"/>
                          </a:cubicBezTo>
                          <a:cubicBezTo>
                            <a:pt x="40" y="34"/>
                            <a:pt x="40" y="34"/>
                            <a:pt x="40" y="34"/>
                          </a:cubicBezTo>
                          <a:cubicBezTo>
                            <a:pt x="26" y="7"/>
                            <a:pt x="26" y="7"/>
                            <a:pt x="26" y="7"/>
                          </a:cubicBezTo>
                          <a:cubicBezTo>
                            <a:pt x="21" y="1"/>
                            <a:pt x="13" y="0"/>
                            <a:pt x="7" y="4"/>
                          </a:cubicBezTo>
                          <a:cubicBezTo>
                            <a:pt x="0" y="8"/>
                            <a:pt x="1" y="16"/>
                            <a:pt x="5" y="23"/>
                          </a:cubicBezTo>
                          <a:cubicBezTo>
                            <a:pt x="42" y="79"/>
                            <a:pt x="42" y="79"/>
                            <a:pt x="42" y="79"/>
                          </a:cubicBezTo>
                          <a:cubicBezTo>
                            <a:pt x="44" y="82"/>
                            <a:pt x="48" y="83"/>
                            <a:pt x="52" y="84"/>
                          </a:cubicBezTo>
                          <a:cubicBezTo>
                            <a:pt x="53" y="84"/>
                            <a:pt x="55" y="84"/>
                            <a:pt x="56" y="84"/>
                          </a:cubicBezTo>
                          <a:cubicBezTo>
                            <a:pt x="58" y="83"/>
                            <a:pt x="61" y="82"/>
                            <a:pt x="63" y="79"/>
                          </a:cubicBezTo>
                          <a:cubicBezTo>
                            <a:pt x="63" y="79"/>
                            <a:pt x="92" y="50"/>
                            <a:pt x="97" y="45"/>
                          </a:cubicBezTo>
                          <a:cubicBezTo>
                            <a:pt x="100" y="41"/>
                            <a:pt x="99" y="42"/>
                            <a:pt x="98" y="43"/>
                          </a:cubicBezTo>
                          <a:cubicBezTo>
                            <a:pt x="98" y="44"/>
                            <a:pt x="97" y="44"/>
                            <a:pt x="97" y="44"/>
                          </a:cubicBezTo>
                          <a:cubicBezTo>
                            <a:pt x="85" y="32"/>
                            <a:pt x="85" y="32"/>
                            <a:pt x="85" y="32"/>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1" name="Freeform 138"/>
                    <p:cNvSpPr>
                      <a:spLocks/>
                    </p:cNvSpPr>
                    <p:nvPr/>
                  </p:nvSpPr>
                  <p:spPr bwMode="auto">
                    <a:xfrm>
                      <a:off x="2477" y="1984"/>
                      <a:ext cx="107" cy="151"/>
                    </a:xfrm>
                    <a:custGeom>
                      <a:avLst/>
                      <a:gdLst>
                        <a:gd name="T0" fmla="*/ 8 w 28"/>
                        <a:gd name="T1" fmla="*/ 38 h 40"/>
                        <a:gd name="T2" fmla="*/ 27 w 28"/>
                        <a:gd name="T3" fmla="*/ 6 h 40"/>
                        <a:gd name="T4" fmla="*/ 26 w 28"/>
                        <a:gd name="T5" fmla="*/ 1 h 40"/>
                        <a:gd name="T6" fmla="*/ 20 w 28"/>
                        <a:gd name="T7" fmla="*/ 2 h 40"/>
                        <a:gd name="T8" fmla="*/ 1 w 28"/>
                        <a:gd name="T9" fmla="*/ 33 h 40"/>
                        <a:gd name="T10" fmla="*/ 2 w 28"/>
                        <a:gd name="T11" fmla="*/ 39 h 40"/>
                        <a:gd name="T12" fmla="*/ 8 w 28"/>
                        <a:gd name="T13" fmla="*/ 38 h 40"/>
                      </a:gdLst>
                      <a:ahLst/>
                      <a:cxnLst>
                        <a:cxn ang="0">
                          <a:pos x="T0" y="T1"/>
                        </a:cxn>
                        <a:cxn ang="0">
                          <a:pos x="T2" y="T3"/>
                        </a:cxn>
                        <a:cxn ang="0">
                          <a:pos x="T4" y="T5"/>
                        </a:cxn>
                        <a:cxn ang="0">
                          <a:pos x="T6" y="T7"/>
                        </a:cxn>
                        <a:cxn ang="0">
                          <a:pos x="T8" y="T9"/>
                        </a:cxn>
                        <a:cxn ang="0">
                          <a:pos x="T10" y="T11"/>
                        </a:cxn>
                        <a:cxn ang="0">
                          <a:pos x="T12" y="T13"/>
                        </a:cxn>
                      </a:cxnLst>
                      <a:rect l="0" t="0" r="r" b="b"/>
                      <a:pathLst>
                        <a:path w="28" h="40">
                          <a:moveTo>
                            <a:pt x="8" y="38"/>
                          </a:moveTo>
                          <a:cubicBezTo>
                            <a:pt x="27" y="6"/>
                            <a:pt x="27" y="6"/>
                            <a:pt x="27" y="6"/>
                          </a:cubicBezTo>
                          <a:cubicBezTo>
                            <a:pt x="28" y="5"/>
                            <a:pt x="28" y="2"/>
                            <a:pt x="26" y="1"/>
                          </a:cubicBezTo>
                          <a:cubicBezTo>
                            <a:pt x="24" y="0"/>
                            <a:pt x="22" y="0"/>
                            <a:pt x="20" y="2"/>
                          </a:cubicBezTo>
                          <a:cubicBezTo>
                            <a:pt x="1" y="33"/>
                            <a:pt x="1" y="33"/>
                            <a:pt x="1" y="33"/>
                          </a:cubicBezTo>
                          <a:cubicBezTo>
                            <a:pt x="0" y="35"/>
                            <a:pt x="0" y="38"/>
                            <a:pt x="2" y="39"/>
                          </a:cubicBezTo>
                          <a:cubicBezTo>
                            <a:pt x="4" y="40"/>
                            <a:pt x="7" y="40"/>
                            <a:pt x="8" y="38"/>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2" name="Freeform 139"/>
                    <p:cNvSpPr>
                      <a:spLocks/>
                    </p:cNvSpPr>
                    <p:nvPr/>
                  </p:nvSpPr>
                  <p:spPr bwMode="auto">
                    <a:xfrm>
                      <a:off x="2149" y="1931"/>
                      <a:ext cx="65" cy="53"/>
                    </a:xfrm>
                    <a:custGeom>
                      <a:avLst/>
                      <a:gdLst>
                        <a:gd name="T0" fmla="*/ 0 w 17"/>
                        <a:gd name="T1" fmla="*/ 0 h 14"/>
                        <a:gd name="T2" fmla="*/ 16 w 17"/>
                        <a:gd name="T3" fmla="*/ 14 h 14"/>
                        <a:gd name="T4" fmla="*/ 17 w 17"/>
                        <a:gd name="T5" fmla="*/ 11 h 14"/>
                        <a:gd name="T6" fmla="*/ 0 w 17"/>
                        <a:gd name="T7" fmla="*/ 0 h 14"/>
                      </a:gdLst>
                      <a:ahLst/>
                      <a:cxnLst>
                        <a:cxn ang="0">
                          <a:pos x="T0" y="T1"/>
                        </a:cxn>
                        <a:cxn ang="0">
                          <a:pos x="T2" y="T3"/>
                        </a:cxn>
                        <a:cxn ang="0">
                          <a:pos x="T4" y="T5"/>
                        </a:cxn>
                        <a:cxn ang="0">
                          <a:pos x="T6" y="T7"/>
                        </a:cxn>
                      </a:cxnLst>
                      <a:rect l="0" t="0" r="r" b="b"/>
                      <a:pathLst>
                        <a:path w="17" h="14">
                          <a:moveTo>
                            <a:pt x="0" y="0"/>
                          </a:moveTo>
                          <a:cubicBezTo>
                            <a:pt x="1" y="4"/>
                            <a:pt x="4" y="9"/>
                            <a:pt x="16" y="14"/>
                          </a:cubicBezTo>
                          <a:cubicBezTo>
                            <a:pt x="17" y="12"/>
                            <a:pt x="17" y="12"/>
                            <a:pt x="17" y="11"/>
                          </a:cubicBezTo>
                          <a:cubicBezTo>
                            <a:pt x="11" y="9"/>
                            <a:pt x="5" y="5"/>
                            <a:pt x="0"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3" name="Freeform 140"/>
                    <p:cNvSpPr>
                      <a:spLocks noEditPoints="1"/>
                    </p:cNvSpPr>
                    <p:nvPr/>
                  </p:nvSpPr>
                  <p:spPr bwMode="auto">
                    <a:xfrm>
                      <a:off x="2122" y="1730"/>
                      <a:ext cx="237" cy="269"/>
                    </a:xfrm>
                    <a:custGeom>
                      <a:avLst/>
                      <a:gdLst>
                        <a:gd name="T0" fmla="*/ 60 w 62"/>
                        <a:gd name="T1" fmla="*/ 43 h 71"/>
                        <a:gd name="T2" fmla="*/ 58 w 62"/>
                        <a:gd name="T3" fmla="*/ 25 h 71"/>
                        <a:gd name="T4" fmla="*/ 58 w 62"/>
                        <a:gd name="T5" fmla="*/ 22 h 71"/>
                        <a:gd name="T6" fmla="*/ 58 w 62"/>
                        <a:gd name="T7" fmla="*/ 22 h 71"/>
                        <a:gd name="T8" fmla="*/ 37 w 62"/>
                        <a:gd name="T9" fmla="*/ 0 h 71"/>
                        <a:gd name="T10" fmla="*/ 34 w 62"/>
                        <a:gd name="T11" fmla="*/ 22 h 71"/>
                        <a:gd name="T12" fmla="*/ 32 w 62"/>
                        <a:gd name="T13" fmla="*/ 28 h 71"/>
                        <a:gd name="T14" fmla="*/ 28 w 62"/>
                        <a:gd name="T15" fmla="*/ 26 h 71"/>
                        <a:gd name="T16" fmla="*/ 18 w 62"/>
                        <a:gd name="T17" fmla="*/ 6 h 71"/>
                        <a:gd name="T18" fmla="*/ 12 w 62"/>
                        <a:gd name="T19" fmla="*/ 30 h 71"/>
                        <a:gd name="T20" fmla="*/ 14 w 62"/>
                        <a:gd name="T21" fmla="*/ 34 h 71"/>
                        <a:gd name="T22" fmla="*/ 14 w 62"/>
                        <a:gd name="T23" fmla="*/ 34 h 71"/>
                        <a:gd name="T24" fmla="*/ 14 w 62"/>
                        <a:gd name="T25" fmla="*/ 34 h 71"/>
                        <a:gd name="T26" fmla="*/ 0 w 62"/>
                        <a:gd name="T27" fmla="*/ 46 h 71"/>
                        <a:gd name="T28" fmla="*/ 0 w 62"/>
                        <a:gd name="T29" fmla="*/ 46 h 71"/>
                        <a:gd name="T30" fmla="*/ 0 w 62"/>
                        <a:gd name="T31" fmla="*/ 46 h 71"/>
                        <a:gd name="T32" fmla="*/ 0 w 62"/>
                        <a:gd name="T33" fmla="*/ 46 h 71"/>
                        <a:gd name="T34" fmla="*/ 0 w 62"/>
                        <a:gd name="T35" fmla="*/ 46 h 71"/>
                        <a:gd name="T36" fmla="*/ 32 w 62"/>
                        <a:gd name="T37" fmla="*/ 68 h 71"/>
                        <a:gd name="T38" fmla="*/ 41 w 62"/>
                        <a:gd name="T39" fmla="*/ 68 h 71"/>
                        <a:gd name="T40" fmla="*/ 45 w 62"/>
                        <a:gd name="T41" fmla="*/ 60 h 71"/>
                        <a:gd name="T42" fmla="*/ 37 w 62"/>
                        <a:gd name="T43" fmla="*/ 45 h 71"/>
                        <a:gd name="T44" fmla="*/ 39 w 62"/>
                        <a:gd name="T45" fmla="*/ 46 h 71"/>
                        <a:gd name="T46" fmla="*/ 39 w 62"/>
                        <a:gd name="T47" fmla="*/ 46 h 71"/>
                        <a:gd name="T48" fmla="*/ 50 w 62"/>
                        <a:gd name="T49" fmla="*/ 52 h 71"/>
                        <a:gd name="T50" fmla="*/ 53 w 62"/>
                        <a:gd name="T51" fmla="*/ 46 h 71"/>
                        <a:gd name="T52" fmla="*/ 60 w 62"/>
                        <a:gd name="T53" fmla="*/ 43 h 71"/>
                        <a:gd name="T54" fmla="*/ 48 w 62"/>
                        <a:gd name="T55" fmla="*/ 34 h 71"/>
                        <a:gd name="T56" fmla="*/ 45 w 62"/>
                        <a:gd name="T57" fmla="*/ 32 h 71"/>
                        <a:gd name="T58" fmla="*/ 45 w 62"/>
                        <a:gd name="T59" fmla="*/ 30 h 71"/>
                        <a:gd name="T60" fmla="*/ 48 w 62"/>
                        <a:gd name="T61" fmla="*/ 28 h 71"/>
                        <a:gd name="T62" fmla="*/ 49 w 62"/>
                        <a:gd name="T63" fmla="*/ 28 h 71"/>
                        <a:gd name="T64" fmla="*/ 51 w 62"/>
                        <a:gd name="T65" fmla="*/ 31 h 71"/>
                        <a:gd name="T66" fmla="*/ 48 w 62"/>
                        <a:gd name="T67" fmla="*/ 3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 h="71">
                          <a:moveTo>
                            <a:pt x="60" y="43"/>
                          </a:moveTo>
                          <a:cubicBezTo>
                            <a:pt x="60" y="42"/>
                            <a:pt x="57" y="27"/>
                            <a:pt x="58" y="25"/>
                          </a:cubicBezTo>
                          <a:cubicBezTo>
                            <a:pt x="58" y="24"/>
                            <a:pt x="58" y="23"/>
                            <a:pt x="58" y="22"/>
                          </a:cubicBezTo>
                          <a:cubicBezTo>
                            <a:pt x="58" y="22"/>
                            <a:pt x="58" y="22"/>
                            <a:pt x="58" y="22"/>
                          </a:cubicBezTo>
                          <a:cubicBezTo>
                            <a:pt x="51" y="21"/>
                            <a:pt x="40" y="3"/>
                            <a:pt x="37" y="0"/>
                          </a:cubicBezTo>
                          <a:cubicBezTo>
                            <a:pt x="33" y="2"/>
                            <a:pt x="36" y="20"/>
                            <a:pt x="34" y="22"/>
                          </a:cubicBezTo>
                          <a:cubicBezTo>
                            <a:pt x="33" y="24"/>
                            <a:pt x="32" y="27"/>
                            <a:pt x="32" y="28"/>
                          </a:cubicBezTo>
                          <a:cubicBezTo>
                            <a:pt x="30" y="30"/>
                            <a:pt x="28" y="26"/>
                            <a:pt x="28" y="26"/>
                          </a:cubicBezTo>
                          <a:cubicBezTo>
                            <a:pt x="28" y="26"/>
                            <a:pt x="20" y="8"/>
                            <a:pt x="18" y="6"/>
                          </a:cubicBezTo>
                          <a:cubicBezTo>
                            <a:pt x="13" y="6"/>
                            <a:pt x="13" y="26"/>
                            <a:pt x="12" y="30"/>
                          </a:cubicBezTo>
                          <a:cubicBezTo>
                            <a:pt x="12" y="32"/>
                            <a:pt x="14" y="34"/>
                            <a:pt x="14" y="34"/>
                          </a:cubicBezTo>
                          <a:cubicBezTo>
                            <a:pt x="14" y="34"/>
                            <a:pt x="14" y="34"/>
                            <a:pt x="14" y="34"/>
                          </a:cubicBezTo>
                          <a:cubicBezTo>
                            <a:pt x="14" y="34"/>
                            <a:pt x="14" y="34"/>
                            <a:pt x="14" y="34"/>
                          </a:cubicBezTo>
                          <a:cubicBezTo>
                            <a:pt x="14" y="34"/>
                            <a:pt x="9" y="47"/>
                            <a:pt x="0" y="46"/>
                          </a:cubicBezTo>
                          <a:cubicBezTo>
                            <a:pt x="0" y="46"/>
                            <a:pt x="0" y="46"/>
                            <a:pt x="0" y="46"/>
                          </a:cubicBezTo>
                          <a:cubicBezTo>
                            <a:pt x="0" y="46"/>
                            <a:pt x="0" y="46"/>
                            <a:pt x="0" y="46"/>
                          </a:cubicBezTo>
                          <a:cubicBezTo>
                            <a:pt x="0" y="46"/>
                            <a:pt x="0" y="46"/>
                            <a:pt x="0" y="46"/>
                          </a:cubicBezTo>
                          <a:cubicBezTo>
                            <a:pt x="0" y="46"/>
                            <a:pt x="0" y="46"/>
                            <a:pt x="0" y="46"/>
                          </a:cubicBezTo>
                          <a:cubicBezTo>
                            <a:pt x="8" y="59"/>
                            <a:pt x="24" y="64"/>
                            <a:pt x="32" y="68"/>
                          </a:cubicBezTo>
                          <a:cubicBezTo>
                            <a:pt x="39" y="71"/>
                            <a:pt x="41" y="68"/>
                            <a:pt x="41" y="68"/>
                          </a:cubicBezTo>
                          <a:cubicBezTo>
                            <a:pt x="45" y="60"/>
                            <a:pt x="45" y="60"/>
                            <a:pt x="45" y="60"/>
                          </a:cubicBezTo>
                          <a:cubicBezTo>
                            <a:pt x="39" y="56"/>
                            <a:pt x="37" y="45"/>
                            <a:pt x="37" y="45"/>
                          </a:cubicBezTo>
                          <a:cubicBezTo>
                            <a:pt x="39" y="46"/>
                            <a:pt x="39" y="46"/>
                            <a:pt x="39" y="46"/>
                          </a:cubicBezTo>
                          <a:cubicBezTo>
                            <a:pt x="39" y="46"/>
                            <a:pt x="39" y="46"/>
                            <a:pt x="39" y="46"/>
                          </a:cubicBezTo>
                          <a:cubicBezTo>
                            <a:pt x="50" y="52"/>
                            <a:pt x="50" y="52"/>
                            <a:pt x="50" y="52"/>
                          </a:cubicBezTo>
                          <a:cubicBezTo>
                            <a:pt x="53" y="46"/>
                            <a:pt x="53" y="46"/>
                            <a:pt x="53" y="46"/>
                          </a:cubicBezTo>
                          <a:cubicBezTo>
                            <a:pt x="62" y="49"/>
                            <a:pt x="61" y="44"/>
                            <a:pt x="60" y="43"/>
                          </a:cubicBezTo>
                          <a:moveTo>
                            <a:pt x="48" y="34"/>
                          </a:moveTo>
                          <a:cubicBezTo>
                            <a:pt x="47" y="34"/>
                            <a:pt x="46" y="33"/>
                            <a:pt x="45" y="32"/>
                          </a:cubicBezTo>
                          <a:cubicBezTo>
                            <a:pt x="45" y="31"/>
                            <a:pt x="45" y="31"/>
                            <a:pt x="45" y="30"/>
                          </a:cubicBezTo>
                          <a:cubicBezTo>
                            <a:pt x="46" y="29"/>
                            <a:pt x="47" y="28"/>
                            <a:pt x="48" y="28"/>
                          </a:cubicBezTo>
                          <a:cubicBezTo>
                            <a:pt x="48" y="28"/>
                            <a:pt x="49" y="28"/>
                            <a:pt x="49" y="28"/>
                          </a:cubicBezTo>
                          <a:cubicBezTo>
                            <a:pt x="51" y="28"/>
                            <a:pt x="52" y="30"/>
                            <a:pt x="51" y="31"/>
                          </a:cubicBezTo>
                          <a:cubicBezTo>
                            <a:pt x="51" y="33"/>
                            <a:pt x="49" y="34"/>
                            <a:pt x="48" y="34"/>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4" name="Freeform 141"/>
                    <p:cNvSpPr>
                      <a:spLocks/>
                    </p:cNvSpPr>
                    <p:nvPr/>
                  </p:nvSpPr>
                  <p:spPr bwMode="auto">
                    <a:xfrm>
                      <a:off x="2038" y="1549"/>
                      <a:ext cx="359" cy="359"/>
                    </a:xfrm>
                    <a:custGeom>
                      <a:avLst/>
                      <a:gdLst>
                        <a:gd name="T0" fmla="*/ 81 w 94"/>
                        <a:gd name="T1" fmla="*/ 37 h 95"/>
                        <a:gd name="T2" fmla="*/ 57 w 94"/>
                        <a:gd name="T3" fmla="*/ 18 h 95"/>
                        <a:gd name="T4" fmla="*/ 39 w 94"/>
                        <a:gd name="T5" fmla="*/ 17 h 95"/>
                        <a:gd name="T6" fmla="*/ 26 w 94"/>
                        <a:gd name="T7" fmla="*/ 3 h 95"/>
                        <a:gd name="T8" fmla="*/ 5 w 94"/>
                        <a:gd name="T9" fmla="*/ 15 h 95"/>
                        <a:gd name="T10" fmla="*/ 12 w 94"/>
                        <a:gd name="T11" fmla="*/ 34 h 95"/>
                        <a:gd name="T12" fmla="*/ 5 w 94"/>
                        <a:gd name="T13" fmla="*/ 47 h 95"/>
                        <a:gd name="T14" fmla="*/ 22 w 94"/>
                        <a:gd name="T15" fmla="*/ 94 h 95"/>
                        <a:gd name="T16" fmla="*/ 23 w 94"/>
                        <a:gd name="T17" fmla="*/ 94 h 95"/>
                        <a:gd name="T18" fmla="*/ 23 w 94"/>
                        <a:gd name="T19" fmla="*/ 94 h 95"/>
                        <a:gd name="T20" fmla="*/ 36 w 94"/>
                        <a:gd name="T21" fmla="*/ 82 h 95"/>
                        <a:gd name="T22" fmla="*/ 36 w 94"/>
                        <a:gd name="T23" fmla="*/ 82 h 95"/>
                        <a:gd name="T24" fmla="*/ 36 w 94"/>
                        <a:gd name="T25" fmla="*/ 82 h 95"/>
                        <a:gd name="T26" fmla="*/ 36 w 94"/>
                        <a:gd name="T27" fmla="*/ 79 h 95"/>
                        <a:gd name="T28" fmla="*/ 37 w 94"/>
                        <a:gd name="T29" fmla="*/ 74 h 95"/>
                        <a:gd name="T30" fmla="*/ 40 w 94"/>
                        <a:gd name="T31" fmla="*/ 65 h 95"/>
                        <a:gd name="T32" fmla="*/ 45 w 94"/>
                        <a:gd name="T33" fmla="*/ 66 h 95"/>
                        <a:gd name="T34" fmla="*/ 50 w 94"/>
                        <a:gd name="T35" fmla="*/ 74 h 95"/>
                        <a:gd name="T36" fmla="*/ 54 w 94"/>
                        <a:gd name="T37" fmla="*/ 76 h 95"/>
                        <a:gd name="T38" fmla="*/ 62 w 94"/>
                        <a:gd name="T39" fmla="*/ 53 h 95"/>
                        <a:gd name="T40" fmla="*/ 62 w 94"/>
                        <a:gd name="T41" fmla="*/ 53 h 95"/>
                        <a:gd name="T42" fmla="*/ 66 w 94"/>
                        <a:gd name="T43" fmla="*/ 62 h 95"/>
                        <a:gd name="T44" fmla="*/ 80 w 94"/>
                        <a:gd name="T45" fmla="*/ 70 h 95"/>
                        <a:gd name="T46" fmla="*/ 80 w 94"/>
                        <a:gd name="T47" fmla="*/ 70 h 95"/>
                        <a:gd name="T48" fmla="*/ 92 w 94"/>
                        <a:gd name="T49" fmla="*/ 58 h 95"/>
                        <a:gd name="T50" fmla="*/ 81 w 94"/>
                        <a:gd name="T51" fmla="*/ 3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95">
                          <a:moveTo>
                            <a:pt x="81" y="37"/>
                          </a:moveTo>
                          <a:cubicBezTo>
                            <a:pt x="76" y="28"/>
                            <a:pt x="67" y="21"/>
                            <a:pt x="57" y="18"/>
                          </a:cubicBezTo>
                          <a:cubicBezTo>
                            <a:pt x="51" y="17"/>
                            <a:pt x="45" y="16"/>
                            <a:pt x="39" y="17"/>
                          </a:cubicBezTo>
                          <a:cubicBezTo>
                            <a:pt x="38" y="11"/>
                            <a:pt x="33" y="5"/>
                            <a:pt x="26" y="3"/>
                          </a:cubicBezTo>
                          <a:cubicBezTo>
                            <a:pt x="17" y="0"/>
                            <a:pt x="7" y="5"/>
                            <a:pt x="5" y="15"/>
                          </a:cubicBezTo>
                          <a:cubicBezTo>
                            <a:pt x="2" y="22"/>
                            <a:pt x="6" y="30"/>
                            <a:pt x="12" y="34"/>
                          </a:cubicBezTo>
                          <a:cubicBezTo>
                            <a:pt x="9" y="38"/>
                            <a:pt x="6" y="42"/>
                            <a:pt x="5" y="47"/>
                          </a:cubicBezTo>
                          <a:cubicBezTo>
                            <a:pt x="0" y="65"/>
                            <a:pt x="7" y="84"/>
                            <a:pt x="22" y="94"/>
                          </a:cubicBezTo>
                          <a:cubicBezTo>
                            <a:pt x="23" y="94"/>
                            <a:pt x="23" y="94"/>
                            <a:pt x="23" y="94"/>
                          </a:cubicBezTo>
                          <a:cubicBezTo>
                            <a:pt x="23" y="94"/>
                            <a:pt x="23" y="94"/>
                            <a:pt x="23" y="94"/>
                          </a:cubicBezTo>
                          <a:cubicBezTo>
                            <a:pt x="31" y="95"/>
                            <a:pt x="36" y="82"/>
                            <a:pt x="36" y="82"/>
                          </a:cubicBezTo>
                          <a:cubicBezTo>
                            <a:pt x="36" y="82"/>
                            <a:pt x="36" y="82"/>
                            <a:pt x="36" y="82"/>
                          </a:cubicBezTo>
                          <a:cubicBezTo>
                            <a:pt x="36" y="82"/>
                            <a:pt x="36" y="82"/>
                            <a:pt x="36" y="82"/>
                          </a:cubicBezTo>
                          <a:cubicBezTo>
                            <a:pt x="36" y="82"/>
                            <a:pt x="36" y="81"/>
                            <a:pt x="36" y="79"/>
                          </a:cubicBezTo>
                          <a:cubicBezTo>
                            <a:pt x="36" y="78"/>
                            <a:pt x="36" y="76"/>
                            <a:pt x="37" y="74"/>
                          </a:cubicBezTo>
                          <a:cubicBezTo>
                            <a:pt x="37" y="70"/>
                            <a:pt x="38" y="67"/>
                            <a:pt x="40" y="65"/>
                          </a:cubicBezTo>
                          <a:cubicBezTo>
                            <a:pt x="41" y="64"/>
                            <a:pt x="43" y="64"/>
                            <a:pt x="45" y="66"/>
                          </a:cubicBezTo>
                          <a:cubicBezTo>
                            <a:pt x="48" y="69"/>
                            <a:pt x="50" y="74"/>
                            <a:pt x="50" y="74"/>
                          </a:cubicBezTo>
                          <a:cubicBezTo>
                            <a:pt x="50" y="74"/>
                            <a:pt x="52" y="78"/>
                            <a:pt x="54" y="76"/>
                          </a:cubicBezTo>
                          <a:cubicBezTo>
                            <a:pt x="62" y="53"/>
                            <a:pt x="62" y="53"/>
                            <a:pt x="62" y="53"/>
                          </a:cubicBezTo>
                          <a:cubicBezTo>
                            <a:pt x="62" y="53"/>
                            <a:pt x="62" y="53"/>
                            <a:pt x="62" y="53"/>
                          </a:cubicBezTo>
                          <a:cubicBezTo>
                            <a:pt x="62" y="54"/>
                            <a:pt x="63" y="58"/>
                            <a:pt x="66" y="62"/>
                          </a:cubicBezTo>
                          <a:cubicBezTo>
                            <a:pt x="69" y="66"/>
                            <a:pt x="73" y="69"/>
                            <a:pt x="80" y="70"/>
                          </a:cubicBezTo>
                          <a:cubicBezTo>
                            <a:pt x="80" y="70"/>
                            <a:pt x="80" y="70"/>
                            <a:pt x="80" y="70"/>
                          </a:cubicBezTo>
                          <a:cubicBezTo>
                            <a:pt x="86" y="68"/>
                            <a:pt x="90" y="64"/>
                            <a:pt x="92" y="58"/>
                          </a:cubicBezTo>
                          <a:cubicBezTo>
                            <a:pt x="94" y="49"/>
                            <a:pt x="89" y="40"/>
                            <a:pt x="81" y="37"/>
                          </a:cubicBezTo>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5" name="Freeform 142"/>
                    <p:cNvSpPr>
                      <a:spLocks/>
                    </p:cNvSpPr>
                    <p:nvPr/>
                  </p:nvSpPr>
                  <p:spPr bwMode="auto">
                    <a:xfrm>
                      <a:off x="2443" y="2040"/>
                      <a:ext cx="87" cy="133"/>
                    </a:xfrm>
                    <a:custGeom>
                      <a:avLst/>
                      <a:gdLst>
                        <a:gd name="T0" fmla="*/ 23 w 23"/>
                        <a:gd name="T1" fmla="*/ 11 h 35"/>
                        <a:gd name="T2" fmla="*/ 12 w 23"/>
                        <a:gd name="T3" fmla="*/ 11 h 35"/>
                        <a:gd name="T4" fmla="*/ 18 w 23"/>
                        <a:gd name="T5" fmla="*/ 6 h 35"/>
                        <a:gd name="T6" fmla="*/ 16 w 23"/>
                        <a:gd name="T7" fmla="*/ 0 h 35"/>
                        <a:gd name="T8" fmla="*/ 3 w 23"/>
                        <a:gd name="T9" fmla="*/ 10 h 35"/>
                        <a:gd name="T10" fmla="*/ 1 w 23"/>
                        <a:gd name="T11" fmla="*/ 21 h 35"/>
                        <a:gd name="T12" fmla="*/ 10 w 23"/>
                        <a:gd name="T13" fmla="*/ 35 h 35"/>
                        <a:gd name="T14" fmla="*/ 17 w 23"/>
                        <a:gd name="T15" fmla="*/ 30 h 35"/>
                        <a:gd name="T16" fmla="*/ 23 w 23"/>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5">
                          <a:moveTo>
                            <a:pt x="23" y="11"/>
                          </a:moveTo>
                          <a:cubicBezTo>
                            <a:pt x="12" y="11"/>
                            <a:pt x="12" y="11"/>
                            <a:pt x="12" y="11"/>
                          </a:cubicBezTo>
                          <a:cubicBezTo>
                            <a:pt x="18" y="6"/>
                            <a:pt x="18" y="6"/>
                            <a:pt x="18" y="6"/>
                          </a:cubicBezTo>
                          <a:cubicBezTo>
                            <a:pt x="18" y="6"/>
                            <a:pt x="20" y="1"/>
                            <a:pt x="16" y="0"/>
                          </a:cubicBezTo>
                          <a:cubicBezTo>
                            <a:pt x="7" y="9"/>
                            <a:pt x="6" y="7"/>
                            <a:pt x="3" y="10"/>
                          </a:cubicBezTo>
                          <a:cubicBezTo>
                            <a:pt x="0" y="14"/>
                            <a:pt x="0" y="19"/>
                            <a:pt x="1" y="21"/>
                          </a:cubicBezTo>
                          <a:cubicBezTo>
                            <a:pt x="1" y="23"/>
                            <a:pt x="10" y="35"/>
                            <a:pt x="10" y="35"/>
                          </a:cubicBezTo>
                          <a:cubicBezTo>
                            <a:pt x="17" y="30"/>
                            <a:pt x="17" y="30"/>
                            <a:pt x="17" y="30"/>
                          </a:cubicBezTo>
                          <a:lnTo>
                            <a:pt x="23" y="11"/>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6" name="Freeform 143"/>
                    <p:cNvSpPr>
                      <a:spLocks/>
                    </p:cNvSpPr>
                    <p:nvPr/>
                  </p:nvSpPr>
                  <p:spPr bwMode="auto">
                    <a:xfrm>
                      <a:off x="2393" y="2097"/>
                      <a:ext cx="111" cy="118"/>
                    </a:xfrm>
                    <a:custGeom>
                      <a:avLst/>
                      <a:gdLst>
                        <a:gd name="T0" fmla="*/ 38 w 111"/>
                        <a:gd name="T1" fmla="*/ 118 h 118"/>
                        <a:gd name="T2" fmla="*/ 0 w 111"/>
                        <a:gd name="T3" fmla="*/ 65 h 118"/>
                        <a:gd name="T4" fmla="*/ 80 w 111"/>
                        <a:gd name="T5" fmla="*/ 0 h 118"/>
                        <a:gd name="T6" fmla="*/ 111 w 111"/>
                        <a:gd name="T7" fmla="*/ 57 h 118"/>
                        <a:gd name="T8" fmla="*/ 38 w 111"/>
                        <a:gd name="T9" fmla="*/ 118 h 118"/>
                      </a:gdLst>
                      <a:ahLst/>
                      <a:cxnLst>
                        <a:cxn ang="0">
                          <a:pos x="T0" y="T1"/>
                        </a:cxn>
                        <a:cxn ang="0">
                          <a:pos x="T2" y="T3"/>
                        </a:cxn>
                        <a:cxn ang="0">
                          <a:pos x="T4" y="T5"/>
                        </a:cxn>
                        <a:cxn ang="0">
                          <a:pos x="T6" y="T7"/>
                        </a:cxn>
                        <a:cxn ang="0">
                          <a:pos x="T8" y="T9"/>
                        </a:cxn>
                      </a:cxnLst>
                      <a:rect l="0" t="0" r="r" b="b"/>
                      <a:pathLst>
                        <a:path w="111" h="118">
                          <a:moveTo>
                            <a:pt x="38" y="118"/>
                          </a:moveTo>
                          <a:lnTo>
                            <a:pt x="0" y="65"/>
                          </a:lnTo>
                          <a:lnTo>
                            <a:pt x="80" y="0"/>
                          </a:lnTo>
                          <a:lnTo>
                            <a:pt x="111" y="57"/>
                          </a:lnTo>
                          <a:lnTo>
                            <a:pt x="38" y="118"/>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7" name="Freeform 144"/>
                    <p:cNvSpPr>
                      <a:spLocks/>
                    </p:cNvSpPr>
                    <p:nvPr/>
                  </p:nvSpPr>
                  <p:spPr bwMode="auto">
                    <a:xfrm>
                      <a:off x="2095" y="2006"/>
                      <a:ext cx="168" cy="205"/>
                    </a:xfrm>
                    <a:custGeom>
                      <a:avLst/>
                      <a:gdLst>
                        <a:gd name="T0" fmla="*/ 44 w 44"/>
                        <a:gd name="T1" fmla="*/ 35 h 54"/>
                        <a:gd name="T2" fmla="*/ 28 w 44"/>
                        <a:gd name="T3" fmla="*/ 8 h 54"/>
                        <a:gd name="T4" fmla="*/ 8 w 44"/>
                        <a:gd name="T5" fmla="*/ 4 h 54"/>
                        <a:gd name="T6" fmla="*/ 4 w 44"/>
                        <a:gd name="T7" fmla="*/ 23 h 54"/>
                        <a:gd name="T8" fmla="*/ 23 w 44"/>
                        <a:gd name="T9" fmla="*/ 54 h 54"/>
                        <a:gd name="T10" fmla="*/ 44 w 44"/>
                        <a:gd name="T11" fmla="*/ 35 h 54"/>
                      </a:gdLst>
                      <a:ahLst/>
                      <a:cxnLst>
                        <a:cxn ang="0">
                          <a:pos x="T0" y="T1"/>
                        </a:cxn>
                        <a:cxn ang="0">
                          <a:pos x="T2" y="T3"/>
                        </a:cxn>
                        <a:cxn ang="0">
                          <a:pos x="T4" y="T5"/>
                        </a:cxn>
                        <a:cxn ang="0">
                          <a:pos x="T6" y="T7"/>
                        </a:cxn>
                        <a:cxn ang="0">
                          <a:pos x="T8" y="T9"/>
                        </a:cxn>
                        <a:cxn ang="0">
                          <a:pos x="T10" y="T11"/>
                        </a:cxn>
                      </a:cxnLst>
                      <a:rect l="0" t="0" r="r" b="b"/>
                      <a:pathLst>
                        <a:path w="44" h="54">
                          <a:moveTo>
                            <a:pt x="44" y="35"/>
                          </a:moveTo>
                          <a:cubicBezTo>
                            <a:pt x="28" y="8"/>
                            <a:pt x="28" y="8"/>
                            <a:pt x="28" y="8"/>
                          </a:cubicBezTo>
                          <a:cubicBezTo>
                            <a:pt x="24" y="2"/>
                            <a:pt x="15" y="0"/>
                            <a:pt x="8" y="4"/>
                          </a:cubicBezTo>
                          <a:cubicBezTo>
                            <a:pt x="2" y="8"/>
                            <a:pt x="0" y="16"/>
                            <a:pt x="4" y="23"/>
                          </a:cubicBezTo>
                          <a:cubicBezTo>
                            <a:pt x="23" y="54"/>
                            <a:pt x="23" y="54"/>
                            <a:pt x="23" y="54"/>
                          </a:cubicBezTo>
                          <a:cubicBezTo>
                            <a:pt x="44" y="35"/>
                            <a:pt x="44" y="35"/>
                            <a:pt x="44" y="35"/>
                          </a:cubicBezTo>
                        </a:path>
                      </a:pathLst>
                    </a:custGeom>
                    <a:solidFill>
                      <a:srgbClr val="5A1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8" name="Rectangle 145"/>
                    <p:cNvSpPr>
                      <a:spLocks noChangeArrowheads="1"/>
                    </p:cNvSpPr>
                    <p:nvPr/>
                  </p:nvSpPr>
                  <p:spPr bwMode="auto">
                    <a:xfrm>
                      <a:off x="2202" y="2192"/>
                      <a:ext cx="1" cy="1"/>
                    </a:xfrm>
                    <a:prstGeom prst="rect">
                      <a:avLst/>
                    </a:prstGeom>
                    <a:solidFill>
                      <a:srgbClr val="9472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9" name="Freeform 146"/>
                    <p:cNvSpPr>
                      <a:spLocks/>
                    </p:cNvSpPr>
                    <p:nvPr/>
                  </p:nvSpPr>
                  <p:spPr bwMode="auto">
                    <a:xfrm>
                      <a:off x="2202" y="219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0" name="Freeform 147"/>
                    <p:cNvSpPr>
                      <a:spLocks/>
                    </p:cNvSpPr>
                    <p:nvPr/>
                  </p:nvSpPr>
                  <p:spPr bwMode="auto">
                    <a:xfrm>
                      <a:off x="2183" y="2203"/>
                      <a:ext cx="8" cy="8"/>
                    </a:xfrm>
                    <a:custGeom>
                      <a:avLst/>
                      <a:gdLst>
                        <a:gd name="T0" fmla="*/ 8 w 8"/>
                        <a:gd name="T1" fmla="*/ 0 h 8"/>
                        <a:gd name="T2" fmla="*/ 0 w 8"/>
                        <a:gd name="T3" fmla="*/ 8 h 8"/>
                        <a:gd name="T4" fmla="*/ 8 w 8"/>
                        <a:gd name="T5" fmla="*/ 0 h 8"/>
                        <a:gd name="T6" fmla="*/ 8 w 8"/>
                        <a:gd name="T7" fmla="*/ 0 h 8"/>
                      </a:gdLst>
                      <a:ahLst/>
                      <a:cxnLst>
                        <a:cxn ang="0">
                          <a:pos x="T0" y="T1"/>
                        </a:cxn>
                        <a:cxn ang="0">
                          <a:pos x="T2" y="T3"/>
                        </a:cxn>
                        <a:cxn ang="0">
                          <a:pos x="T4" y="T5"/>
                        </a:cxn>
                        <a:cxn ang="0">
                          <a:pos x="T6" y="T7"/>
                        </a:cxn>
                      </a:cxnLst>
                      <a:rect l="0" t="0" r="r" b="b"/>
                      <a:pathLst>
                        <a:path w="8" h="8">
                          <a:moveTo>
                            <a:pt x="8" y="0"/>
                          </a:moveTo>
                          <a:lnTo>
                            <a:pt x="0" y="8"/>
                          </a:lnTo>
                          <a:lnTo>
                            <a:pt x="8" y="0"/>
                          </a:lnTo>
                          <a:lnTo>
                            <a:pt x="8" y="0"/>
                          </a:lnTo>
                          <a:close/>
                        </a:path>
                      </a:pathLst>
                    </a:custGeom>
                    <a:solidFill>
                      <a:srgbClr val="481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1" name="Freeform 148"/>
                    <p:cNvSpPr>
                      <a:spLocks/>
                    </p:cNvSpPr>
                    <p:nvPr/>
                  </p:nvSpPr>
                  <p:spPr bwMode="auto">
                    <a:xfrm>
                      <a:off x="2183" y="2203"/>
                      <a:ext cx="8" cy="8"/>
                    </a:xfrm>
                    <a:custGeom>
                      <a:avLst/>
                      <a:gdLst>
                        <a:gd name="T0" fmla="*/ 8 w 8"/>
                        <a:gd name="T1" fmla="*/ 0 h 8"/>
                        <a:gd name="T2" fmla="*/ 0 w 8"/>
                        <a:gd name="T3" fmla="*/ 8 h 8"/>
                        <a:gd name="T4" fmla="*/ 8 w 8"/>
                        <a:gd name="T5" fmla="*/ 0 h 8"/>
                        <a:gd name="T6" fmla="*/ 8 w 8"/>
                        <a:gd name="T7" fmla="*/ 0 h 8"/>
                      </a:gdLst>
                      <a:ahLst/>
                      <a:cxnLst>
                        <a:cxn ang="0">
                          <a:pos x="T0" y="T1"/>
                        </a:cxn>
                        <a:cxn ang="0">
                          <a:pos x="T2" y="T3"/>
                        </a:cxn>
                        <a:cxn ang="0">
                          <a:pos x="T4" y="T5"/>
                        </a:cxn>
                        <a:cxn ang="0">
                          <a:pos x="T6" y="T7"/>
                        </a:cxn>
                      </a:cxnLst>
                      <a:rect l="0" t="0" r="r" b="b"/>
                      <a:pathLst>
                        <a:path w="8" h="8">
                          <a:moveTo>
                            <a:pt x="8" y="0"/>
                          </a:moveTo>
                          <a:lnTo>
                            <a:pt x="0" y="8"/>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2" name="Freeform 149"/>
                    <p:cNvSpPr>
                      <a:spLocks/>
                    </p:cNvSpPr>
                    <p:nvPr/>
                  </p:nvSpPr>
                  <p:spPr bwMode="auto">
                    <a:xfrm>
                      <a:off x="2099" y="2040"/>
                      <a:ext cx="103" cy="171"/>
                    </a:xfrm>
                    <a:custGeom>
                      <a:avLst/>
                      <a:gdLst>
                        <a:gd name="T0" fmla="*/ 2 w 27"/>
                        <a:gd name="T1" fmla="*/ 0 h 45"/>
                        <a:gd name="T2" fmla="*/ 3 w 27"/>
                        <a:gd name="T3" fmla="*/ 14 h 45"/>
                        <a:gd name="T4" fmla="*/ 22 w 27"/>
                        <a:gd name="T5" fmla="*/ 45 h 45"/>
                        <a:gd name="T6" fmla="*/ 24 w 27"/>
                        <a:gd name="T7" fmla="*/ 43 h 45"/>
                        <a:gd name="T8" fmla="*/ 24 w 27"/>
                        <a:gd name="T9" fmla="*/ 43 h 45"/>
                        <a:gd name="T10" fmla="*/ 27 w 27"/>
                        <a:gd name="T11" fmla="*/ 40 h 45"/>
                        <a:gd name="T12" fmla="*/ 27 w 27"/>
                        <a:gd name="T13" fmla="*/ 40 h 45"/>
                        <a:gd name="T14" fmla="*/ 4 w 27"/>
                        <a:gd name="T15" fmla="*/ 2 h 45"/>
                        <a:gd name="T16" fmla="*/ 2 w 27"/>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5">
                          <a:moveTo>
                            <a:pt x="2" y="0"/>
                          </a:moveTo>
                          <a:cubicBezTo>
                            <a:pt x="0" y="4"/>
                            <a:pt x="0" y="10"/>
                            <a:pt x="3" y="14"/>
                          </a:cubicBezTo>
                          <a:cubicBezTo>
                            <a:pt x="22" y="45"/>
                            <a:pt x="22" y="45"/>
                            <a:pt x="22" y="45"/>
                          </a:cubicBezTo>
                          <a:cubicBezTo>
                            <a:pt x="24" y="43"/>
                            <a:pt x="24" y="43"/>
                            <a:pt x="24" y="43"/>
                          </a:cubicBezTo>
                          <a:cubicBezTo>
                            <a:pt x="24" y="43"/>
                            <a:pt x="24" y="43"/>
                            <a:pt x="24" y="43"/>
                          </a:cubicBezTo>
                          <a:cubicBezTo>
                            <a:pt x="27" y="40"/>
                            <a:pt x="27" y="40"/>
                            <a:pt x="27" y="40"/>
                          </a:cubicBezTo>
                          <a:cubicBezTo>
                            <a:pt x="27" y="40"/>
                            <a:pt x="27" y="40"/>
                            <a:pt x="27" y="40"/>
                          </a:cubicBezTo>
                          <a:cubicBezTo>
                            <a:pt x="4" y="2"/>
                            <a:pt x="4" y="2"/>
                            <a:pt x="4" y="2"/>
                          </a:cubicBezTo>
                          <a:cubicBezTo>
                            <a:pt x="3" y="2"/>
                            <a:pt x="3" y="1"/>
                            <a:pt x="2" y="0"/>
                          </a:cubicBezTo>
                        </a:path>
                      </a:pathLst>
                    </a:custGeom>
                    <a:solidFill>
                      <a:srgbClr val="481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3" name="Freeform 150"/>
                    <p:cNvSpPr>
                      <a:spLocks noEditPoints="1"/>
                    </p:cNvSpPr>
                    <p:nvPr/>
                  </p:nvSpPr>
                  <p:spPr bwMode="auto">
                    <a:xfrm>
                      <a:off x="2191" y="2203"/>
                      <a:ext cx="80" cy="114"/>
                    </a:xfrm>
                    <a:custGeom>
                      <a:avLst/>
                      <a:gdLst>
                        <a:gd name="T0" fmla="*/ 20 w 21"/>
                        <a:gd name="T1" fmla="*/ 29 h 30"/>
                        <a:gd name="T2" fmla="*/ 21 w 21"/>
                        <a:gd name="T3" fmla="*/ 30 h 30"/>
                        <a:gd name="T4" fmla="*/ 20 w 21"/>
                        <a:gd name="T5" fmla="*/ 29 h 30"/>
                        <a:gd name="T6" fmla="*/ 0 w 21"/>
                        <a:gd name="T7" fmla="*/ 0 h 30"/>
                        <a:gd name="T8" fmla="*/ 0 w 21"/>
                        <a:gd name="T9" fmla="*/ 0 h 30"/>
                        <a:gd name="T10" fmla="*/ 19 w 21"/>
                        <a:gd name="T11" fmla="*/ 28 h 30"/>
                        <a:gd name="T12" fmla="*/ 0 w 21"/>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1" h="30">
                          <a:moveTo>
                            <a:pt x="20" y="29"/>
                          </a:moveTo>
                          <a:cubicBezTo>
                            <a:pt x="20" y="29"/>
                            <a:pt x="21" y="30"/>
                            <a:pt x="21" y="30"/>
                          </a:cubicBezTo>
                          <a:cubicBezTo>
                            <a:pt x="21" y="30"/>
                            <a:pt x="20" y="29"/>
                            <a:pt x="20" y="29"/>
                          </a:cubicBezTo>
                          <a:moveTo>
                            <a:pt x="0" y="0"/>
                          </a:moveTo>
                          <a:cubicBezTo>
                            <a:pt x="0" y="0"/>
                            <a:pt x="0" y="0"/>
                            <a:pt x="0" y="0"/>
                          </a:cubicBezTo>
                          <a:cubicBezTo>
                            <a:pt x="19" y="28"/>
                            <a:pt x="19" y="28"/>
                            <a:pt x="19" y="28"/>
                          </a:cubicBezTo>
                          <a:cubicBezTo>
                            <a:pt x="0" y="0"/>
                            <a:pt x="0" y="0"/>
                            <a:pt x="0" y="0"/>
                          </a:cubicBezTo>
                        </a:path>
                      </a:pathLst>
                    </a:custGeom>
                    <a:solidFill>
                      <a:srgbClr val="511A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4" name="Freeform 151"/>
                    <p:cNvSpPr>
                      <a:spLocks/>
                    </p:cNvSpPr>
                    <p:nvPr/>
                  </p:nvSpPr>
                  <p:spPr bwMode="auto">
                    <a:xfrm>
                      <a:off x="2191" y="2192"/>
                      <a:ext cx="107" cy="136"/>
                    </a:xfrm>
                    <a:custGeom>
                      <a:avLst/>
                      <a:gdLst>
                        <a:gd name="T0" fmla="*/ 3 w 28"/>
                        <a:gd name="T1" fmla="*/ 0 h 36"/>
                        <a:gd name="T2" fmla="*/ 3 w 28"/>
                        <a:gd name="T3" fmla="*/ 0 h 36"/>
                        <a:gd name="T4" fmla="*/ 0 w 28"/>
                        <a:gd name="T5" fmla="*/ 3 h 36"/>
                        <a:gd name="T6" fmla="*/ 19 w 28"/>
                        <a:gd name="T7" fmla="*/ 31 h 36"/>
                        <a:gd name="T8" fmla="*/ 19 w 28"/>
                        <a:gd name="T9" fmla="*/ 31 h 36"/>
                        <a:gd name="T10" fmla="*/ 20 w 28"/>
                        <a:gd name="T11" fmla="*/ 32 h 36"/>
                        <a:gd name="T12" fmla="*/ 21 w 28"/>
                        <a:gd name="T13" fmla="*/ 33 h 36"/>
                        <a:gd name="T14" fmla="*/ 28 w 28"/>
                        <a:gd name="T15" fmla="*/ 36 h 36"/>
                        <a:gd name="T16" fmla="*/ 22 w 28"/>
                        <a:gd name="T17" fmla="*/ 28 h 36"/>
                        <a:gd name="T18" fmla="*/ 3 w 28"/>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6">
                          <a:moveTo>
                            <a:pt x="3" y="0"/>
                          </a:moveTo>
                          <a:cubicBezTo>
                            <a:pt x="3" y="0"/>
                            <a:pt x="3" y="0"/>
                            <a:pt x="3" y="0"/>
                          </a:cubicBezTo>
                          <a:cubicBezTo>
                            <a:pt x="0" y="3"/>
                            <a:pt x="0" y="3"/>
                            <a:pt x="0" y="3"/>
                          </a:cubicBezTo>
                          <a:cubicBezTo>
                            <a:pt x="19" y="31"/>
                            <a:pt x="19" y="31"/>
                            <a:pt x="19" y="31"/>
                          </a:cubicBezTo>
                          <a:cubicBezTo>
                            <a:pt x="19" y="31"/>
                            <a:pt x="19" y="31"/>
                            <a:pt x="19" y="31"/>
                          </a:cubicBezTo>
                          <a:cubicBezTo>
                            <a:pt x="19" y="31"/>
                            <a:pt x="19" y="31"/>
                            <a:pt x="20" y="32"/>
                          </a:cubicBezTo>
                          <a:cubicBezTo>
                            <a:pt x="20" y="32"/>
                            <a:pt x="21" y="33"/>
                            <a:pt x="21" y="33"/>
                          </a:cubicBezTo>
                          <a:cubicBezTo>
                            <a:pt x="24" y="35"/>
                            <a:pt x="27" y="36"/>
                            <a:pt x="28" y="36"/>
                          </a:cubicBezTo>
                          <a:cubicBezTo>
                            <a:pt x="28" y="36"/>
                            <a:pt x="23" y="30"/>
                            <a:pt x="22" y="28"/>
                          </a:cubicBezTo>
                          <a:cubicBezTo>
                            <a:pt x="3" y="0"/>
                            <a:pt x="3" y="0"/>
                            <a:pt x="3"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5" name="Rectangle 152"/>
                    <p:cNvSpPr>
                      <a:spLocks noChangeArrowheads="1"/>
                    </p:cNvSpPr>
                    <p:nvPr/>
                  </p:nvSpPr>
                  <p:spPr bwMode="auto">
                    <a:xfrm>
                      <a:off x="2191" y="2203"/>
                      <a:ext cx="1" cy="1"/>
                    </a:xfrm>
                    <a:prstGeom prst="rect">
                      <a:avLst/>
                    </a:prstGeom>
                    <a:solidFill>
                      <a:srgbClr val="411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6" name="Rectangle 153"/>
                    <p:cNvSpPr>
                      <a:spLocks noChangeArrowheads="1"/>
                    </p:cNvSpPr>
                    <p:nvPr/>
                  </p:nvSpPr>
                  <p:spPr bwMode="auto">
                    <a:xfrm>
                      <a:off x="2191" y="2203"/>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7" name="Freeform 154"/>
                    <p:cNvSpPr>
                      <a:spLocks/>
                    </p:cNvSpPr>
                    <p:nvPr/>
                  </p:nvSpPr>
                  <p:spPr bwMode="auto">
                    <a:xfrm>
                      <a:off x="2191" y="2192"/>
                      <a:ext cx="11" cy="11"/>
                    </a:xfrm>
                    <a:custGeom>
                      <a:avLst/>
                      <a:gdLst>
                        <a:gd name="T0" fmla="*/ 11 w 11"/>
                        <a:gd name="T1" fmla="*/ 0 h 11"/>
                        <a:gd name="T2" fmla="*/ 11 w 11"/>
                        <a:gd name="T3" fmla="*/ 0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0"/>
                          </a:lnTo>
                          <a:lnTo>
                            <a:pt x="0" y="11"/>
                          </a:lnTo>
                          <a:lnTo>
                            <a:pt x="0" y="11"/>
                          </a:lnTo>
                          <a:lnTo>
                            <a:pt x="11" y="0"/>
                          </a:lnTo>
                          <a:close/>
                        </a:path>
                      </a:pathLst>
                    </a:custGeom>
                    <a:solidFill>
                      <a:srgbClr val="856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8" name="Freeform 155"/>
                    <p:cNvSpPr>
                      <a:spLocks/>
                    </p:cNvSpPr>
                    <p:nvPr/>
                  </p:nvSpPr>
                  <p:spPr bwMode="auto">
                    <a:xfrm>
                      <a:off x="2191" y="2192"/>
                      <a:ext cx="11" cy="11"/>
                    </a:xfrm>
                    <a:custGeom>
                      <a:avLst/>
                      <a:gdLst>
                        <a:gd name="T0" fmla="*/ 11 w 11"/>
                        <a:gd name="T1" fmla="*/ 0 h 11"/>
                        <a:gd name="T2" fmla="*/ 11 w 11"/>
                        <a:gd name="T3" fmla="*/ 0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0"/>
                          </a:lnTo>
                          <a:lnTo>
                            <a:pt x="0" y="11"/>
                          </a:lnTo>
                          <a:lnTo>
                            <a:pt x="0"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9" name="Freeform 156"/>
                    <p:cNvSpPr>
                      <a:spLocks/>
                    </p:cNvSpPr>
                    <p:nvPr/>
                  </p:nvSpPr>
                  <p:spPr bwMode="auto">
                    <a:xfrm>
                      <a:off x="2191" y="2192"/>
                      <a:ext cx="11" cy="11"/>
                    </a:xfrm>
                    <a:custGeom>
                      <a:avLst/>
                      <a:gdLst>
                        <a:gd name="T0" fmla="*/ 11 w 11"/>
                        <a:gd name="T1" fmla="*/ 0 h 11"/>
                        <a:gd name="T2" fmla="*/ 0 w 11"/>
                        <a:gd name="T3" fmla="*/ 11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0" y="11"/>
                          </a:lnTo>
                          <a:lnTo>
                            <a:pt x="0" y="11"/>
                          </a:lnTo>
                          <a:lnTo>
                            <a:pt x="0" y="11"/>
                          </a:lnTo>
                          <a:lnTo>
                            <a:pt x="11" y="0"/>
                          </a:lnTo>
                          <a:close/>
                        </a:path>
                      </a:pathLst>
                    </a:custGeom>
                    <a:solidFill>
                      <a:srgbClr val="411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0" name="Freeform 157"/>
                    <p:cNvSpPr>
                      <a:spLocks/>
                    </p:cNvSpPr>
                    <p:nvPr/>
                  </p:nvSpPr>
                  <p:spPr bwMode="auto">
                    <a:xfrm>
                      <a:off x="2191" y="2192"/>
                      <a:ext cx="11" cy="11"/>
                    </a:xfrm>
                    <a:custGeom>
                      <a:avLst/>
                      <a:gdLst>
                        <a:gd name="T0" fmla="*/ 11 w 11"/>
                        <a:gd name="T1" fmla="*/ 0 h 11"/>
                        <a:gd name="T2" fmla="*/ 0 w 11"/>
                        <a:gd name="T3" fmla="*/ 11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0" y="11"/>
                          </a:lnTo>
                          <a:lnTo>
                            <a:pt x="0" y="11"/>
                          </a:lnTo>
                          <a:lnTo>
                            <a:pt x="0"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1" name="Freeform 158"/>
                    <p:cNvSpPr>
                      <a:spLocks/>
                    </p:cNvSpPr>
                    <p:nvPr/>
                  </p:nvSpPr>
                  <p:spPr bwMode="auto">
                    <a:xfrm>
                      <a:off x="2263" y="1900"/>
                      <a:ext cx="35" cy="57"/>
                    </a:xfrm>
                    <a:custGeom>
                      <a:avLst/>
                      <a:gdLst>
                        <a:gd name="T0" fmla="*/ 2 w 9"/>
                        <a:gd name="T1" fmla="*/ 1 h 15"/>
                        <a:gd name="T2" fmla="*/ 0 w 9"/>
                        <a:gd name="T3" fmla="*/ 0 h 15"/>
                        <a:gd name="T4" fmla="*/ 8 w 9"/>
                        <a:gd name="T5" fmla="*/ 15 h 15"/>
                        <a:gd name="T6" fmla="*/ 9 w 9"/>
                        <a:gd name="T7" fmla="*/ 14 h 15"/>
                        <a:gd name="T8" fmla="*/ 2 w 9"/>
                        <a:gd name="T9" fmla="*/ 1 h 15"/>
                      </a:gdLst>
                      <a:ahLst/>
                      <a:cxnLst>
                        <a:cxn ang="0">
                          <a:pos x="T0" y="T1"/>
                        </a:cxn>
                        <a:cxn ang="0">
                          <a:pos x="T2" y="T3"/>
                        </a:cxn>
                        <a:cxn ang="0">
                          <a:pos x="T4" y="T5"/>
                        </a:cxn>
                        <a:cxn ang="0">
                          <a:pos x="T6" y="T7"/>
                        </a:cxn>
                        <a:cxn ang="0">
                          <a:pos x="T8" y="T9"/>
                        </a:cxn>
                      </a:cxnLst>
                      <a:rect l="0" t="0" r="r" b="b"/>
                      <a:pathLst>
                        <a:path w="9" h="15">
                          <a:moveTo>
                            <a:pt x="2" y="1"/>
                          </a:moveTo>
                          <a:cubicBezTo>
                            <a:pt x="0" y="0"/>
                            <a:pt x="0" y="0"/>
                            <a:pt x="0" y="0"/>
                          </a:cubicBezTo>
                          <a:cubicBezTo>
                            <a:pt x="0" y="0"/>
                            <a:pt x="2" y="11"/>
                            <a:pt x="8" y="15"/>
                          </a:cubicBezTo>
                          <a:cubicBezTo>
                            <a:pt x="9" y="14"/>
                            <a:pt x="9" y="14"/>
                            <a:pt x="9" y="14"/>
                          </a:cubicBezTo>
                          <a:cubicBezTo>
                            <a:pt x="4" y="9"/>
                            <a:pt x="2" y="2"/>
                            <a:pt x="2" y="1"/>
                          </a:cubicBezTo>
                        </a:path>
                      </a:pathLst>
                    </a:custGeom>
                    <a:solidFill>
                      <a:srgbClr val="E009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2" name="Freeform 159"/>
                    <p:cNvSpPr>
                      <a:spLocks/>
                    </p:cNvSpPr>
                    <p:nvPr/>
                  </p:nvSpPr>
                  <p:spPr bwMode="auto">
                    <a:xfrm>
                      <a:off x="2271" y="1904"/>
                      <a:ext cx="38" cy="49"/>
                    </a:xfrm>
                    <a:custGeom>
                      <a:avLst/>
                      <a:gdLst>
                        <a:gd name="T0" fmla="*/ 7 w 10"/>
                        <a:gd name="T1" fmla="*/ 13 h 13"/>
                        <a:gd name="T2" fmla="*/ 10 w 10"/>
                        <a:gd name="T3" fmla="*/ 6 h 13"/>
                        <a:gd name="T4" fmla="*/ 0 w 10"/>
                        <a:gd name="T5" fmla="*/ 0 h 13"/>
                        <a:gd name="T6" fmla="*/ 7 w 10"/>
                        <a:gd name="T7" fmla="*/ 13 h 13"/>
                      </a:gdLst>
                      <a:ahLst/>
                      <a:cxnLst>
                        <a:cxn ang="0">
                          <a:pos x="T0" y="T1"/>
                        </a:cxn>
                        <a:cxn ang="0">
                          <a:pos x="T2" y="T3"/>
                        </a:cxn>
                        <a:cxn ang="0">
                          <a:pos x="T4" y="T5"/>
                        </a:cxn>
                        <a:cxn ang="0">
                          <a:pos x="T6" y="T7"/>
                        </a:cxn>
                      </a:cxnLst>
                      <a:rect l="0" t="0" r="r" b="b"/>
                      <a:pathLst>
                        <a:path w="10" h="13">
                          <a:moveTo>
                            <a:pt x="7" y="13"/>
                          </a:moveTo>
                          <a:cubicBezTo>
                            <a:pt x="10" y="6"/>
                            <a:pt x="10" y="6"/>
                            <a:pt x="10" y="6"/>
                          </a:cubicBezTo>
                          <a:cubicBezTo>
                            <a:pt x="0" y="0"/>
                            <a:pt x="0" y="0"/>
                            <a:pt x="0" y="0"/>
                          </a:cubicBezTo>
                          <a:cubicBezTo>
                            <a:pt x="0" y="1"/>
                            <a:pt x="2" y="8"/>
                            <a:pt x="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3" name="Freeform 161"/>
                    <p:cNvSpPr>
                      <a:spLocks/>
                    </p:cNvSpPr>
                    <p:nvPr/>
                  </p:nvSpPr>
                  <p:spPr bwMode="auto">
                    <a:xfrm>
                      <a:off x="2271" y="1904"/>
                      <a:ext cx="42" cy="23"/>
                    </a:xfrm>
                    <a:custGeom>
                      <a:avLst/>
                      <a:gdLst>
                        <a:gd name="T0" fmla="*/ 0 w 42"/>
                        <a:gd name="T1" fmla="*/ 0 h 23"/>
                        <a:gd name="T2" fmla="*/ 38 w 42"/>
                        <a:gd name="T3" fmla="*/ 23 h 23"/>
                        <a:gd name="T4" fmla="*/ 42 w 42"/>
                        <a:gd name="T5" fmla="*/ 23 h 23"/>
                        <a:gd name="T6" fmla="*/ 0 w 42"/>
                        <a:gd name="T7" fmla="*/ 0 h 23"/>
                        <a:gd name="T8" fmla="*/ 0 w 42"/>
                        <a:gd name="T9" fmla="*/ 0 h 23"/>
                      </a:gdLst>
                      <a:ahLst/>
                      <a:cxnLst>
                        <a:cxn ang="0">
                          <a:pos x="T0" y="T1"/>
                        </a:cxn>
                        <a:cxn ang="0">
                          <a:pos x="T2" y="T3"/>
                        </a:cxn>
                        <a:cxn ang="0">
                          <a:pos x="T4" y="T5"/>
                        </a:cxn>
                        <a:cxn ang="0">
                          <a:pos x="T6" y="T7"/>
                        </a:cxn>
                        <a:cxn ang="0">
                          <a:pos x="T8" y="T9"/>
                        </a:cxn>
                      </a:cxnLst>
                      <a:rect l="0" t="0" r="r" b="b"/>
                      <a:pathLst>
                        <a:path w="42" h="23">
                          <a:moveTo>
                            <a:pt x="0" y="0"/>
                          </a:moveTo>
                          <a:lnTo>
                            <a:pt x="38" y="23"/>
                          </a:lnTo>
                          <a:lnTo>
                            <a:pt x="42" y="23"/>
                          </a:lnTo>
                          <a:lnTo>
                            <a:pt x="0" y="0"/>
                          </a:lnTo>
                          <a:lnTo>
                            <a:pt x="0" y="0"/>
                          </a:lnTo>
                          <a:close/>
                        </a:path>
                      </a:pathLst>
                    </a:custGeom>
                    <a:solidFill>
                      <a:srgbClr val="FBD8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4" name="Freeform 162"/>
                    <p:cNvSpPr>
                      <a:spLocks/>
                    </p:cNvSpPr>
                    <p:nvPr/>
                  </p:nvSpPr>
                  <p:spPr bwMode="auto">
                    <a:xfrm>
                      <a:off x="2271" y="1904"/>
                      <a:ext cx="42" cy="23"/>
                    </a:xfrm>
                    <a:custGeom>
                      <a:avLst/>
                      <a:gdLst>
                        <a:gd name="T0" fmla="*/ 0 w 42"/>
                        <a:gd name="T1" fmla="*/ 0 h 23"/>
                        <a:gd name="T2" fmla="*/ 38 w 42"/>
                        <a:gd name="T3" fmla="*/ 23 h 23"/>
                        <a:gd name="T4" fmla="*/ 42 w 42"/>
                        <a:gd name="T5" fmla="*/ 23 h 23"/>
                        <a:gd name="T6" fmla="*/ 0 w 42"/>
                        <a:gd name="T7" fmla="*/ 0 h 23"/>
                        <a:gd name="T8" fmla="*/ 0 w 42"/>
                        <a:gd name="T9" fmla="*/ 0 h 23"/>
                      </a:gdLst>
                      <a:ahLst/>
                      <a:cxnLst>
                        <a:cxn ang="0">
                          <a:pos x="T0" y="T1"/>
                        </a:cxn>
                        <a:cxn ang="0">
                          <a:pos x="T2" y="T3"/>
                        </a:cxn>
                        <a:cxn ang="0">
                          <a:pos x="T4" y="T5"/>
                        </a:cxn>
                        <a:cxn ang="0">
                          <a:pos x="T6" y="T7"/>
                        </a:cxn>
                        <a:cxn ang="0">
                          <a:pos x="T8" y="T9"/>
                        </a:cxn>
                      </a:cxnLst>
                      <a:rect l="0" t="0" r="r" b="b"/>
                      <a:pathLst>
                        <a:path w="42" h="23">
                          <a:moveTo>
                            <a:pt x="0" y="0"/>
                          </a:moveTo>
                          <a:lnTo>
                            <a:pt x="38" y="23"/>
                          </a:lnTo>
                          <a:lnTo>
                            <a:pt x="42" y="2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5" name="Freeform 163"/>
                    <p:cNvSpPr>
                      <a:spLocks/>
                    </p:cNvSpPr>
                    <p:nvPr/>
                  </p:nvSpPr>
                  <p:spPr bwMode="auto">
                    <a:xfrm>
                      <a:off x="2298" y="1836"/>
                      <a:ext cx="23" cy="23"/>
                    </a:xfrm>
                    <a:custGeom>
                      <a:avLst/>
                      <a:gdLst>
                        <a:gd name="T0" fmla="*/ 3 w 6"/>
                        <a:gd name="T1" fmla="*/ 0 h 6"/>
                        <a:gd name="T2" fmla="*/ 2 w 6"/>
                        <a:gd name="T3" fmla="*/ 0 h 6"/>
                        <a:gd name="T4" fmla="*/ 2 w 6"/>
                        <a:gd name="T5" fmla="*/ 1 h 6"/>
                        <a:gd name="T6" fmla="*/ 0 w 6"/>
                        <a:gd name="T7" fmla="*/ 4 h 6"/>
                        <a:gd name="T8" fmla="*/ 2 w 6"/>
                        <a:gd name="T9" fmla="*/ 6 h 6"/>
                        <a:gd name="T10" fmla="*/ 5 w 6"/>
                        <a:gd name="T11" fmla="*/ 3 h 6"/>
                        <a:gd name="T12" fmla="*/ 3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3" y="0"/>
                          </a:moveTo>
                          <a:cubicBezTo>
                            <a:pt x="2" y="0"/>
                            <a:pt x="2" y="0"/>
                            <a:pt x="2" y="0"/>
                          </a:cubicBezTo>
                          <a:cubicBezTo>
                            <a:pt x="2" y="0"/>
                            <a:pt x="2" y="1"/>
                            <a:pt x="2" y="1"/>
                          </a:cubicBezTo>
                          <a:cubicBezTo>
                            <a:pt x="2" y="3"/>
                            <a:pt x="1" y="4"/>
                            <a:pt x="0" y="4"/>
                          </a:cubicBezTo>
                          <a:cubicBezTo>
                            <a:pt x="0" y="5"/>
                            <a:pt x="1" y="6"/>
                            <a:pt x="2" y="6"/>
                          </a:cubicBezTo>
                          <a:cubicBezTo>
                            <a:pt x="3" y="6"/>
                            <a:pt x="5" y="5"/>
                            <a:pt x="5" y="3"/>
                          </a:cubicBezTo>
                          <a:cubicBezTo>
                            <a:pt x="6" y="2"/>
                            <a:pt x="5" y="0"/>
                            <a:pt x="3" y="0"/>
                          </a:cubicBezTo>
                        </a:path>
                      </a:pathLst>
                    </a:custGeom>
                    <a:solidFill>
                      <a:srgbClr val="1A1F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6" name="Freeform 164"/>
                    <p:cNvSpPr>
                      <a:spLocks/>
                    </p:cNvSpPr>
                    <p:nvPr/>
                  </p:nvSpPr>
                  <p:spPr bwMode="auto">
                    <a:xfrm>
                      <a:off x="2294" y="1836"/>
                      <a:ext cx="11" cy="15"/>
                    </a:xfrm>
                    <a:custGeom>
                      <a:avLst/>
                      <a:gdLst>
                        <a:gd name="T0" fmla="*/ 3 w 3"/>
                        <a:gd name="T1" fmla="*/ 1 h 4"/>
                        <a:gd name="T2" fmla="*/ 3 w 3"/>
                        <a:gd name="T3" fmla="*/ 0 h 4"/>
                        <a:gd name="T4" fmla="*/ 0 w 3"/>
                        <a:gd name="T5" fmla="*/ 2 h 4"/>
                        <a:gd name="T6" fmla="*/ 0 w 3"/>
                        <a:gd name="T7" fmla="*/ 4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1"/>
                            <a:pt x="3" y="0"/>
                            <a:pt x="3" y="0"/>
                          </a:cubicBezTo>
                          <a:cubicBezTo>
                            <a:pt x="2" y="0"/>
                            <a:pt x="1" y="1"/>
                            <a:pt x="0" y="2"/>
                          </a:cubicBezTo>
                          <a:cubicBezTo>
                            <a:pt x="0" y="3"/>
                            <a:pt x="0" y="3"/>
                            <a:pt x="0" y="4"/>
                          </a:cubicBezTo>
                          <a:cubicBezTo>
                            <a:pt x="2" y="4"/>
                            <a:pt x="3" y="3"/>
                            <a:pt x="3" y="1"/>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7" name="Rectangle 165"/>
                    <p:cNvSpPr>
                      <a:spLocks noChangeArrowheads="1"/>
                    </p:cNvSpPr>
                    <p:nvPr/>
                  </p:nvSpPr>
                  <p:spPr bwMode="auto">
                    <a:xfrm>
                      <a:off x="2122" y="1904"/>
                      <a:ext cx="1" cy="1"/>
                    </a:xfrm>
                    <a:prstGeom prst="rect">
                      <a:avLst/>
                    </a:prstGeom>
                    <a:solidFill>
                      <a:srgbClr val="5F3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8" name="Freeform 166"/>
                    <p:cNvSpPr>
                      <a:spLocks/>
                    </p:cNvSpPr>
                    <p:nvPr/>
                  </p:nvSpPr>
                  <p:spPr bwMode="auto">
                    <a:xfrm>
                      <a:off x="2122" y="190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9" name="Freeform 167"/>
                    <p:cNvSpPr>
                      <a:spLocks/>
                    </p:cNvSpPr>
                    <p:nvPr/>
                  </p:nvSpPr>
                  <p:spPr bwMode="auto">
                    <a:xfrm>
                      <a:off x="2259" y="1779"/>
                      <a:ext cx="4" cy="4"/>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path>
                      </a:pathLst>
                    </a:custGeom>
                    <a:solidFill>
                      <a:srgbClr val="F7CB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0" name="Freeform 168"/>
                    <p:cNvSpPr>
                      <a:spLocks/>
                    </p:cNvSpPr>
                    <p:nvPr/>
                  </p:nvSpPr>
                  <p:spPr bwMode="auto">
                    <a:xfrm>
                      <a:off x="2252" y="1806"/>
                      <a:ext cx="0" cy="7"/>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2"/>
                            <a:pt x="0" y="2"/>
                            <a:pt x="0" y="2"/>
                          </a:cubicBezTo>
                          <a:cubicBezTo>
                            <a:pt x="0" y="1"/>
                            <a:pt x="0" y="1"/>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1" name="Freeform 169"/>
                    <p:cNvSpPr>
                      <a:spLocks noEditPoints="1"/>
                    </p:cNvSpPr>
                    <p:nvPr/>
                  </p:nvSpPr>
                  <p:spPr bwMode="auto">
                    <a:xfrm>
                      <a:off x="2252" y="1749"/>
                      <a:ext cx="38" cy="64"/>
                    </a:xfrm>
                    <a:custGeom>
                      <a:avLst/>
                      <a:gdLst>
                        <a:gd name="T0" fmla="*/ 3 w 10"/>
                        <a:gd name="T1" fmla="*/ 8 h 17"/>
                        <a:gd name="T2" fmla="*/ 3 w 10"/>
                        <a:gd name="T3" fmla="*/ 8 h 17"/>
                        <a:gd name="T4" fmla="*/ 3 w 10"/>
                        <a:gd name="T5" fmla="*/ 8 h 17"/>
                        <a:gd name="T6" fmla="*/ 3 w 10"/>
                        <a:gd name="T7" fmla="*/ 8 h 17"/>
                        <a:gd name="T8" fmla="*/ 2 w 10"/>
                        <a:gd name="T9" fmla="*/ 9 h 17"/>
                        <a:gd name="T10" fmla="*/ 3 w 10"/>
                        <a:gd name="T11" fmla="*/ 8 h 17"/>
                        <a:gd name="T12" fmla="*/ 3 w 10"/>
                        <a:gd name="T13" fmla="*/ 8 h 17"/>
                        <a:gd name="T14" fmla="*/ 6 w 10"/>
                        <a:gd name="T15" fmla="*/ 0 h 17"/>
                        <a:gd name="T16" fmla="*/ 5 w 10"/>
                        <a:gd name="T17" fmla="*/ 3 h 17"/>
                        <a:gd name="T18" fmla="*/ 2 w 10"/>
                        <a:gd name="T19" fmla="*/ 9 h 17"/>
                        <a:gd name="T20" fmla="*/ 2 w 10"/>
                        <a:gd name="T21" fmla="*/ 9 h 17"/>
                        <a:gd name="T22" fmla="*/ 0 w 10"/>
                        <a:gd name="T23" fmla="*/ 15 h 17"/>
                        <a:gd name="T24" fmla="*/ 0 w 10"/>
                        <a:gd name="T25" fmla="*/ 17 h 17"/>
                        <a:gd name="T26" fmla="*/ 10 w 10"/>
                        <a:gd name="T27" fmla="*/ 9 h 17"/>
                        <a:gd name="T28" fmla="*/ 10 w 10"/>
                        <a:gd name="T29" fmla="*/ 9 h 17"/>
                        <a:gd name="T30" fmla="*/ 7 w 10"/>
                        <a:gd name="T31" fmla="*/ 3 h 17"/>
                        <a:gd name="T32" fmla="*/ 6 w 10"/>
                        <a:gd name="T33" fmla="*/ 0 h 17"/>
                        <a:gd name="T34" fmla="*/ 6 w 10"/>
                        <a:gd name="T3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7">
                          <a:moveTo>
                            <a:pt x="3" y="8"/>
                          </a:moveTo>
                          <a:cubicBezTo>
                            <a:pt x="3" y="8"/>
                            <a:pt x="3" y="8"/>
                            <a:pt x="3" y="8"/>
                          </a:cubicBezTo>
                          <a:cubicBezTo>
                            <a:pt x="3" y="8"/>
                            <a:pt x="3" y="8"/>
                            <a:pt x="3" y="8"/>
                          </a:cubicBezTo>
                          <a:cubicBezTo>
                            <a:pt x="3" y="8"/>
                            <a:pt x="3" y="8"/>
                            <a:pt x="3" y="8"/>
                          </a:cubicBezTo>
                          <a:cubicBezTo>
                            <a:pt x="3" y="8"/>
                            <a:pt x="3" y="8"/>
                            <a:pt x="2" y="9"/>
                          </a:cubicBezTo>
                          <a:cubicBezTo>
                            <a:pt x="3" y="8"/>
                            <a:pt x="3" y="8"/>
                            <a:pt x="3" y="8"/>
                          </a:cubicBezTo>
                          <a:cubicBezTo>
                            <a:pt x="3" y="8"/>
                            <a:pt x="3" y="8"/>
                            <a:pt x="3" y="8"/>
                          </a:cubicBezTo>
                          <a:moveTo>
                            <a:pt x="6" y="0"/>
                          </a:moveTo>
                          <a:cubicBezTo>
                            <a:pt x="5" y="3"/>
                            <a:pt x="5" y="3"/>
                            <a:pt x="5" y="3"/>
                          </a:cubicBezTo>
                          <a:cubicBezTo>
                            <a:pt x="2" y="9"/>
                            <a:pt x="2" y="9"/>
                            <a:pt x="2" y="9"/>
                          </a:cubicBezTo>
                          <a:cubicBezTo>
                            <a:pt x="2" y="9"/>
                            <a:pt x="2" y="9"/>
                            <a:pt x="2" y="9"/>
                          </a:cubicBezTo>
                          <a:cubicBezTo>
                            <a:pt x="2" y="10"/>
                            <a:pt x="1" y="13"/>
                            <a:pt x="0" y="15"/>
                          </a:cubicBezTo>
                          <a:cubicBezTo>
                            <a:pt x="0" y="16"/>
                            <a:pt x="0" y="16"/>
                            <a:pt x="0" y="17"/>
                          </a:cubicBezTo>
                          <a:cubicBezTo>
                            <a:pt x="2" y="14"/>
                            <a:pt x="5" y="11"/>
                            <a:pt x="10" y="9"/>
                          </a:cubicBezTo>
                          <a:cubicBezTo>
                            <a:pt x="10" y="9"/>
                            <a:pt x="10" y="9"/>
                            <a:pt x="10" y="9"/>
                          </a:cubicBezTo>
                          <a:cubicBezTo>
                            <a:pt x="8" y="7"/>
                            <a:pt x="7" y="5"/>
                            <a:pt x="7" y="3"/>
                          </a:cubicBezTo>
                          <a:cubicBezTo>
                            <a:pt x="6" y="2"/>
                            <a:pt x="6" y="0"/>
                            <a:pt x="6" y="0"/>
                          </a:cubicBezTo>
                          <a:cubicBezTo>
                            <a:pt x="6" y="0"/>
                            <a:pt x="6" y="0"/>
                            <a:pt x="6"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2" name="Freeform 170"/>
                    <p:cNvSpPr>
                      <a:spLocks noEditPoints="1"/>
                    </p:cNvSpPr>
                    <p:nvPr/>
                  </p:nvSpPr>
                  <p:spPr bwMode="auto">
                    <a:xfrm>
                      <a:off x="2259" y="1760"/>
                      <a:ext cx="31" cy="23"/>
                    </a:xfrm>
                    <a:custGeom>
                      <a:avLst/>
                      <a:gdLst>
                        <a:gd name="T0" fmla="*/ 5 w 8"/>
                        <a:gd name="T1" fmla="*/ 0 h 6"/>
                        <a:gd name="T2" fmla="*/ 8 w 8"/>
                        <a:gd name="T3" fmla="*/ 6 h 6"/>
                        <a:gd name="T4" fmla="*/ 8 w 8"/>
                        <a:gd name="T5" fmla="*/ 6 h 6"/>
                        <a:gd name="T6" fmla="*/ 8 w 8"/>
                        <a:gd name="T7" fmla="*/ 6 h 6"/>
                        <a:gd name="T8" fmla="*/ 5 w 8"/>
                        <a:gd name="T9" fmla="*/ 0 h 6"/>
                        <a:gd name="T10" fmla="*/ 3 w 8"/>
                        <a:gd name="T11" fmla="*/ 0 h 6"/>
                        <a:gd name="T12" fmla="*/ 1 w 8"/>
                        <a:gd name="T13" fmla="*/ 5 h 6"/>
                        <a:gd name="T14" fmla="*/ 0 w 8"/>
                        <a:gd name="T15" fmla="*/ 6 h 6"/>
                        <a:gd name="T16" fmla="*/ 3 w 8"/>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5" y="0"/>
                          </a:moveTo>
                          <a:cubicBezTo>
                            <a:pt x="5" y="2"/>
                            <a:pt x="6" y="4"/>
                            <a:pt x="8" y="6"/>
                          </a:cubicBezTo>
                          <a:cubicBezTo>
                            <a:pt x="8" y="6"/>
                            <a:pt x="8" y="6"/>
                            <a:pt x="8" y="6"/>
                          </a:cubicBezTo>
                          <a:cubicBezTo>
                            <a:pt x="8" y="6"/>
                            <a:pt x="8" y="6"/>
                            <a:pt x="8" y="6"/>
                          </a:cubicBezTo>
                          <a:cubicBezTo>
                            <a:pt x="7" y="4"/>
                            <a:pt x="5" y="2"/>
                            <a:pt x="5" y="0"/>
                          </a:cubicBezTo>
                          <a:moveTo>
                            <a:pt x="3" y="0"/>
                          </a:moveTo>
                          <a:cubicBezTo>
                            <a:pt x="1" y="5"/>
                            <a:pt x="1" y="5"/>
                            <a:pt x="1" y="5"/>
                          </a:cubicBezTo>
                          <a:cubicBezTo>
                            <a:pt x="0" y="6"/>
                            <a:pt x="0" y="6"/>
                            <a:pt x="0" y="6"/>
                          </a:cubicBezTo>
                          <a:cubicBezTo>
                            <a:pt x="3" y="0"/>
                            <a:pt x="3" y="0"/>
                            <a:pt x="3" y="0"/>
                          </a:cubicBezTo>
                        </a:path>
                      </a:pathLst>
                    </a:custGeom>
                    <a:solidFill>
                      <a:srgbClr val="152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3" name="Freeform 171"/>
                    <p:cNvSpPr>
                      <a:spLocks noEditPoints="1"/>
                    </p:cNvSpPr>
                    <p:nvPr/>
                  </p:nvSpPr>
                  <p:spPr bwMode="auto">
                    <a:xfrm>
                      <a:off x="2259" y="1779"/>
                      <a:ext cx="4" cy="4"/>
                    </a:xfrm>
                    <a:custGeom>
                      <a:avLst/>
                      <a:gdLst>
                        <a:gd name="T0" fmla="*/ 1 w 1"/>
                        <a:gd name="T1" fmla="*/ 0 h 1"/>
                        <a:gd name="T2" fmla="*/ 0 w 1"/>
                        <a:gd name="T3" fmla="*/ 1 h 1"/>
                        <a:gd name="T4" fmla="*/ 1 w 1"/>
                        <a:gd name="T5" fmla="*/ 0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1"/>
                            <a:pt x="0" y="1"/>
                            <a:pt x="0" y="1"/>
                          </a:cubicBezTo>
                          <a:cubicBezTo>
                            <a:pt x="1" y="0"/>
                            <a:pt x="1" y="0"/>
                            <a:pt x="1" y="0"/>
                          </a:cubicBezTo>
                          <a:moveTo>
                            <a:pt x="1" y="0"/>
                          </a:moveTo>
                          <a:cubicBezTo>
                            <a:pt x="1" y="0"/>
                            <a:pt x="1" y="0"/>
                            <a:pt x="1" y="0"/>
                          </a:cubicBezTo>
                          <a:cubicBezTo>
                            <a:pt x="1" y="0"/>
                            <a:pt x="1" y="0"/>
                            <a:pt x="1" y="0"/>
                          </a:cubicBezTo>
                        </a:path>
                      </a:pathLst>
                    </a:custGeom>
                    <a:solidFill>
                      <a:srgbClr val="DFB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4" name="Freeform 172"/>
                    <p:cNvSpPr>
                      <a:spLocks/>
                    </p:cNvSpPr>
                    <p:nvPr/>
                  </p:nvSpPr>
                  <p:spPr bwMode="auto">
                    <a:xfrm>
                      <a:off x="2175" y="1791"/>
                      <a:ext cx="35" cy="56"/>
                    </a:xfrm>
                    <a:custGeom>
                      <a:avLst/>
                      <a:gdLst>
                        <a:gd name="T0" fmla="*/ 5 w 9"/>
                        <a:gd name="T1" fmla="*/ 0 h 15"/>
                        <a:gd name="T2" fmla="*/ 5 w 9"/>
                        <a:gd name="T3" fmla="*/ 0 h 15"/>
                        <a:gd name="T4" fmla="*/ 4 w 9"/>
                        <a:gd name="T5" fmla="*/ 1 h 15"/>
                        <a:gd name="T6" fmla="*/ 4 w 9"/>
                        <a:gd name="T7" fmla="*/ 1 h 15"/>
                        <a:gd name="T8" fmla="*/ 4 w 9"/>
                        <a:gd name="T9" fmla="*/ 1 h 15"/>
                        <a:gd name="T10" fmla="*/ 4 w 9"/>
                        <a:gd name="T11" fmla="*/ 1 h 15"/>
                        <a:gd name="T12" fmla="*/ 1 w 9"/>
                        <a:gd name="T13" fmla="*/ 10 h 15"/>
                        <a:gd name="T14" fmla="*/ 0 w 9"/>
                        <a:gd name="T15" fmla="*/ 11 h 15"/>
                        <a:gd name="T16" fmla="*/ 0 w 9"/>
                        <a:gd name="T17" fmla="*/ 15 h 15"/>
                        <a:gd name="T18" fmla="*/ 0 w 9"/>
                        <a:gd name="T19" fmla="*/ 15 h 15"/>
                        <a:gd name="T20" fmla="*/ 9 w 9"/>
                        <a:gd name="T21" fmla="*/ 2 h 15"/>
                        <a:gd name="T22" fmla="*/ 9 w 9"/>
                        <a:gd name="T23" fmla="*/ 2 h 15"/>
                        <a:gd name="T24" fmla="*/ 9 w 9"/>
                        <a:gd name="T25" fmla="*/ 2 h 15"/>
                        <a:gd name="T26" fmla="*/ 8 w 9"/>
                        <a:gd name="T27" fmla="*/ 2 h 15"/>
                        <a:gd name="T28" fmla="*/ 6 w 9"/>
                        <a:gd name="T29" fmla="*/ 0 h 15"/>
                        <a:gd name="T30" fmla="*/ 5 w 9"/>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5">
                          <a:moveTo>
                            <a:pt x="5" y="0"/>
                          </a:moveTo>
                          <a:cubicBezTo>
                            <a:pt x="5" y="0"/>
                            <a:pt x="5" y="0"/>
                            <a:pt x="5" y="0"/>
                          </a:cubicBezTo>
                          <a:cubicBezTo>
                            <a:pt x="5" y="0"/>
                            <a:pt x="4" y="0"/>
                            <a:pt x="4" y="1"/>
                          </a:cubicBezTo>
                          <a:cubicBezTo>
                            <a:pt x="4" y="1"/>
                            <a:pt x="4" y="1"/>
                            <a:pt x="4" y="1"/>
                          </a:cubicBezTo>
                          <a:cubicBezTo>
                            <a:pt x="4" y="1"/>
                            <a:pt x="4" y="1"/>
                            <a:pt x="4" y="1"/>
                          </a:cubicBezTo>
                          <a:cubicBezTo>
                            <a:pt x="4" y="1"/>
                            <a:pt x="4" y="1"/>
                            <a:pt x="4" y="1"/>
                          </a:cubicBezTo>
                          <a:cubicBezTo>
                            <a:pt x="2" y="3"/>
                            <a:pt x="1" y="6"/>
                            <a:pt x="1" y="10"/>
                          </a:cubicBezTo>
                          <a:cubicBezTo>
                            <a:pt x="0" y="10"/>
                            <a:pt x="0" y="11"/>
                            <a:pt x="0" y="11"/>
                          </a:cubicBezTo>
                          <a:cubicBezTo>
                            <a:pt x="0" y="13"/>
                            <a:pt x="0" y="14"/>
                            <a:pt x="0" y="15"/>
                          </a:cubicBezTo>
                          <a:cubicBezTo>
                            <a:pt x="0" y="15"/>
                            <a:pt x="0" y="15"/>
                            <a:pt x="0" y="15"/>
                          </a:cubicBezTo>
                          <a:cubicBezTo>
                            <a:pt x="1" y="12"/>
                            <a:pt x="4" y="3"/>
                            <a:pt x="9" y="2"/>
                          </a:cubicBezTo>
                          <a:cubicBezTo>
                            <a:pt x="9" y="2"/>
                            <a:pt x="9" y="2"/>
                            <a:pt x="9" y="2"/>
                          </a:cubicBezTo>
                          <a:cubicBezTo>
                            <a:pt x="9" y="2"/>
                            <a:pt x="9" y="2"/>
                            <a:pt x="9" y="2"/>
                          </a:cubicBezTo>
                          <a:cubicBezTo>
                            <a:pt x="8" y="2"/>
                            <a:pt x="8" y="2"/>
                            <a:pt x="8" y="2"/>
                          </a:cubicBezTo>
                          <a:cubicBezTo>
                            <a:pt x="7" y="1"/>
                            <a:pt x="7" y="0"/>
                            <a:pt x="6" y="0"/>
                          </a:cubicBezTo>
                          <a:cubicBezTo>
                            <a:pt x="6" y="0"/>
                            <a:pt x="6" y="0"/>
                            <a:pt x="5"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5" name="Freeform 173"/>
                    <p:cNvSpPr>
                      <a:spLocks noEditPoints="1"/>
                    </p:cNvSpPr>
                    <p:nvPr/>
                  </p:nvSpPr>
                  <p:spPr bwMode="auto">
                    <a:xfrm>
                      <a:off x="2175" y="1791"/>
                      <a:ext cx="35" cy="56"/>
                    </a:xfrm>
                    <a:custGeom>
                      <a:avLst/>
                      <a:gdLst>
                        <a:gd name="T0" fmla="*/ 0 w 9"/>
                        <a:gd name="T1" fmla="*/ 11 h 15"/>
                        <a:gd name="T2" fmla="*/ 0 w 9"/>
                        <a:gd name="T3" fmla="*/ 15 h 15"/>
                        <a:gd name="T4" fmla="*/ 0 w 9"/>
                        <a:gd name="T5" fmla="*/ 11 h 15"/>
                        <a:gd name="T6" fmla="*/ 9 w 9"/>
                        <a:gd name="T7" fmla="*/ 2 h 15"/>
                        <a:gd name="T8" fmla="*/ 9 w 9"/>
                        <a:gd name="T9" fmla="*/ 2 h 15"/>
                        <a:gd name="T10" fmla="*/ 9 w 9"/>
                        <a:gd name="T11" fmla="*/ 2 h 15"/>
                        <a:gd name="T12" fmla="*/ 9 w 9"/>
                        <a:gd name="T13" fmla="*/ 2 h 15"/>
                        <a:gd name="T14" fmla="*/ 8 w 9"/>
                        <a:gd name="T15" fmla="*/ 2 h 15"/>
                        <a:gd name="T16" fmla="*/ 9 w 9"/>
                        <a:gd name="T17" fmla="*/ 2 h 15"/>
                        <a:gd name="T18" fmla="*/ 8 w 9"/>
                        <a:gd name="T19" fmla="*/ 2 h 15"/>
                        <a:gd name="T20" fmla="*/ 4 w 9"/>
                        <a:gd name="T21" fmla="*/ 1 h 15"/>
                        <a:gd name="T22" fmla="*/ 4 w 9"/>
                        <a:gd name="T23" fmla="*/ 1 h 15"/>
                        <a:gd name="T24" fmla="*/ 4 w 9"/>
                        <a:gd name="T25" fmla="*/ 1 h 15"/>
                        <a:gd name="T26" fmla="*/ 4 w 9"/>
                        <a:gd name="T27" fmla="*/ 1 h 15"/>
                        <a:gd name="T28" fmla="*/ 4 w 9"/>
                        <a:gd name="T29" fmla="*/ 1 h 15"/>
                        <a:gd name="T30" fmla="*/ 5 w 9"/>
                        <a:gd name="T31" fmla="*/ 0 h 15"/>
                        <a:gd name="T32" fmla="*/ 4 w 9"/>
                        <a:gd name="T33" fmla="*/ 1 h 15"/>
                        <a:gd name="T34" fmla="*/ 5 w 9"/>
                        <a:gd name="T35" fmla="*/ 0 h 15"/>
                        <a:gd name="T36" fmla="*/ 5 w 9"/>
                        <a:gd name="T37" fmla="*/ 0 h 15"/>
                        <a:gd name="T38" fmla="*/ 5 w 9"/>
                        <a:gd name="T39" fmla="*/ 0 h 15"/>
                        <a:gd name="T40" fmla="*/ 6 w 9"/>
                        <a:gd name="T41" fmla="*/ 0 h 15"/>
                        <a:gd name="T42" fmla="*/ 5 w 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5">
                          <a:moveTo>
                            <a:pt x="0" y="11"/>
                          </a:moveTo>
                          <a:cubicBezTo>
                            <a:pt x="0" y="13"/>
                            <a:pt x="0" y="14"/>
                            <a:pt x="0" y="15"/>
                          </a:cubicBezTo>
                          <a:cubicBezTo>
                            <a:pt x="0" y="14"/>
                            <a:pt x="0" y="13"/>
                            <a:pt x="0" y="11"/>
                          </a:cubicBezTo>
                          <a:moveTo>
                            <a:pt x="9" y="2"/>
                          </a:moveTo>
                          <a:cubicBezTo>
                            <a:pt x="9" y="2"/>
                            <a:pt x="9" y="2"/>
                            <a:pt x="9" y="2"/>
                          </a:cubicBezTo>
                          <a:cubicBezTo>
                            <a:pt x="9" y="2"/>
                            <a:pt x="9" y="2"/>
                            <a:pt x="9" y="2"/>
                          </a:cubicBezTo>
                          <a:cubicBezTo>
                            <a:pt x="9" y="2"/>
                            <a:pt x="9" y="2"/>
                            <a:pt x="9" y="2"/>
                          </a:cubicBezTo>
                          <a:moveTo>
                            <a:pt x="8" y="2"/>
                          </a:moveTo>
                          <a:cubicBezTo>
                            <a:pt x="8" y="2"/>
                            <a:pt x="8" y="2"/>
                            <a:pt x="9" y="2"/>
                          </a:cubicBezTo>
                          <a:cubicBezTo>
                            <a:pt x="8" y="2"/>
                            <a:pt x="8" y="2"/>
                            <a:pt x="8" y="2"/>
                          </a:cubicBezTo>
                          <a:moveTo>
                            <a:pt x="4" y="1"/>
                          </a:moveTo>
                          <a:cubicBezTo>
                            <a:pt x="4" y="1"/>
                            <a:pt x="4" y="1"/>
                            <a:pt x="4" y="1"/>
                          </a:cubicBezTo>
                          <a:cubicBezTo>
                            <a:pt x="4" y="1"/>
                            <a:pt x="4" y="1"/>
                            <a:pt x="4" y="1"/>
                          </a:cubicBezTo>
                          <a:cubicBezTo>
                            <a:pt x="4" y="1"/>
                            <a:pt x="4" y="1"/>
                            <a:pt x="4" y="1"/>
                          </a:cubicBezTo>
                          <a:cubicBezTo>
                            <a:pt x="4" y="1"/>
                            <a:pt x="4" y="1"/>
                            <a:pt x="4" y="1"/>
                          </a:cubicBezTo>
                          <a:moveTo>
                            <a:pt x="5" y="0"/>
                          </a:moveTo>
                          <a:cubicBezTo>
                            <a:pt x="5" y="0"/>
                            <a:pt x="4" y="0"/>
                            <a:pt x="4" y="1"/>
                          </a:cubicBezTo>
                          <a:cubicBezTo>
                            <a:pt x="4" y="0"/>
                            <a:pt x="5" y="0"/>
                            <a:pt x="5" y="0"/>
                          </a:cubicBezTo>
                          <a:moveTo>
                            <a:pt x="5" y="0"/>
                          </a:moveTo>
                          <a:cubicBezTo>
                            <a:pt x="5" y="0"/>
                            <a:pt x="5" y="0"/>
                            <a:pt x="5" y="0"/>
                          </a:cubicBezTo>
                          <a:cubicBezTo>
                            <a:pt x="6" y="0"/>
                            <a:pt x="6" y="0"/>
                            <a:pt x="6" y="0"/>
                          </a:cubicBezTo>
                          <a:cubicBezTo>
                            <a:pt x="6" y="0"/>
                            <a:pt x="6" y="0"/>
                            <a:pt x="5" y="0"/>
                          </a:cubicBezTo>
                        </a:path>
                      </a:pathLst>
                    </a:custGeom>
                    <a:solidFill>
                      <a:srgbClr val="152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6" name="Freeform 174"/>
                    <p:cNvSpPr>
                      <a:spLocks/>
                    </p:cNvSpPr>
                    <p:nvPr/>
                  </p:nvSpPr>
                  <p:spPr bwMode="auto">
                    <a:xfrm>
                      <a:off x="2038" y="1583"/>
                      <a:ext cx="84" cy="321"/>
                    </a:xfrm>
                    <a:custGeom>
                      <a:avLst/>
                      <a:gdLst>
                        <a:gd name="T0" fmla="*/ 8 w 22"/>
                        <a:gd name="T1" fmla="*/ 0 h 85"/>
                        <a:gd name="T2" fmla="*/ 5 w 22"/>
                        <a:gd name="T3" fmla="*/ 6 h 85"/>
                        <a:gd name="T4" fmla="*/ 12 w 22"/>
                        <a:gd name="T5" fmla="*/ 25 h 85"/>
                        <a:gd name="T6" fmla="*/ 5 w 22"/>
                        <a:gd name="T7" fmla="*/ 38 h 85"/>
                        <a:gd name="T8" fmla="*/ 22 w 22"/>
                        <a:gd name="T9" fmla="*/ 85 h 85"/>
                        <a:gd name="T10" fmla="*/ 22 w 22"/>
                        <a:gd name="T11" fmla="*/ 85 h 85"/>
                        <a:gd name="T12" fmla="*/ 5 w 22"/>
                        <a:gd name="T13" fmla="*/ 38 h 85"/>
                        <a:gd name="T14" fmla="*/ 12 w 22"/>
                        <a:gd name="T15" fmla="*/ 25 h 85"/>
                        <a:gd name="T16" fmla="*/ 12 w 22"/>
                        <a:gd name="T17" fmla="*/ 25 h 85"/>
                        <a:gd name="T18" fmla="*/ 5 w 22"/>
                        <a:gd name="T19" fmla="*/ 6 h 85"/>
                        <a:gd name="T20" fmla="*/ 8 w 22"/>
                        <a:gd name="T2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5">
                          <a:moveTo>
                            <a:pt x="8" y="0"/>
                          </a:moveTo>
                          <a:cubicBezTo>
                            <a:pt x="6" y="1"/>
                            <a:pt x="5" y="3"/>
                            <a:pt x="5" y="6"/>
                          </a:cubicBezTo>
                          <a:cubicBezTo>
                            <a:pt x="2" y="13"/>
                            <a:pt x="6" y="21"/>
                            <a:pt x="12" y="25"/>
                          </a:cubicBezTo>
                          <a:cubicBezTo>
                            <a:pt x="9" y="29"/>
                            <a:pt x="6" y="33"/>
                            <a:pt x="5" y="38"/>
                          </a:cubicBezTo>
                          <a:cubicBezTo>
                            <a:pt x="0" y="56"/>
                            <a:pt x="7" y="75"/>
                            <a:pt x="22" y="85"/>
                          </a:cubicBezTo>
                          <a:cubicBezTo>
                            <a:pt x="22" y="85"/>
                            <a:pt x="22" y="85"/>
                            <a:pt x="22" y="85"/>
                          </a:cubicBezTo>
                          <a:cubicBezTo>
                            <a:pt x="7" y="75"/>
                            <a:pt x="0" y="56"/>
                            <a:pt x="5" y="38"/>
                          </a:cubicBezTo>
                          <a:cubicBezTo>
                            <a:pt x="6" y="33"/>
                            <a:pt x="9" y="29"/>
                            <a:pt x="12" y="25"/>
                          </a:cubicBezTo>
                          <a:cubicBezTo>
                            <a:pt x="12" y="25"/>
                            <a:pt x="12" y="25"/>
                            <a:pt x="12" y="25"/>
                          </a:cubicBezTo>
                          <a:cubicBezTo>
                            <a:pt x="6" y="21"/>
                            <a:pt x="2" y="13"/>
                            <a:pt x="5" y="6"/>
                          </a:cubicBezTo>
                          <a:cubicBezTo>
                            <a:pt x="5" y="3"/>
                            <a:pt x="6" y="1"/>
                            <a:pt x="8"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7" name="Freeform 175"/>
                    <p:cNvSpPr>
                      <a:spLocks noEditPoints="1"/>
                    </p:cNvSpPr>
                    <p:nvPr/>
                  </p:nvSpPr>
                  <p:spPr bwMode="auto">
                    <a:xfrm>
                      <a:off x="2122" y="1904"/>
                      <a:ext cx="8" cy="0"/>
                    </a:xfrm>
                    <a:custGeom>
                      <a:avLst/>
                      <a:gdLst>
                        <a:gd name="T0" fmla="*/ 2 w 2"/>
                        <a:gd name="T1" fmla="*/ 2 w 2"/>
                        <a:gd name="T2" fmla="*/ 2 w 2"/>
                        <a:gd name="T3" fmla="*/ 1 w 2"/>
                        <a:gd name="T4" fmla="*/ 1 w 2"/>
                        <a:gd name="T5" fmla="*/ 2 w 2"/>
                        <a:gd name="T6" fmla="*/ 2 w 2"/>
                        <a:gd name="T7" fmla="*/ 2 w 2"/>
                        <a:gd name="T8" fmla="*/ 1 w 2"/>
                        <a:gd name="T9" fmla="*/ 0 w 2"/>
                        <a:gd name="T10" fmla="*/ 0 w 2"/>
                        <a:gd name="T11" fmla="*/ 0 w 2"/>
                        <a:gd name="T12" fmla="*/ 0 w 2"/>
                        <a:gd name="T13" fmla="*/ 0 w 2"/>
                        <a:gd name="T14"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2">
                          <a:moveTo>
                            <a:pt x="2" y="0"/>
                          </a:moveTo>
                          <a:cubicBezTo>
                            <a:pt x="2" y="0"/>
                            <a:pt x="2" y="0"/>
                            <a:pt x="2" y="0"/>
                          </a:cubicBezTo>
                          <a:cubicBezTo>
                            <a:pt x="2" y="0"/>
                            <a:pt x="2" y="0"/>
                            <a:pt x="2" y="0"/>
                          </a:cubicBezTo>
                          <a:moveTo>
                            <a:pt x="1" y="0"/>
                          </a:moveTo>
                          <a:cubicBezTo>
                            <a:pt x="1" y="0"/>
                            <a:pt x="1" y="0"/>
                            <a:pt x="1" y="0"/>
                          </a:cubicBezTo>
                          <a:cubicBezTo>
                            <a:pt x="1" y="0"/>
                            <a:pt x="1" y="0"/>
                            <a:pt x="2" y="0"/>
                          </a:cubicBezTo>
                          <a:cubicBezTo>
                            <a:pt x="2" y="0"/>
                            <a:pt x="2" y="0"/>
                            <a:pt x="2" y="0"/>
                          </a:cubicBezTo>
                          <a:cubicBezTo>
                            <a:pt x="2" y="0"/>
                            <a:pt x="2" y="0"/>
                            <a:pt x="2" y="0"/>
                          </a:cubicBezTo>
                          <a:cubicBezTo>
                            <a:pt x="1" y="0"/>
                            <a:pt x="1" y="0"/>
                            <a:pt x="1"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947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8" name="Freeform 176"/>
                    <p:cNvSpPr>
                      <a:spLocks noEditPoints="1"/>
                    </p:cNvSpPr>
                    <p:nvPr/>
                  </p:nvSpPr>
                  <p:spPr bwMode="auto">
                    <a:xfrm>
                      <a:off x="2038" y="1579"/>
                      <a:ext cx="137" cy="325"/>
                    </a:xfrm>
                    <a:custGeom>
                      <a:avLst/>
                      <a:gdLst>
                        <a:gd name="T0" fmla="*/ 12 w 36"/>
                        <a:gd name="T1" fmla="*/ 26 h 86"/>
                        <a:gd name="T2" fmla="*/ 5 w 36"/>
                        <a:gd name="T3" fmla="*/ 39 h 86"/>
                        <a:gd name="T4" fmla="*/ 22 w 36"/>
                        <a:gd name="T5" fmla="*/ 86 h 86"/>
                        <a:gd name="T6" fmla="*/ 22 w 36"/>
                        <a:gd name="T7" fmla="*/ 86 h 86"/>
                        <a:gd name="T8" fmla="*/ 22 w 36"/>
                        <a:gd name="T9" fmla="*/ 86 h 86"/>
                        <a:gd name="T10" fmla="*/ 23 w 36"/>
                        <a:gd name="T11" fmla="*/ 86 h 86"/>
                        <a:gd name="T12" fmla="*/ 23 w 36"/>
                        <a:gd name="T13" fmla="*/ 86 h 86"/>
                        <a:gd name="T14" fmla="*/ 23 w 36"/>
                        <a:gd name="T15" fmla="*/ 86 h 86"/>
                        <a:gd name="T16" fmla="*/ 24 w 36"/>
                        <a:gd name="T17" fmla="*/ 86 h 86"/>
                        <a:gd name="T18" fmla="*/ 24 w 36"/>
                        <a:gd name="T19" fmla="*/ 86 h 86"/>
                        <a:gd name="T20" fmla="*/ 24 w 36"/>
                        <a:gd name="T21" fmla="*/ 86 h 86"/>
                        <a:gd name="T22" fmla="*/ 24 w 36"/>
                        <a:gd name="T23" fmla="*/ 86 h 86"/>
                        <a:gd name="T24" fmla="*/ 36 w 36"/>
                        <a:gd name="T25" fmla="*/ 76 h 86"/>
                        <a:gd name="T26" fmla="*/ 27 w 36"/>
                        <a:gd name="T27" fmla="*/ 81 h 86"/>
                        <a:gd name="T28" fmla="*/ 25 w 36"/>
                        <a:gd name="T29" fmla="*/ 81 h 86"/>
                        <a:gd name="T30" fmla="*/ 25 w 36"/>
                        <a:gd name="T31" fmla="*/ 81 h 86"/>
                        <a:gd name="T32" fmla="*/ 8 w 36"/>
                        <a:gd name="T33" fmla="*/ 35 h 86"/>
                        <a:gd name="T34" fmla="*/ 12 w 36"/>
                        <a:gd name="T35" fmla="*/ 26 h 86"/>
                        <a:gd name="T36" fmla="*/ 8 w 36"/>
                        <a:gd name="T37" fmla="*/ 0 h 86"/>
                        <a:gd name="T38" fmla="*/ 8 w 36"/>
                        <a:gd name="T39" fmla="*/ 1 h 86"/>
                        <a:gd name="T40" fmla="*/ 5 w 36"/>
                        <a:gd name="T41" fmla="*/ 7 h 86"/>
                        <a:gd name="T42" fmla="*/ 12 w 36"/>
                        <a:gd name="T43" fmla="*/ 26 h 86"/>
                        <a:gd name="T44" fmla="*/ 15 w 36"/>
                        <a:gd name="T45" fmla="*/ 21 h 86"/>
                        <a:gd name="T46" fmla="*/ 7 w 36"/>
                        <a:gd name="T47" fmla="*/ 2 h 86"/>
                        <a:gd name="T48" fmla="*/ 8 w 36"/>
                        <a:gd name="T4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86">
                          <a:moveTo>
                            <a:pt x="12" y="26"/>
                          </a:moveTo>
                          <a:cubicBezTo>
                            <a:pt x="9" y="30"/>
                            <a:pt x="6" y="34"/>
                            <a:pt x="5" y="39"/>
                          </a:cubicBezTo>
                          <a:cubicBezTo>
                            <a:pt x="0" y="57"/>
                            <a:pt x="7" y="76"/>
                            <a:pt x="22" y="86"/>
                          </a:cubicBezTo>
                          <a:cubicBezTo>
                            <a:pt x="22" y="86"/>
                            <a:pt x="22" y="86"/>
                            <a:pt x="22" y="86"/>
                          </a:cubicBezTo>
                          <a:cubicBezTo>
                            <a:pt x="22" y="86"/>
                            <a:pt x="22" y="86"/>
                            <a:pt x="22" y="86"/>
                          </a:cubicBezTo>
                          <a:cubicBezTo>
                            <a:pt x="23" y="86"/>
                            <a:pt x="23" y="86"/>
                            <a:pt x="23" y="86"/>
                          </a:cubicBezTo>
                          <a:cubicBezTo>
                            <a:pt x="23" y="86"/>
                            <a:pt x="23" y="86"/>
                            <a:pt x="23" y="86"/>
                          </a:cubicBezTo>
                          <a:cubicBezTo>
                            <a:pt x="23" y="86"/>
                            <a:pt x="23" y="86"/>
                            <a:pt x="23" y="86"/>
                          </a:cubicBezTo>
                          <a:cubicBezTo>
                            <a:pt x="23" y="86"/>
                            <a:pt x="23" y="86"/>
                            <a:pt x="24" y="86"/>
                          </a:cubicBezTo>
                          <a:cubicBezTo>
                            <a:pt x="24" y="86"/>
                            <a:pt x="24" y="86"/>
                            <a:pt x="24" y="86"/>
                          </a:cubicBezTo>
                          <a:cubicBezTo>
                            <a:pt x="24" y="86"/>
                            <a:pt x="24" y="86"/>
                            <a:pt x="24" y="86"/>
                          </a:cubicBezTo>
                          <a:cubicBezTo>
                            <a:pt x="24" y="86"/>
                            <a:pt x="24" y="86"/>
                            <a:pt x="24" y="86"/>
                          </a:cubicBezTo>
                          <a:cubicBezTo>
                            <a:pt x="30" y="86"/>
                            <a:pt x="34" y="79"/>
                            <a:pt x="36" y="76"/>
                          </a:cubicBezTo>
                          <a:cubicBezTo>
                            <a:pt x="33" y="79"/>
                            <a:pt x="30" y="81"/>
                            <a:pt x="27" y="81"/>
                          </a:cubicBezTo>
                          <a:cubicBezTo>
                            <a:pt x="26" y="81"/>
                            <a:pt x="26" y="81"/>
                            <a:pt x="25" y="81"/>
                          </a:cubicBezTo>
                          <a:cubicBezTo>
                            <a:pt x="25" y="81"/>
                            <a:pt x="25" y="81"/>
                            <a:pt x="25" y="81"/>
                          </a:cubicBezTo>
                          <a:cubicBezTo>
                            <a:pt x="10" y="71"/>
                            <a:pt x="3" y="53"/>
                            <a:pt x="8" y="35"/>
                          </a:cubicBezTo>
                          <a:cubicBezTo>
                            <a:pt x="9" y="32"/>
                            <a:pt x="10" y="29"/>
                            <a:pt x="12" y="26"/>
                          </a:cubicBezTo>
                          <a:moveTo>
                            <a:pt x="8" y="0"/>
                          </a:moveTo>
                          <a:cubicBezTo>
                            <a:pt x="8" y="0"/>
                            <a:pt x="8" y="0"/>
                            <a:pt x="8" y="1"/>
                          </a:cubicBezTo>
                          <a:cubicBezTo>
                            <a:pt x="6" y="2"/>
                            <a:pt x="5" y="4"/>
                            <a:pt x="5" y="7"/>
                          </a:cubicBezTo>
                          <a:cubicBezTo>
                            <a:pt x="2" y="14"/>
                            <a:pt x="6" y="22"/>
                            <a:pt x="12" y="26"/>
                          </a:cubicBezTo>
                          <a:cubicBezTo>
                            <a:pt x="13" y="24"/>
                            <a:pt x="13" y="23"/>
                            <a:pt x="15" y="21"/>
                          </a:cubicBezTo>
                          <a:cubicBezTo>
                            <a:pt x="8" y="17"/>
                            <a:pt x="5" y="10"/>
                            <a:pt x="7" y="2"/>
                          </a:cubicBezTo>
                          <a:cubicBezTo>
                            <a:pt x="8" y="1"/>
                            <a:pt x="8" y="1"/>
                            <a:pt x="8" y="0"/>
                          </a:cubicBezTo>
                        </a:path>
                      </a:pathLst>
                    </a:custGeom>
                    <a:solidFill>
                      <a:srgbClr val="121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9" name="Freeform 177"/>
                    <p:cNvSpPr>
                      <a:spLocks/>
                    </p:cNvSpPr>
                    <p:nvPr/>
                  </p:nvSpPr>
                  <p:spPr bwMode="auto">
                    <a:xfrm>
                      <a:off x="2473" y="2067"/>
                      <a:ext cx="84" cy="49"/>
                    </a:xfrm>
                    <a:custGeom>
                      <a:avLst/>
                      <a:gdLst>
                        <a:gd name="T0" fmla="*/ 7 w 22"/>
                        <a:gd name="T1" fmla="*/ 13 h 13"/>
                        <a:gd name="T2" fmla="*/ 17 w 22"/>
                        <a:gd name="T3" fmla="*/ 11 h 13"/>
                        <a:gd name="T4" fmla="*/ 22 w 22"/>
                        <a:gd name="T5" fmla="*/ 5 h 13"/>
                        <a:gd name="T6" fmla="*/ 15 w 22"/>
                        <a:gd name="T7" fmla="*/ 1 h 13"/>
                        <a:gd name="T8" fmla="*/ 5 w 22"/>
                        <a:gd name="T9" fmla="*/ 2 h 13"/>
                        <a:gd name="T10" fmla="*/ 1 w 22"/>
                        <a:gd name="T11" fmla="*/ 8 h 13"/>
                        <a:gd name="T12" fmla="*/ 7 w 2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7" y="13"/>
                          </a:moveTo>
                          <a:cubicBezTo>
                            <a:pt x="17" y="11"/>
                            <a:pt x="17" y="11"/>
                            <a:pt x="17" y="11"/>
                          </a:cubicBezTo>
                          <a:cubicBezTo>
                            <a:pt x="20" y="11"/>
                            <a:pt x="22" y="8"/>
                            <a:pt x="22" y="5"/>
                          </a:cubicBezTo>
                          <a:cubicBezTo>
                            <a:pt x="21" y="2"/>
                            <a:pt x="18" y="0"/>
                            <a:pt x="15" y="1"/>
                          </a:cubicBezTo>
                          <a:cubicBezTo>
                            <a:pt x="5" y="2"/>
                            <a:pt x="5" y="2"/>
                            <a:pt x="5" y="2"/>
                          </a:cubicBezTo>
                          <a:cubicBezTo>
                            <a:pt x="2" y="3"/>
                            <a:pt x="0" y="5"/>
                            <a:pt x="1" y="8"/>
                          </a:cubicBezTo>
                          <a:cubicBezTo>
                            <a:pt x="1" y="11"/>
                            <a:pt x="4" y="13"/>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0" name="Freeform 178"/>
                    <p:cNvSpPr>
                      <a:spLocks/>
                    </p:cNvSpPr>
                    <p:nvPr/>
                  </p:nvSpPr>
                  <p:spPr bwMode="auto">
                    <a:xfrm>
                      <a:off x="2481" y="2082"/>
                      <a:ext cx="84" cy="53"/>
                    </a:xfrm>
                    <a:custGeom>
                      <a:avLst/>
                      <a:gdLst>
                        <a:gd name="T0" fmla="*/ 7 w 22"/>
                        <a:gd name="T1" fmla="*/ 13 h 14"/>
                        <a:gd name="T2" fmla="*/ 17 w 22"/>
                        <a:gd name="T3" fmla="*/ 11 h 14"/>
                        <a:gd name="T4" fmla="*/ 21 w 22"/>
                        <a:gd name="T5" fmla="*/ 5 h 14"/>
                        <a:gd name="T6" fmla="*/ 15 w 22"/>
                        <a:gd name="T7" fmla="*/ 1 h 14"/>
                        <a:gd name="T8" fmla="*/ 5 w 22"/>
                        <a:gd name="T9" fmla="*/ 2 h 14"/>
                        <a:gd name="T10" fmla="*/ 0 w 22"/>
                        <a:gd name="T11" fmla="*/ 9 h 14"/>
                        <a:gd name="T12" fmla="*/ 7 w 2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7" y="13"/>
                          </a:moveTo>
                          <a:cubicBezTo>
                            <a:pt x="17" y="11"/>
                            <a:pt x="17" y="11"/>
                            <a:pt x="17" y="11"/>
                          </a:cubicBezTo>
                          <a:cubicBezTo>
                            <a:pt x="20" y="11"/>
                            <a:pt x="22" y="8"/>
                            <a:pt x="21" y="5"/>
                          </a:cubicBezTo>
                          <a:cubicBezTo>
                            <a:pt x="21" y="2"/>
                            <a:pt x="18" y="0"/>
                            <a:pt x="15" y="1"/>
                          </a:cubicBezTo>
                          <a:cubicBezTo>
                            <a:pt x="5" y="2"/>
                            <a:pt x="5" y="2"/>
                            <a:pt x="5" y="2"/>
                          </a:cubicBezTo>
                          <a:cubicBezTo>
                            <a:pt x="2" y="3"/>
                            <a:pt x="0" y="6"/>
                            <a:pt x="0" y="9"/>
                          </a:cubicBezTo>
                          <a:cubicBezTo>
                            <a:pt x="1" y="12"/>
                            <a:pt x="4" y="14"/>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1" name="Freeform 179"/>
                    <p:cNvSpPr>
                      <a:spLocks/>
                    </p:cNvSpPr>
                    <p:nvPr/>
                  </p:nvSpPr>
                  <p:spPr bwMode="auto">
                    <a:xfrm>
                      <a:off x="2473" y="2101"/>
                      <a:ext cx="84" cy="53"/>
                    </a:xfrm>
                    <a:custGeom>
                      <a:avLst/>
                      <a:gdLst>
                        <a:gd name="T0" fmla="*/ 7 w 22"/>
                        <a:gd name="T1" fmla="*/ 13 h 14"/>
                        <a:gd name="T2" fmla="*/ 17 w 22"/>
                        <a:gd name="T3" fmla="*/ 11 h 14"/>
                        <a:gd name="T4" fmla="*/ 22 w 22"/>
                        <a:gd name="T5" fmla="*/ 5 h 14"/>
                        <a:gd name="T6" fmla="*/ 15 w 22"/>
                        <a:gd name="T7" fmla="*/ 1 h 14"/>
                        <a:gd name="T8" fmla="*/ 5 w 22"/>
                        <a:gd name="T9" fmla="*/ 2 h 14"/>
                        <a:gd name="T10" fmla="*/ 1 w 22"/>
                        <a:gd name="T11" fmla="*/ 9 h 14"/>
                        <a:gd name="T12" fmla="*/ 7 w 2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7" y="13"/>
                          </a:moveTo>
                          <a:cubicBezTo>
                            <a:pt x="17" y="11"/>
                            <a:pt x="17" y="11"/>
                            <a:pt x="17" y="11"/>
                          </a:cubicBezTo>
                          <a:cubicBezTo>
                            <a:pt x="20" y="11"/>
                            <a:pt x="22" y="8"/>
                            <a:pt x="22" y="5"/>
                          </a:cubicBezTo>
                          <a:cubicBezTo>
                            <a:pt x="21" y="2"/>
                            <a:pt x="18" y="0"/>
                            <a:pt x="15" y="1"/>
                          </a:cubicBezTo>
                          <a:cubicBezTo>
                            <a:pt x="5" y="2"/>
                            <a:pt x="5" y="2"/>
                            <a:pt x="5" y="2"/>
                          </a:cubicBezTo>
                          <a:cubicBezTo>
                            <a:pt x="2" y="3"/>
                            <a:pt x="0" y="6"/>
                            <a:pt x="1" y="9"/>
                          </a:cubicBezTo>
                          <a:cubicBezTo>
                            <a:pt x="1" y="12"/>
                            <a:pt x="4" y="14"/>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2" name="Freeform 180"/>
                    <p:cNvSpPr>
                      <a:spLocks/>
                    </p:cNvSpPr>
                    <p:nvPr/>
                  </p:nvSpPr>
                  <p:spPr bwMode="auto">
                    <a:xfrm>
                      <a:off x="2469" y="2120"/>
                      <a:ext cx="84" cy="49"/>
                    </a:xfrm>
                    <a:custGeom>
                      <a:avLst/>
                      <a:gdLst>
                        <a:gd name="T0" fmla="*/ 6 w 22"/>
                        <a:gd name="T1" fmla="*/ 13 h 13"/>
                        <a:gd name="T2" fmla="*/ 17 w 22"/>
                        <a:gd name="T3" fmla="*/ 11 h 13"/>
                        <a:gd name="T4" fmla="*/ 21 w 22"/>
                        <a:gd name="T5" fmla="*/ 5 h 13"/>
                        <a:gd name="T6" fmla="*/ 15 w 22"/>
                        <a:gd name="T7" fmla="*/ 0 h 13"/>
                        <a:gd name="T8" fmla="*/ 5 w 22"/>
                        <a:gd name="T9" fmla="*/ 2 h 13"/>
                        <a:gd name="T10" fmla="*/ 0 w 22"/>
                        <a:gd name="T11" fmla="*/ 8 h 13"/>
                        <a:gd name="T12" fmla="*/ 6 w 2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6" y="13"/>
                          </a:moveTo>
                          <a:cubicBezTo>
                            <a:pt x="17" y="11"/>
                            <a:pt x="17" y="11"/>
                            <a:pt x="17" y="11"/>
                          </a:cubicBezTo>
                          <a:cubicBezTo>
                            <a:pt x="20" y="11"/>
                            <a:pt x="22" y="8"/>
                            <a:pt x="21" y="5"/>
                          </a:cubicBezTo>
                          <a:cubicBezTo>
                            <a:pt x="21" y="2"/>
                            <a:pt x="18" y="0"/>
                            <a:pt x="15" y="0"/>
                          </a:cubicBezTo>
                          <a:cubicBezTo>
                            <a:pt x="5" y="2"/>
                            <a:pt x="5" y="2"/>
                            <a:pt x="5" y="2"/>
                          </a:cubicBezTo>
                          <a:cubicBezTo>
                            <a:pt x="2" y="2"/>
                            <a:pt x="0" y="5"/>
                            <a:pt x="0" y="8"/>
                          </a:cubicBezTo>
                          <a:cubicBezTo>
                            <a:pt x="1" y="11"/>
                            <a:pt x="3" y="13"/>
                            <a:pt x="6"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3" name="Freeform 181"/>
                    <p:cNvSpPr>
                      <a:spLocks/>
                    </p:cNvSpPr>
                    <p:nvPr/>
                  </p:nvSpPr>
                  <p:spPr bwMode="auto">
                    <a:xfrm>
                      <a:off x="2530" y="2967"/>
                      <a:ext cx="176" cy="68"/>
                    </a:xfrm>
                    <a:custGeom>
                      <a:avLst/>
                      <a:gdLst>
                        <a:gd name="T0" fmla="*/ 0 w 46"/>
                        <a:gd name="T1" fmla="*/ 18 h 18"/>
                        <a:gd name="T2" fmla="*/ 0 w 46"/>
                        <a:gd name="T3" fmla="*/ 0 h 18"/>
                        <a:gd name="T4" fmla="*/ 20 w 46"/>
                        <a:gd name="T5" fmla="*/ 0 h 18"/>
                        <a:gd name="T6" fmla="*/ 46 w 46"/>
                        <a:gd name="T7" fmla="*/ 18 h 18"/>
                        <a:gd name="T8" fmla="*/ 0 w 46"/>
                        <a:gd name="T9" fmla="*/ 18 h 18"/>
                      </a:gdLst>
                      <a:ahLst/>
                      <a:cxnLst>
                        <a:cxn ang="0">
                          <a:pos x="T0" y="T1"/>
                        </a:cxn>
                        <a:cxn ang="0">
                          <a:pos x="T2" y="T3"/>
                        </a:cxn>
                        <a:cxn ang="0">
                          <a:pos x="T4" y="T5"/>
                        </a:cxn>
                        <a:cxn ang="0">
                          <a:pos x="T6" y="T7"/>
                        </a:cxn>
                        <a:cxn ang="0">
                          <a:pos x="T8" y="T9"/>
                        </a:cxn>
                      </a:cxnLst>
                      <a:rect l="0" t="0" r="r" b="b"/>
                      <a:pathLst>
                        <a:path w="46" h="18">
                          <a:moveTo>
                            <a:pt x="0" y="18"/>
                          </a:moveTo>
                          <a:cubicBezTo>
                            <a:pt x="0" y="0"/>
                            <a:pt x="0" y="0"/>
                            <a:pt x="0" y="0"/>
                          </a:cubicBezTo>
                          <a:cubicBezTo>
                            <a:pt x="20" y="0"/>
                            <a:pt x="20" y="0"/>
                            <a:pt x="20" y="0"/>
                          </a:cubicBezTo>
                          <a:cubicBezTo>
                            <a:pt x="32" y="0"/>
                            <a:pt x="43" y="7"/>
                            <a:pt x="46" y="18"/>
                          </a:cubicBezTo>
                          <a:lnTo>
                            <a:pt x="0" y="18"/>
                          </a:lnTo>
                          <a:close/>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4" name="Freeform 182"/>
                    <p:cNvSpPr>
                      <a:spLocks/>
                    </p:cNvSpPr>
                    <p:nvPr/>
                  </p:nvSpPr>
                  <p:spPr bwMode="auto">
                    <a:xfrm>
                      <a:off x="2530" y="2966"/>
                      <a:ext cx="165" cy="45"/>
                    </a:xfrm>
                    <a:custGeom>
                      <a:avLst/>
                      <a:gdLst>
                        <a:gd name="T0" fmla="*/ 20 w 43"/>
                        <a:gd name="T1" fmla="*/ 0 h 12"/>
                        <a:gd name="T2" fmla="*/ 43 w 43"/>
                        <a:gd name="T3" fmla="*/ 12 h 12"/>
                        <a:gd name="T4" fmla="*/ 14 w 43"/>
                        <a:gd name="T5" fmla="*/ 12 h 12"/>
                        <a:gd name="T6" fmla="*/ 0 w 43"/>
                        <a:gd name="T7" fmla="*/ 0 h 12"/>
                        <a:gd name="T8" fmla="*/ 20 w 43"/>
                        <a:gd name="T9" fmla="*/ 0 h 12"/>
                      </a:gdLst>
                      <a:ahLst/>
                      <a:cxnLst>
                        <a:cxn ang="0">
                          <a:pos x="T0" y="T1"/>
                        </a:cxn>
                        <a:cxn ang="0">
                          <a:pos x="T2" y="T3"/>
                        </a:cxn>
                        <a:cxn ang="0">
                          <a:pos x="T4" y="T5"/>
                        </a:cxn>
                        <a:cxn ang="0">
                          <a:pos x="T6" y="T7"/>
                        </a:cxn>
                        <a:cxn ang="0">
                          <a:pos x="T8" y="T9"/>
                        </a:cxn>
                      </a:cxnLst>
                      <a:rect l="0" t="0" r="r" b="b"/>
                      <a:pathLst>
                        <a:path w="43" h="12">
                          <a:moveTo>
                            <a:pt x="20" y="0"/>
                          </a:moveTo>
                          <a:cubicBezTo>
                            <a:pt x="30" y="0"/>
                            <a:pt x="38" y="5"/>
                            <a:pt x="43" y="12"/>
                          </a:cubicBezTo>
                          <a:cubicBezTo>
                            <a:pt x="14" y="12"/>
                            <a:pt x="14" y="12"/>
                            <a:pt x="14" y="12"/>
                          </a:cubicBezTo>
                          <a:cubicBezTo>
                            <a:pt x="7" y="12"/>
                            <a:pt x="1" y="7"/>
                            <a:pt x="0" y="0"/>
                          </a:cubicBezTo>
                          <a:lnTo>
                            <a:pt x="20" y="0"/>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5" name="Freeform 183"/>
                    <p:cNvSpPr>
                      <a:spLocks/>
                    </p:cNvSpPr>
                    <p:nvPr/>
                  </p:nvSpPr>
                  <p:spPr bwMode="auto">
                    <a:xfrm>
                      <a:off x="2191" y="2445"/>
                      <a:ext cx="423" cy="526"/>
                    </a:xfrm>
                    <a:custGeom>
                      <a:avLst/>
                      <a:gdLst>
                        <a:gd name="T0" fmla="*/ 50 w 111"/>
                        <a:gd name="T1" fmla="*/ 0 h 139"/>
                        <a:gd name="T2" fmla="*/ 50 w 111"/>
                        <a:gd name="T3" fmla="*/ 0 h 139"/>
                        <a:gd name="T4" fmla="*/ 79 w 111"/>
                        <a:gd name="T5" fmla="*/ 0 h 139"/>
                        <a:gd name="T6" fmla="*/ 111 w 111"/>
                        <a:gd name="T7" fmla="*/ 36 h 139"/>
                        <a:gd name="T8" fmla="*/ 111 w 111"/>
                        <a:gd name="T9" fmla="*/ 36 h 139"/>
                        <a:gd name="T10" fmla="*/ 111 w 111"/>
                        <a:gd name="T11" fmla="*/ 37 h 139"/>
                        <a:gd name="T12" fmla="*/ 111 w 111"/>
                        <a:gd name="T13" fmla="*/ 37 h 139"/>
                        <a:gd name="T14" fmla="*/ 105 w 111"/>
                        <a:gd name="T15" fmla="*/ 139 h 139"/>
                        <a:gd name="T16" fmla="*/ 89 w 111"/>
                        <a:gd name="T17" fmla="*/ 138 h 139"/>
                        <a:gd name="T18" fmla="*/ 82 w 111"/>
                        <a:gd name="T19" fmla="*/ 39 h 139"/>
                        <a:gd name="T20" fmla="*/ 34 w 111"/>
                        <a:gd name="T21" fmla="*/ 40 h 139"/>
                        <a:gd name="T22" fmla="*/ 33 w 111"/>
                        <a:gd name="T23" fmla="*/ 37 h 139"/>
                        <a:gd name="T24" fmla="*/ 0 w 111"/>
                        <a:gd name="T25" fmla="*/ 0 h 139"/>
                        <a:gd name="T26" fmla="*/ 50 w 111"/>
                        <a:gd name="T2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39">
                          <a:moveTo>
                            <a:pt x="50" y="0"/>
                          </a:moveTo>
                          <a:cubicBezTo>
                            <a:pt x="50" y="0"/>
                            <a:pt x="50" y="0"/>
                            <a:pt x="50" y="0"/>
                          </a:cubicBezTo>
                          <a:cubicBezTo>
                            <a:pt x="79" y="0"/>
                            <a:pt x="79" y="0"/>
                            <a:pt x="79" y="0"/>
                          </a:cubicBezTo>
                          <a:cubicBezTo>
                            <a:pt x="96" y="0"/>
                            <a:pt x="110" y="18"/>
                            <a:pt x="111" y="36"/>
                          </a:cubicBezTo>
                          <a:cubicBezTo>
                            <a:pt x="111" y="36"/>
                            <a:pt x="111" y="36"/>
                            <a:pt x="111" y="36"/>
                          </a:cubicBezTo>
                          <a:cubicBezTo>
                            <a:pt x="111" y="37"/>
                            <a:pt x="111" y="37"/>
                            <a:pt x="111" y="37"/>
                          </a:cubicBezTo>
                          <a:cubicBezTo>
                            <a:pt x="111" y="37"/>
                            <a:pt x="111" y="37"/>
                            <a:pt x="111" y="37"/>
                          </a:cubicBezTo>
                          <a:cubicBezTo>
                            <a:pt x="105" y="139"/>
                            <a:pt x="105" y="139"/>
                            <a:pt x="105" y="139"/>
                          </a:cubicBezTo>
                          <a:cubicBezTo>
                            <a:pt x="89" y="138"/>
                            <a:pt x="89" y="138"/>
                            <a:pt x="89" y="138"/>
                          </a:cubicBezTo>
                          <a:cubicBezTo>
                            <a:pt x="82" y="39"/>
                            <a:pt x="82" y="39"/>
                            <a:pt x="82" y="39"/>
                          </a:cubicBezTo>
                          <a:cubicBezTo>
                            <a:pt x="34" y="40"/>
                            <a:pt x="34" y="40"/>
                            <a:pt x="34" y="40"/>
                          </a:cubicBezTo>
                          <a:cubicBezTo>
                            <a:pt x="33" y="37"/>
                            <a:pt x="33" y="37"/>
                            <a:pt x="33" y="37"/>
                          </a:cubicBezTo>
                          <a:cubicBezTo>
                            <a:pt x="15" y="37"/>
                            <a:pt x="0" y="18"/>
                            <a:pt x="0" y="0"/>
                          </a:cubicBezTo>
                          <a:lnTo>
                            <a:pt x="50" y="0"/>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6" name="Freeform 184"/>
                    <p:cNvSpPr>
                      <a:spLocks/>
                    </p:cNvSpPr>
                    <p:nvPr/>
                  </p:nvSpPr>
                  <p:spPr bwMode="auto">
                    <a:xfrm>
                      <a:off x="2038" y="2442"/>
                      <a:ext cx="462" cy="162"/>
                    </a:xfrm>
                    <a:custGeom>
                      <a:avLst/>
                      <a:gdLst>
                        <a:gd name="T0" fmla="*/ 121 w 121"/>
                        <a:gd name="T1" fmla="*/ 1 h 43"/>
                        <a:gd name="T2" fmla="*/ 102 w 121"/>
                        <a:gd name="T3" fmla="*/ 43 h 43"/>
                        <a:gd name="T4" fmla="*/ 21 w 121"/>
                        <a:gd name="T5" fmla="*/ 43 h 43"/>
                        <a:gd name="T6" fmla="*/ 0 w 121"/>
                        <a:gd name="T7" fmla="*/ 17 h 43"/>
                        <a:gd name="T8" fmla="*/ 0 w 121"/>
                        <a:gd name="T9" fmla="*/ 17 h 43"/>
                        <a:gd name="T10" fmla="*/ 22 w 121"/>
                        <a:gd name="T11" fmla="*/ 0 h 43"/>
                        <a:gd name="T12" fmla="*/ 95 w 121"/>
                        <a:gd name="T13" fmla="*/ 1 h 43"/>
                      </a:gdLst>
                      <a:ahLst/>
                      <a:cxnLst>
                        <a:cxn ang="0">
                          <a:pos x="T0" y="T1"/>
                        </a:cxn>
                        <a:cxn ang="0">
                          <a:pos x="T2" y="T3"/>
                        </a:cxn>
                        <a:cxn ang="0">
                          <a:pos x="T4" y="T5"/>
                        </a:cxn>
                        <a:cxn ang="0">
                          <a:pos x="T6" y="T7"/>
                        </a:cxn>
                        <a:cxn ang="0">
                          <a:pos x="T8" y="T9"/>
                        </a:cxn>
                        <a:cxn ang="0">
                          <a:pos x="T10" y="T11"/>
                        </a:cxn>
                        <a:cxn ang="0">
                          <a:pos x="T12" y="T13"/>
                        </a:cxn>
                      </a:cxnLst>
                      <a:rect l="0" t="0" r="r" b="b"/>
                      <a:pathLst>
                        <a:path w="121" h="43">
                          <a:moveTo>
                            <a:pt x="121" y="1"/>
                          </a:moveTo>
                          <a:cubicBezTo>
                            <a:pt x="121" y="16"/>
                            <a:pt x="113" y="43"/>
                            <a:pt x="102" y="43"/>
                          </a:cubicBezTo>
                          <a:cubicBezTo>
                            <a:pt x="21" y="43"/>
                            <a:pt x="21" y="43"/>
                            <a:pt x="21" y="43"/>
                          </a:cubicBezTo>
                          <a:cubicBezTo>
                            <a:pt x="9" y="43"/>
                            <a:pt x="0" y="32"/>
                            <a:pt x="0" y="17"/>
                          </a:cubicBezTo>
                          <a:cubicBezTo>
                            <a:pt x="0" y="17"/>
                            <a:pt x="0" y="17"/>
                            <a:pt x="0" y="17"/>
                          </a:cubicBezTo>
                          <a:cubicBezTo>
                            <a:pt x="0" y="2"/>
                            <a:pt x="4" y="0"/>
                            <a:pt x="22" y="0"/>
                          </a:cubicBezTo>
                          <a:cubicBezTo>
                            <a:pt x="95" y="1"/>
                            <a:pt x="95" y="1"/>
                            <a:pt x="95" y="1"/>
                          </a:cubicBezTo>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410" name="Oval 409"/>
                  <p:cNvSpPr/>
                  <p:nvPr/>
                </p:nvSpPr>
                <p:spPr bwMode="auto">
                  <a:xfrm>
                    <a:off x="3468873" y="2927726"/>
                    <a:ext cx="98240" cy="98240"/>
                  </a:xfrm>
                  <a:prstGeom prst="ellipse">
                    <a:avLst/>
                  </a:prstGeom>
                  <a:solidFill>
                    <a:srgbClr val="A7815C"/>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sp>
              <p:nvSpPr>
                <p:cNvPr id="1177" name="TextBox 1176"/>
                <p:cNvSpPr txBox="1"/>
                <p:nvPr/>
              </p:nvSpPr>
              <p:spPr>
                <a:xfrm>
                  <a:off x="4414336" y="684954"/>
                  <a:ext cx="5584506" cy="1071282"/>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767676"/>
                      </a:solidFill>
                      <a:effectLst/>
                      <a:uLnTx/>
                      <a:uFillTx/>
                      <a:latin typeface="Segoe UI"/>
                      <a:ea typeface="+mn-ea"/>
                      <a:cs typeface="+mn-cs"/>
                    </a:rPr>
                    <a:t>Technology learns us</a:t>
                  </a:r>
                  <a:br>
                    <a:rPr kumimoji="0" lang="en-US" sz="2800" b="1" i="0" u="none" strike="noStrike" kern="1200" cap="none" spc="0" normalizeH="0" baseline="0" noProof="0" dirty="0">
                      <a:ln>
                        <a:noFill/>
                      </a:ln>
                      <a:solidFill>
                        <a:srgbClr val="767676"/>
                      </a:solidFill>
                      <a:effectLst/>
                      <a:uLnTx/>
                      <a:uFillTx/>
                      <a:latin typeface="Segoe UI"/>
                      <a:ea typeface="+mn-ea"/>
                      <a:cs typeface="+mn-cs"/>
                    </a:rPr>
                  </a:br>
                  <a:r>
                    <a:rPr kumimoji="0" lang="en-US" sz="2800" b="0" i="0" u="none" strike="noStrike" kern="1200" cap="none" spc="0" normalizeH="0" baseline="0" noProof="0" dirty="0">
                      <a:ln>
                        <a:noFill/>
                      </a:ln>
                      <a:solidFill>
                        <a:srgbClr val="767676"/>
                      </a:solidFill>
                      <a:effectLst/>
                      <a:uLnTx/>
                      <a:uFillTx/>
                      <a:latin typeface="Segoe UI"/>
                      <a:ea typeface="+mn-ea"/>
                      <a:cs typeface="+mn-cs"/>
                    </a:rPr>
                    <a:t>and discovers ways to be helpful.</a:t>
                  </a:r>
                </a:p>
              </p:txBody>
            </p:sp>
            <p:sp>
              <p:nvSpPr>
                <p:cNvPr id="14" name="Rectangle 13"/>
                <p:cNvSpPr/>
                <p:nvPr/>
              </p:nvSpPr>
              <p:spPr bwMode="auto">
                <a:xfrm>
                  <a:off x="4414336" y="6461228"/>
                  <a:ext cx="8022139" cy="1581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1183" name="Rectangle 1182"/>
                <p:cNvSpPr/>
                <p:nvPr/>
              </p:nvSpPr>
              <p:spPr bwMode="auto">
                <a:xfrm>
                  <a:off x="4414336" y="6531978"/>
                  <a:ext cx="8022139" cy="1581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sp>
            <p:nvSpPr>
              <p:cNvPr id="28" name="Oval 27"/>
              <p:cNvSpPr/>
              <p:nvPr/>
            </p:nvSpPr>
            <p:spPr bwMode="auto">
              <a:xfrm>
                <a:off x="7351762" y="3364638"/>
                <a:ext cx="52281" cy="5228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grpSp>
          <p:nvGrpSpPr>
            <p:cNvPr id="53" name="Group 52"/>
            <p:cNvGrpSpPr/>
            <p:nvPr/>
          </p:nvGrpSpPr>
          <p:grpSpPr>
            <a:xfrm>
              <a:off x="9980008" y="5065241"/>
              <a:ext cx="83328" cy="143276"/>
              <a:chOff x="9980008" y="5065241"/>
              <a:chExt cx="83328" cy="143276"/>
            </a:xfrm>
          </p:grpSpPr>
          <p:sp>
            <p:nvSpPr>
              <p:cNvPr id="27" name="Rectangle 26"/>
              <p:cNvSpPr/>
              <p:nvPr/>
            </p:nvSpPr>
            <p:spPr bwMode="auto">
              <a:xfrm>
                <a:off x="9998192" y="5065241"/>
                <a:ext cx="50418" cy="1432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26" name="Oval 25"/>
              <p:cNvSpPr/>
              <p:nvPr/>
            </p:nvSpPr>
            <p:spPr bwMode="auto">
              <a:xfrm>
                <a:off x="9980008" y="5091509"/>
                <a:ext cx="83328" cy="83328"/>
              </a:xfrm>
              <a:prstGeom prst="ellipse">
                <a:avLst/>
              </a:prstGeom>
              <a:solidFill>
                <a:schemeClr val="bg2"/>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grpSp>
      <p:grpSp>
        <p:nvGrpSpPr>
          <p:cNvPr id="47" name="Group 46"/>
          <p:cNvGrpSpPr/>
          <p:nvPr/>
        </p:nvGrpSpPr>
        <p:grpSpPr>
          <a:xfrm>
            <a:off x="4832894" y="3476690"/>
            <a:ext cx="1274202" cy="1112130"/>
            <a:chOff x="4832501" y="3476683"/>
            <a:chExt cx="1274565" cy="1112445"/>
          </a:xfrm>
        </p:grpSpPr>
        <p:sp>
          <p:nvSpPr>
            <p:cNvPr id="17" name="Rectangle 16"/>
            <p:cNvSpPr/>
            <p:nvPr/>
          </p:nvSpPr>
          <p:spPr>
            <a:xfrm>
              <a:off x="4832501" y="3476683"/>
              <a:ext cx="1274565"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Answering</a:t>
              </a:r>
            </a:p>
          </p:txBody>
        </p:sp>
        <p:cxnSp>
          <p:nvCxnSpPr>
            <p:cNvPr id="34" name="Straight Connector 33"/>
            <p:cNvCxnSpPr>
              <a:cxnSpLocks/>
            </p:cNvCxnSpPr>
            <p:nvPr/>
          </p:nvCxnSpPr>
          <p:spPr>
            <a:xfrm>
              <a:off x="5628701" y="3804264"/>
              <a:ext cx="0" cy="784864"/>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6765323" y="2635577"/>
            <a:ext cx="1543665" cy="633671"/>
            <a:chOff x="6765480" y="2635332"/>
            <a:chExt cx="1544102" cy="633850"/>
          </a:xfrm>
        </p:grpSpPr>
        <p:sp>
          <p:nvSpPr>
            <p:cNvPr id="18" name="Rectangle 17"/>
            <p:cNvSpPr/>
            <p:nvPr/>
          </p:nvSpPr>
          <p:spPr>
            <a:xfrm>
              <a:off x="6765480" y="2635332"/>
              <a:ext cx="1544102"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Coordinating</a:t>
              </a:r>
            </a:p>
          </p:txBody>
        </p:sp>
        <p:cxnSp>
          <p:nvCxnSpPr>
            <p:cNvPr id="1179" name="Straight Connector 1178"/>
            <p:cNvCxnSpPr>
              <a:cxnSpLocks/>
            </p:cNvCxnSpPr>
            <p:nvPr/>
          </p:nvCxnSpPr>
          <p:spPr>
            <a:xfrm>
              <a:off x="7566474" y="2939683"/>
              <a:ext cx="0" cy="32949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6647950" y="5141751"/>
            <a:ext cx="1388004" cy="548588"/>
            <a:chOff x="6648069" y="5142221"/>
            <a:chExt cx="1388398" cy="548744"/>
          </a:xfrm>
        </p:grpSpPr>
        <p:sp>
          <p:nvSpPr>
            <p:cNvPr id="15" name="Rectangle 14"/>
            <p:cNvSpPr/>
            <p:nvPr/>
          </p:nvSpPr>
          <p:spPr>
            <a:xfrm>
              <a:off x="6917896" y="5342483"/>
              <a:ext cx="1118571"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767676"/>
                  </a:solidFill>
                  <a:effectLst/>
                  <a:uLnTx/>
                  <a:uFillTx/>
                  <a:latin typeface="Segoe UI"/>
                  <a:ea typeface="+mn-ea"/>
                  <a:cs typeface="+mn-cs"/>
                </a:rPr>
                <a:t>List</a:t>
              </a:r>
              <a:r>
                <a:rPr kumimoji="0" lang="en-US" sz="1800" b="0" i="0" u="none" strike="noStrike" kern="1200" cap="none" spc="0" normalizeH="0" baseline="0" noProof="0" dirty="0">
                  <a:ln>
                    <a:noFill/>
                  </a:ln>
                  <a:solidFill>
                    <a:srgbClr val="767676"/>
                  </a:solidFill>
                  <a:effectLst>
                    <a:glow rad="25400">
                      <a:schemeClr val="bg1">
                        <a:alpha val="80000"/>
                      </a:schemeClr>
                    </a:glow>
                  </a:effectLst>
                  <a:uLnTx/>
                  <a:uFillTx/>
                  <a:latin typeface="Segoe UI"/>
                  <a:ea typeface="+mn-ea"/>
                  <a:cs typeface="+mn-cs"/>
                </a:rPr>
                <a:t>e</a:t>
              </a:r>
              <a:r>
                <a:rPr kumimoji="0" lang="en-US" sz="1800" b="0" i="0" u="none" strike="noStrike" kern="1200" cap="none" spc="0" normalizeH="0" baseline="0" noProof="0" dirty="0">
                  <a:ln>
                    <a:noFill/>
                  </a:ln>
                  <a:solidFill>
                    <a:srgbClr val="767676"/>
                  </a:solidFill>
                  <a:effectLst/>
                  <a:uLnTx/>
                  <a:uFillTx/>
                  <a:latin typeface="Segoe UI"/>
                  <a:ea typeface="+mn-ea"/>
                  <a:cs typeface="+mn-cs"/>
                </a:rPr>
                <a:t>ning</a:t>
              </a:r>
            </a:p>
          </p:txBody>
        </p:sp>
        <p:cxnSp>
          <p:nvCxnSpPr>
            <p:cNvPr id="1180" name="Straight Connector 1179"/>
            <p:cNvCxnSpPr>
              <a:cxnSpLocks/>
            </p:cNvCxnSpPr>
            <p:nvPr/>
          </p:nvCxnSpPr>
          <p:spPr>
            <a:xfrm>
              <a:off x="6648069" y="5142221"/>
              <a:ext cx="299787" cy="32189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8482203" y="3716786"/>
            <a:ext cx="1260275" cy="1033139"/>
            <a:chOff x="8482843" y="3716848"/>
            <a:chExt cx="1260632" cy="1033431"/>
          </a:xfrm>
        </p:grpSpPr>
        <p:sp>
          <p:nvSpPr>
            <p:cNvPr id="16" name="Rectangle 15"/>
            <p:cNvSpPr/>
            <p:nvPr/>
          </p:nvSpPr>
          <p:spPr>
            <a:xfrm>
              <a:off x="8482843" y="3716848"/>
              <a:ext cx="1260632"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Observing</a:t>
              </a:r>
            </a:p>
          </p:txBody>
        </p:sp>
        <p:cxnSp>
          <p:nvCxnSpPr>
            <p:cNvPr id="1181" name="Straight Connector 1180"/>
            <p:cNvCxnSpPr>
              <a:cxnSpLocks/>
            </p:cNvCxnSpPr>
            <p:nvPr/>
          </p:nvCxnSpPr>
          <p:spPr>
            <a:xfrm>
              <a:off x="9241341" y="4088360"/>
              <a:ext cx="410537" cy="66191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10098064" y="4351409"/>
            <a:ext cx="2015608" cy="766288"/>
            <a:chOff x="10099165" y="4351651"/>
            <a:chExt cx="2016180" cy="766506"/>
          </a:xfrm>
        </p:grpSpPr>
        <p:sp>
          <p:nvSpPr>
            <p:cNvPr id="25" name="Rectangle 24"/>
            <p:cNvSpPr/>
            <p:nvPr/>
          </p:nvSpPr>
          <p:spPr>
            <a:xfrm>
              <a:off x="10674257" y="4351651"/>
              <a:ext cx="1441088"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Anticipating</a:t>
              </a:r>
            </a:p>
          </p:txBody>
        </p:sp>
        <p:cxnSp>
          <p:nvCxnSpPr>
            <p:cNvPr id="1182" name="Straight Connector 1181"/>
            <p:cNvCxnSpPr>
              <a:cxnSpLocks/>
            </p:cNvCxnSpPr>
            <p:nvPr/>
          </p:nvCxnSpPr>
          <p:spPr>
            <a:xfrm flipH="1">
              <a:off x="10099165" y="4681231"/>
              <a:ext cx="616262" cy="436926"/>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1222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1+#ppt_w/2"/>
                                          </p:val>
                                        </p:tav>
                                        <p:tav tm="100000">
                                          <p:val>
                                            <p:strVal val="#ppt_x"/>
                                          </p:val>
                                        </p:tav>
                                      </p:tavLst>
                                    </p:anim>
                                    <p:anim calcmode="lin" valueType="num">
                                      <p:cBhvr additive="base">
                                        <p:cTn id="14" dur="500" fill="hold"/>
                                        <p:tgtEl>
                                          <p:spTgt spid="5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par>
                                <p:cTn id="19" presetID="10" presetClass="entr" presetSubtype="0" fill="hold" nodeType="withEffect">
                                  <p:stCondLst>
                                    <p:cond delay="25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nodeType="withEffect">
                                  <p:stCondLst>
                                    <p:cond delay="50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75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nodeType="withEffect">
                                  <p:stCondLst>
                                    <p:cond delay="100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2647" y="3899830"/>
            <a:ext cx="12431184"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1252742"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Agent</a:t>
            </a:r>
          </a:p>
        </p:txBody>
      </p:sp>
      <p:sp>
        <p:nvSpPr>
          <p:cNvPr id="44" name="Rectangle 43"/>
          <p:cNvSpPr/>
          <p:nvPr/>
        </p:nvSpPr>
        <p:spPr bwMode="auto">
          <a:xfrm>
            <a:off x="3751434"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1"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Applications</a:t>
            </a:r>
          </a:p>
        </p:txBody>
      </p:sp>
      <p:sp>
        <p:nvSpPr>
          <p:cNvPr id="45" name="Rectangle 44"/>
          <p:cNvSpPr/>
          <p:nvPr/>
        </p:nvSpPr>
        <p:spPr bwMode="auto">
          <a:xfrm>
            <a:off x="6363215"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1"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Services</a:t>
            </a:r>
          </a:p>
        </p:txBody>
      </p:sp>
      <p:sp>
        <p:nvSpPr>
          <p:cNvPr id="46" name="Rectangle 45"/>
          <p:cNvSpPr/>
          <p:nvPr/>
        </p:nvSpPr>
        <p:spPr bwMode="auto">
          <a:xfrm>
            <a:off x="9351972"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5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Infrastructure</a:t>
            </a:r>
          </a:p>
        </p:txBody>
      </p:sp>
      <p:sp>
        <p:nvSpPr>
          <p:cNvPr id="47" name="Oval 46"/>
          <p:cNvSpPr/>
          <p:nvPr/>
        </p:nvSpPr>
        <p:spPr bwMode="auto">
          <a:xfrm>
            <a:off x="2194683"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48" name="Group 47"/>
          <p:cNvGrpSpPr/>
          <p:nvPr/>
        </p:nvGrpSpPr>
        <p:grpSpPr>
          <a:xfrm>
            <a:off x="1979439" y="2892365"/>
            <a:ext cx="557434" cy="557434"/>
            <a:chOff x="1990795" y="2892107"/>
            <a:chExt cx="557672" cy="557672"/>
          </a:xfrm>
        </p:grpSpPr>
        <p:sp>
          <p:nvSpPr>
            <p:cNvPr id="51" name="Freeform: Shape 50"/>
            <p:cNvSpPr/>
            <p:nvPr/>
          </p:nvSpPr>
          <p:spPr bwMode="auto">
            <a:xfrm>
              <a:off x="2041471" y="2942784"/>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Freeform: Shape 5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505050">
                <a:alpha val="4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53" name="Oval 52"/>
          <p:cNvSpPr/>
          <p:nvPr/>
        </p:nvSpPr>
        <p:spPr bwMode="auto">
          <a:xfrm>
            <a:off x="10114847"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54" name="Group 53"/>
          <p:cNvGrpSpPr/>
          <p:nvPr/>
        </p:nvGrpSpPr>
        <p:grpSpPr>
          <a:xfrm>
            <a:off x="9943358" y="2951785"/>
            <a:ext cx="469928" cy="438597"/>
            <a:chOff x="2028485" y="5305924"/>
            <a:chExt cx="546628" cy="510184"/>
          </a:xfrm>
        </p:grpSpPr>
        <p:sp>
          <p:nvSpPr>
            <p:cNvPr id="55" name="Rectangle 37"/>
            <p:cNvSpPr>
              <a:spLocks noChangeArrowheads="1"/>
            </p:cNvSpPr>
            <p:nvPr/>
          </p:nvSpPr>
          <p:spPr bwMode="auto">
            <a:xfrm>
              <a:off x="2219269" y="5305924"/>
              <a:ext cx="162917" cy="160772"/>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38"/>
            <p:cNvSpPr>
              <a:spLocks noChangeArrowheads="1"/>
            </p:cNvSpPr>
            <p:nvPr/>
          </p:nvSpPr>
          <p:spPr bwMode="auto">
            <a:xfrm>
              <a:off x="2028485" y="5657479"/>
              <a:ext cx="160773"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39"/>
            <p:cNvSpPr>
              <a:spLocks noChangeArrowheads="1"/>
            </p:cNvSpPr>
            <p:nvPr/>
          </p:nvSpPr>
          <p:spPr bwMode="auto">
            <a:xfrm>
              <a:off x="2412196" y="5657479"/>
              <a:ext cx="162917"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Line 40"/>
            <p:cNvSpPr>
              <a:spLocks noChangeShapeType="1"/>
            </p:cNvSpPr>
            <p:nvPr/>
          </p:nvSpPr>
          <p:spPr bwMode="auto">
            <a:xfrm flipH="1" flipV="1">
              <a:off x="2345744"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Line 41"/>
            <p:cNvSpPr>
              <a:spLocks noChangeShapeType="1"/>
            </p:cNvSpPr>
            <p:nvPr/>
          </p:nvSpPr>
          <p:spPr bwMode="auto">
            <a:xfrm>
              <a:off x="2187114" y="5734650"/>
              <a:ext cx="225082"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Line 42"/>
            <p:cNvSpPr>
              <a:spLocks noChangeShapeType="1"/>
            </p:cNvSpPr>
            <p:nvPr/>
          </p:nvSpPr>
          <p:spPr bwMode="auto">
            <a:xfrm flipH="1">
              <a:off x="2152816"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4" name="Oval 83"/>
          <p:cNvSpPr/>
          <p:nvPr/>
        </p:nvSpPr>
        <p:spPr bwMode="auto">
          <a:xfrm>
            <a:off x="4834738"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85" name="Group 14"/>
          <p:cNvGrpSpPr>
            <a:grpSpLocks noChangeAspect="1"/>
          </p:cNvGrpSpPr>
          <p:nvPr/>
        </p:nvGrpSpPr>
        <p:grpSpPr bwMode="auto">
          <a:xfrm>
            <a:off x="4767862" y="2969783"/>
            <a:ext cx="260701" cy="402600"/>
            <a:chOff x="2912" y="2002"/>
            <a:chExt cx="158" cy="244"/>
          </a:xfrm>
        </p:grpSpPr>
        <p:sp>
          <p:nvSpPr>
            <p:cNvPr id="86"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Oval 89"/>
          <p:cNvSpPr/>
          <p:nvPr/>
        </p:nvSpPr>
        <p:spPr bwMode="auto">
          <a:xfrm>
            <a:off x="7474792"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1" name="Group 27"/>
          <p:cNvGrpSpPr>
            <a:grpSpLocks noChangeAspect="1"/>
          </p:cNvGrpSpPr>
          <p:nvPr/>
        </p:nvGrpSpPr>
        <p:grpSpPr bwMode="auto">
          <a:xfrm>
            <a:off x="7324455" y="2980250"/>
            <a:ext cx="427622" cy="381664"/>
            <a:chOff x="3810" y="2105"/>
            <a:chExt cx="214" cy="191"/>
          </a:xfrm>
        </p:grpSpPr>
        <p:sp>
          <p:nvSpPr>
            <p:cNvPr id="92"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8" name="Rectangle 97"/>
          <p:cNvSpPr/>
          <p:nvPr/>
        </p:nvSpPr>
        <p:spPr bwMode="auto">
          <a:xfrm>
            <a:off x="2245013" y="617761"/>
            <a:ext cx="7946453" cy="9416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4798" b="0" i="0" u="none" strike="noStrike" kern="0" cap="none" spc="0" normalizeH="0" baseline="0" noProof="0" dirty="0">
                <a:ln>
                  <a:noFill/>
                </a:ln>
                <a:solidFill>
                  <a:srgbClr val="767676"/>
                </a:solidFill>
                <a:effectLst/>
                <a:uLnTx/>
                <a:uFillTx/>
                <a:latin typeface="Segoe UI Light"/>
                <a:ea typeface="+mn-ea"/>
                <a:cs typeface="+mn-cs"/>
              </a:rPr>
              <a:t>Microsoft AI Portfolio</a:t>
            </a:r>
          </a:p>
        </p:txBody>
      </p:sp>
      <p:sp>
        <p:nvSpPr>
          <p:cNvPr id="99" name="Rectangle 98"/>
          <p:cNvSpPr/>
          <p:nvPr/>
        </p:nvSpPr>
        <p:spPr bwMode="auto">
          <a:xfrm>
            <a:off x="1843398" y="4623804"/>
            <a:ext cx="2089487"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Cortana</a:t>
            </a:r>
          </a:p>
        </p:txBody>
      </p:sp>
      <p:sp>
        <p:nvSpPr>
          <p:cNvPr id="100" name="Rectangle 99"/>
          <p:cNvSpPr/>
          <p:nvPr/>
        </p:nvSpPr>
        <p:spPr bwMode="auto">
          <a:xfrm>
            <a:off x="3927700" y="4623804"/>
            <a:ext cx="1834559"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Office 365 </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Dynamics 365</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SwiftKey</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Pix</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Customer Service and Support</a:t>
            </a:r>
          </a:p>
        </p:txBody>
      </p:sp>
      <p:sp>
        <p:nvSpPr>
          <p:cNvPr id="101" name="Rectangle 100"/>
          <p:cNvSpPr/>
          <p:nvPr/>
        </p:nvSpPr>
        <p:spPr bwMode="auto">
          <a:xfrm>
            <a:off x="6803629" y="4623804"/>
            <a:ext cx="2089487"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Bot Framework</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Cognitive Services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Cortana Intelligence</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Cognitive Toolkit</a:t>
            </a:r>
          </a:p>
        </p:txBody>
      </p:sp>
      <p:sp>
        <p:nvSpPr>
          <p:cNvPr id="102" name="Rectangle 101"/>
          <p:cNvSpPr/>
          <p:nvPr/>
        </p:nvSpPr>
        <p:spPr bwMode="auto">
          <a:xfrm>
            <a:off x="9466190" y="4623804"/>
            <a:ext cx="1911764" cy="46121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Azure Machine Learning</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Azure N Series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FPGA</a:t>
            </a:r>
          </a:p>
        </p:txBody>
      </p:sp>
      <p:grpSp>
        <p:nvGrpSpPr>
          <p:cNvPr id="14" name="Group 13"/>
          <p:cNvGrpSpPr/>
          <p:nvPr/>
        </p:nvGrpSpPr>
        <p:grpSpPr>
          <a:xfrm>
            <a:off x="2271004" y="2075345"/>
            <a:ext cx="7894471" cy="285684"/>
            <a:chOff x="2269882" y="1832972"/>
            <a:chExt cx="7896711" cy="556874"/>
          </a:xfrm>
        </p:grpSpPr>
        <p:grpSp>
          <p:nvGrpSpPr>
            <p:cNvPr id="13" name="Group 12"/>
            <p:cNvGrpSpPr/>
            <p:nvPr/>
          </p:nvGrpSpPr>
          <p:grpSpPr>
            <a:xfrm>
              <a:off x="2269882" y="2125664"/>
              <a:ext cx="7896711" cy="264182"/>
              <a:chOff x="2103438" y="2125663"/>
              <a:chExt cx="9144000" cy="322082"/>
            </a:xfrm>
          </p:grpSpPr>
          <p:cxnSp>
            <p:nvCxnSpPr>
              <p:cNvPr id="6" name="Straight Connector 5"/>
              <p:cNvCxnSpPr/>
              <p:nvPr/>
            </p:nvCxnSpPr>
            <p:spPr>
              <a:xfrm>
                <a:off x="2103438" y="2125663"/>
                <a:ext cx="9144000"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47438" y="2125663"/>
                <a:ext cx="0" cy="268745"/>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2103443" y="2125663"/>
                <a:ext cx="0" cy="322082"/>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03" name="Rectangle 102"/>
            <p:cNvSpPr/>
            <p:nvPr/>
          </p:nvSpPr>
          <p:spPr bwMode="auto">
            <a:xfrm>
              <a:off x="5463856" y="1832972"/>
              <a:ext cx="1508762" cy="528811"/>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1598" b="0" i="0" u="none" strike="noStrike" kern="0" cap="none" spc="5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People</a:t>
              </a:r>
            </a:p>
          </p:txBody>
        </p:sp>
      </p:grpSp>
    </p:spTree>
    <p:extLst>
      <p:ext uri="{BB962C8B-B14F-4D97-AF65-F5344CB8AC3E}">
        <p14:creationId xmlns:p14="http://schemas.microsoft.com/office/powerpoint/2010/main" val="4135153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
        <p:nvSpPr>
          <p:cNvPr id="18" name="Rectangle 25">
            <a:extLst>
              <a:ext uri="{FF2B5EF4-FFF2-40B4-BE49-F238E27FC236}">
                <a16:creationId xmlns:a16="http://schemas.microsoft.com/office/drawing/2014/main" id="{9A992AF2-4512-488C-B7EC-47BA1AD2D1C2}"/>
              </a:ext>
            </a:extLst>
          </p:cNvPr>
          <p:cNvSpPr/>
          <p:nvPr/>
        </p:nvSpPr>
        <p:spPr bwMode="auto">
          <a:xfrm>
            <a:off x="4891577" y="2906290"/>
            <a:ext cx="7497998" cy="1200572"/>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508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Microsoft Translator (text)?</a:t>
            </a:r>
          </a:p>
        </p:txBody>
      </p:sp>
      <p:sp>
        <p:nvSpPr>
          <p:cNvPr id="4" name="Text Placeholder 3"/>
          <p:cNvSpPr>
            <a:spLocks noGrp="1"/>
          </p:cNvSpPr>
          <p:nvPr>
            <p:ph type="body" sz="quarter" idx="11"/>
          </p:nvPr>
        </p:nvSpPr>
        <p:spPr>
          <a:xfrm>
            <a:off x="5989636" y="1212848"/>
            <a:ext cx="6140721" cy="5724644"/>
          </a:xfrm>
        </p:spPr>
        <p:txBody>
          <a:bodyPr/>
          <a:lstStyle/>
          <a:p>
            <a:pPr marL="0" indent="0">
              <a:lnSpc>
                <a:spcPct val="150000"/>
              </a:lnSpc>
              <a:buNone/>
            </a:pPr>
            <a:r>
              <a:rPr lang="en-US"/>
              <a:t>Cloud based open API service</a:t>
            </a:r>
          </a:p>
          <a:p>
            <a:pPr marL="0" indent="0">
              <a:lnSpc>
                <a:spcPct val="150000"/>
              </a:lnSpc>
              <a:buNone/>
            </a:pPr>
            <a:r>
              <a:rPr lang="en-US"/>
              <a:t>Text Machine Translation</a:t>
            </a:r>
          </a:p>
          <a:p>
            <a:pPr marL="0" indent="0">
              <a:lnSpc>
                <a:spcPct val="150000"/>
              </a:lnSpc>
              <a:buNone/>
            </a:pPr>
            <a:r>
              <a:rPr lang="en-US"/>
              <a:t>60+ Languages</a:t>
            </a:r>
          </a:p>
          <a:p>
            <a:pPr marL="0" indent="0">
              <a:lnSpc>
                <a:spcPct val="150000"/>
              </a:lnSpc>
              <a:buNone/>
            </a:pPr>
            <a:r>
              <a:rPr lang="en-US"/>
              <a:t>Customizable models</a:t>
            </a:r>
          </a:p>
          <a:p>
            <a:pPr marL="0" indent="0">
              <a:lnSpc>
                <a:spcPct val="150000"/>
              </a:lnSpc>
              <a:buNone/>
            </a:pPr>
            <a:r>
              <a:rPr lang="en-US"/>
              <a:t>Azure service </a:t>
            </a:r>
          </a:p>
          <a:p>
            <a:pPr marL="0" indent="0">
              <a:lnSpc>
                <a:spcPct val="150000"/>
              </a:lnSpc>
              <a:buNone/>
            </a:pPr>
            <a:r>
              <a:rPr lang="en-US"/>
              <a:t>Pay-per-character</a:t>
            </a:r>
          </a:p>
        </p:txBody>
      </p:sp>
      <p:sp>
        <p:nvSpPr>
          <p:cNvPr id="6" name="Rectangle 5"/>
          <p:cNvSpPr/>
          <p:nvPr/>
        </p:nvSpPr>
        <p:spPr>
          <a:xfrm>
            <a:off x="846438" y="1284727"/>
            <a:ext cx="4495800" cy="1037093"/>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p:cNvSpPr txBox="1"/>
          <p:nvPr/>
        </p:nvSpPr>
        <p:spPr>
          <a:xfrm>
            <a:off x="1071811" y="1692064"/>
            <a:ext cx="1828800" cy="769441"/>
          </a:xfrm>
          <a:prstGeom prst="rect">
            <a:avLst/>
          </a:prstGeom>
          <a:solidFill>
            <a:schemeClr val="tx1">
              <a:lumMod val="20000"/>
              <a:lumOff val="80000"/>
            </a:schemeClr>
          </a:solid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505050"/>
                </a:solidFill>
                <a:effectLst/>
                <a:uLnTx/>
                <a:uFillTx/>
                <a:latin typeface="Segoe UI"/>
                <a:ea typeface="+mn-ea"/>
                <a:cs typeface="+mn-cs"/>
              </a:rPr>
              <a:t>Cet outil de traduction est un moyen facile d'étendre la portée de vos contenus internes et externes.</a:t>
            </a:r>
          </a:p>
        </p:txBody>
      </p:sp>
      <p:sp>
        <p:nvSpPr>
          <p:cNvPr id="8" name="TextBox 7"/>
          <p:cNvSpPr txBox="1"/>
          <p:nvPr/>
        </p:nvSpPr>
        <p:spPr>
          <a:xfrm>
            <a:off x="2010718" y="1335527"/>
            <a:ext cx="1983172" cy="307777"/>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Client app or webpage</a:t>
            </a:r>
          </a:p>
        </p:txBody>
      </p:sp>
      <p:sp>
        <p:nvSpPr>
          <p:cNvPr id="10" name="Rectangle 9"/>
          <p:cNvSpPr/>
          <p:nvPr/>
        </p:nvSpPr>
        <p:spPr>
          <a:xfrm>
            <a:off x="3070563" y="1712919"/>
            <a:ext cx="1981708" cy="738664"/>
          </a:xfrm>
          <a:prstGeom prst="rect">
            <a:avLst/>
          </a:prstGeom>
          <a:solidFill>
            <a:srgbClr val="32145A"/>
          </a:solidFill>
          <a:ln>
            <a:noFill/>
          </a:ln>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此翻译工具是可以轻松地扩展您的内部和外部内容的覆盖范围。</a:t>
            </a:r>
          </a:p>
        </p:txBody>
      </p:sp>
      <p:sp>
        <p:nvSpPr>
          <p:cNvPr id="11" name="TextBox 10"/>
          <p:cNvSpPr txBox="1"/>
          <p:nvPr/>
        </p:nvSpPr>
        <p:spPr>
          <a:xfrm>
            <a:off x="2500689" y="5477750"/>
            <a:ext cx="1024639" cy="338554"/>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C0"/>
                </a:solidFill>
                <a:effectLst/>
                <a:uLnTx/>
                <a:uFillTx/>
                <a:latin typeface="Segoe UI"/>
                <a:ea typeface="+mn-ea"/>
                <a:cs typeface="+mn-cs"/>
              </a:rPr>
              <a:t>WEB API</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719015" y="4948019"/>
            <a:ext cx="501920" cy="444558"/>
          </a:xfrm>
          <a:prstGeom prst="rect">
            <a:avLst/>
          </a:prstGeom>
        </p:spPr>
      </p:pic>
      <p:sp>
        <p:nvSpPr>
          <p:cNvPr id="14" name="Freeform 5"/>
          <p:cNvSpPr>
            <a:spLocks/>
          </p:cNvSpPr>
          <p:nvPr/>
        </p:nvSpPr>
        <p:spPr bwMode="auto">
          <a:xfrm>
            <a:off x="2441679" y="3600720"/>
            <a:ext cx="1022327" cy="706144"/>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6"/>
          <p:cNvSpPr>
            <a:spLocks noEditPoints="1"/>
          </p:cNvSpPr>
          <p:nvPr/>
        </p:nvSpPr>
        <p:spPr bwMode="auto">
          <a:xfrm>
            <a:off x="2216838" y="3309129"/>
            <a:ext cx="1522365" cy="1522366"/>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6579329">
            <a:off x="2944255" y="2768862"/>
            <a:ext cx="677521" cy="282965"/>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4500000">
            <a:off x="2416870" y="2781163"/>
            <a:ext cx="661651" cy="272222"/>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90250" y="5806859"/>
            <a:ext cx="845121" cy="890803"/>
          </a:xfrm>
          <a:prstGeom prst="rect">
            <a:avLst/>
          </a:prstGeom>
        </p:spPr>
      </p:pic>
    </p:spTree>
    <p:extLst>
      <p:ext uri="{BB962C8B-B14F-4D97-AF65-F5344CB8AC3E}">
        <p14:creationId xmlns:p14="http://schemas.microsoft.com/office/powerpoint/2010/main" val="2974297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It’s all about data</a:t>
            </a:r>
            <a:endParaRPr lang="en-US">
              <a:solidFill>
                <a:srgbClr val="FF0000"/>
              </a:solidFill>
            </a:endParaRPr>
          </a:p>
        </p:txBody>
      </p:sp>
      <p:sp>
        <p:nvSpPr>
          <p:cNvPr id="5" name="TextBox 4"/>
          <p:cNvSpPr txBox="1"/>
          <p:nvPr/>
        </p:nvSpPr>
        <p:spPr>
          <a:xfrm>
            <a:off x="5019399" y="2868804"/>
            <a:ext cx="2397677" cy="220675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3800" b="0" i="0" u="none" strike="noStrike" kern="1200" cap="none" spc="0" normalizeH="0" baseline="0" noProof="0" dirty="0">
                <a:ln>
                  <a:noFill/>
                </a:ln>
                <a:solidFill>
                  <a:srgbClr val="767676"/>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t>
            </a:r>
          </a:p>
        </p:txBody>
      </p:sp>
      <p:sp>
        <p:nvSpPr>
          <p:cNvPr id="7" name="Freeform 5"/>
          <p:cNvSpPr>
            <a:spLocks noEditPoints="1"/>
          </p:cNvSpPr>
          <p:nvPr/>
        </p:nvSpPr>
        <p:spPr bwMode="auto">
          <a:xfrm>
            <a:off x="8199437" y="2766453"/>
            <a:ext cx="2752774" cy="3178175"/>
          </a:xfrm>
          <a:custGeom>
            <a:avLst/>
            <a:gdLst>
              <a:gd name="T0" fmla="*/ 137 w 138"/>
              <a:gd name="T1" fmla="*/ 129 h 160"/>
              <a:gd name="T2" fmla="*/ 136 w 138"/>
              <a:gd name="T3" fmla="*/ 109 h 160"/>
              <a:gd name="T4" fmla="*/ 128 w 138"/>
              <a:gd name="T5" fmla="*/ 82 h 160"/>
              <a:gd name="T6" fmla="*/ 123 w 138"/>
              <a:gd name="T7" fmla="*/ 64 h 160"/>
              <a:gd name="T8" fmla="*/ 109 w 138"/>
              <a:gd name="T9" fmla="*/ 21 h 160"/>
              <a:gd name="T10" fmla="*/ 88 w 138"/>
              <a:gd name="T11" fmla="*/ 14 h 160"/>
              <a:gd name="T12" fmla="*/ 78 w 138"/>
              <a:gd name="T13" fmla="*/ 0 h 160"/>
              <a:gd name="T14" fmla="*/ 0 w 138"/>
              <a:gd name="T15" fmla="*/ 12 h 160"/>
              <a:gd name="T16" fmla="*/ 88 w 138"/>
              <a:gd name="T17" fmla="*/ 152 h 160"/>
              <a:gd name="T18" fmla="*/ 92 w 138"/>
              <a:gd name="T19" fmla="*/ 96 h 160"/>
              <a:gd name="T20" fmla="*/ 104 w 138"/>
              <a:gd name="T21" fmla="*/ 98 h 160"/>
              <a:gd name="T22" fmla="*/ 104 w 138"/>
              <a:gd name="T23" fmla="*/ 127 h 160"/>
              <a:gd name="T24" fmla="*/ 105 w 138"/>
              <a:gd name="T25" fmla="*/ 151 h 160"/>
              <a:gd name="T26" fmla="*/ 119 w 138"/>
              <a:gd name="T27" fmla="*/ 160 h 160"/>
              <a:gd name="T28" fmla="*/ 137 w 138"/>
              <a:gd name="T29" fmla="*/ 132 h 160"/>
              <a:gd name="T30" fmla="*/ 115 w 138"/>
              <a:gd name="T31" fmla="*/ 60 h 160"/>
              <a:gd name="T32" fmla="*/ 106 w 138"/>
              <a:gd name="T33" fmla="*/ 53 h 160"/>
              <a:gd name="T34" fmla="*/ 112 w 138"/>
              <a:gd name="T35" fmla="*/ 46 h 160"/>
              <a:gd name="T36" fmla="*/ 104 w 138"/>
              <a:gd name="T37" fmla="*/ 52 h 160"/>
              <a:gd name="T38" fmla="*/ 98 w 138"/>
              <a:gd name="T39" fmla="*/ 49 h 160"/>
              <a:gd name="T40" fmla="*/ 12 w 138"/>
              <a:gd name="T41" fmla="*/ 56 h 160"/>
              <a:gd name="T42" fmla="*/ 76 w 138"/>
              <a:gd name="T43" fmla="*/ 16 h 160"/>
              <a:gd name="T44" fmla="*/ 126 w 138"/>
              <a:gd name="T45" fmla="*/ 149 h 160"/>
              <a:gd name="T46" fmla="*/ 112 w 138"/>
              <a:gd name="T47" fmla="*/ 148 h 160"/>
              <a:gd name="T48" fmla="*/ 112 w 138"/>
              <a:gd name="T49" fmla="*/ 128 h 160"/>
              <a:gd name="T50" fmla="*/ 111 w 138"/>
              <a:gd name="T51" fmla="*/ 95 h 160"/>
              <a:gd name="T52" fmla="*/ 92 w 138"/>
              <a:gd name="T53" fmla="*/ 76 h 160"/>
              <a:gd name="T54" fmla="*/ 88 w 138"/>
              <a:gd name="T55" fmla="*/ 19 h 160"/>
              <a:gd name="T56" fmla="*/ 92 w 138"/>
              <a:gd name="T57" fmla="*/ 36 h 160"/>
              <a:gd name="T58" fmla="*/ 102 w 138"/>
              <a:gd name="T59" fmla="*/ 66 h 160"/>
              <a:gd name="T60" fmla="*/ 119 w 138"/>
              <a:gd name="T61" fmla="*/ 78 h 160"/>
              <a:gd name="T62" fmla="*/ 123 w 138"/>
              <a:gd name="T63" fmla="*/ 93 h 160"/>
              <a:gd name="T64" fmla="*/ 129 w 138"/>
              <a:gd name="T65" fmla="*/ 125 h 160"/>
              <a:gd name="T66" fmla="*/ 129 w 138"/>
              <a:gd name="T67"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8" h="160">
                <a:moveTo>
                  <a:pt x="137" y="132"/>
                </a:moveTo>
                <a:cubicBezTo>
                  <a:pt x="137" y="131"/>
                  <a:pt x="137" y="130"/>
                  <a:pt x="137" y="129"/>
                </a:cubicBezTo>
                <a:cubicBezTo>
                  <a:pt x="137" y="125"/>
                  <a:pt x="137" y="125"/>
                  <a:pt x="137" y="125"/>
                </a:cubicBezTo>
                <a:cubicBezTo>
                  <a:pt x="137" y="119"/>
                  <a:pt x="137" y="114"/>
                  <a:pt x="136" y="109"/>
                </a:cubicBezTo>
                <a:cubicBezTo>
                  <a:pt x="135" y="103"/>
                  <a:pt x="133" y="97"/>
                  <a:pt x="131" y="91"/>
                </a:cubicBezTo>
                <a:cubicBezTo>
                  <a:pt x="130" y="88"/>
                  <a:pt x="129" y="85"/>
                  <a:pt x="128" y="82"/>
                </a:cubicBezTo>
                <a:cubicBezTo>
                  <a:pt x="128" y="80"/>
                  <a:pt x="127" y="78"/>
                  <a:pt x="127" y="76"/>
                </a:cubicBezTo>
                <a:cubicBezTo>
                  <a:pt x="126" y="72"/>
                  <a:pt x="125" y="68"/>
                  <a:pt x="123" y="64"/>
                </a:cubicBezTo>
                <a:cubicBezTo>
                  <a:pt x="123" y="57"/>
                  <a:pt x="119" y="30"/>
                  <a:pt x="117" y="28"/>
                </a:cubicBezTo>
                <a:cubicBezTo>
                  <a:pt x="115" y="26"/>
                  <a:pt x="112" y="21"/>
                  <a:pt x="109" y="21"/>
                </a:cubicBezTo>
                <a:cubicBezTo>
                  <a:pt x="100" y="22"/>
                  <a:pt x="101" y="21"/>
                  <a:pt x="98" y="19"/>
                </a:cubicBezTo>
                <a:cubicBezTo>
                  <a:pt x="96" y="18"/>
                  <a:pt x="91" y="16"/>
                  <a:pt x="88" y="14"/>
                </a:cubicBezTo>
                <a:cubicBezTo>
                  <a:pt x="88" y="12"/>
                  <a:pt x="88" y="12"/>
                  <a:pt x="88" y="12"/>
                </a:cubicBezTo>
                <a:cubicBezTo>
                  <a:pt x="88" y="5"/>
                  <a:pt x="85" y="0"/>
                  <a:pt x="78" y="0"/>
                </a:cubicBezTo>
                <a:cubicBezTo>
                  <a:pt x="14" y="0"/>
                  <a:pt x="14" y="0"/>
                  <a:pt x="14" y="0"/>
                </a:cubicBezTo>
                <a:cubicBezTo>
                  <a:pt x="7" y="0"/>
                  <a:pt x="0" y="5"/>
                  <a:pt x="0" y="12"/>
                </a:cubicBezTo>
                <a:cubicBezTo>
                  <a:pt x="0" y="152"/>
                  <a:pt x="0" y="152"/>
                  <a:pt x="0" y="152"/>
                </a:cubicBezTo>
                <a:cubicBezTo>
                  <a:pt x="88" y="152"/>
                  <a:pt x="88" y="152"/>
                  <a:pt x="88" y="152"/>
                </a:cubicBezTo>
                <a:cubicBezTo>
                  <a:pt x="88" y="96"/>
                  <a:pt x="88" y="96"/>
                  <a:pt x="88" y="96"/>
                </a:cubicBezTo>
                <a:cubicBezTo>
                  <a:pt x="92" y="96"/>
                  <a:pt x="92" y="96"/>
                  <a:pt x="92" y="96"/>
                </a:cubicBezTo>
                <a:cubicBezTo>
                  <a:pt x="92" y="90"/>
                  <a:pt x="92" y="90"/>
                  <a:pt x="92" y="90"/>
                </a:cubicBezTo>
                <a:cubicBezTo>
                  <a:pt x="100" y="90"/>
                  <a:pt x="101" y="91"/>
                  <a:pt x="104" y="98"/>
                </a:cubicBezTo>
                <a:cubicBezTo>
                  <a:pt x="106" y="105"/>
                  <a:pt x="106" y="111"/>
                  <a:pt x="105" y="118"/>
                </a:cubicBezTo>
                <a:cubicBezTo>
                  <a:pt x="105" y="121"/>
                  <a:pt x="104" y="124"/>
                  <a:pt x="104" y="127"/>
                </a:cubicBezTo>
                <a:cubicBezTo>
                  <a:pt x="104" y="129"/>
                  <a:pt x="104" y="129"/>
                  <a:pt x="104" y="129"/>
                </a:cubicBezTo>
                <a:cubicBezTo>
                  <a:pt x="103" y="137"/>
                  <a:pt x="103" y="146"/>
                  <a:pt x="105" y="151"/>
                </a:cubicBezTo>
                <a:cubicBezTo>
                  <a:pt x="107" y="155"/>
                  <a:pt x="111" y="158"/>
                  <a:pt x="115" y="159"/>
                </a:cubicBezTo>
                <a:cubicBezTo>
                  <a:pt x="117" y="160"/>
                  <a:pt x="118" y="160"/>
                  <a:pt x="119" y="160"/>
                </a:cubicBezTo>
                <a:cubicBezTo>
                  <a:pt x="124" y="160"/>
                  <a:pt x="128" y="158"/>
                  <a:pt x="132" y="156"/>
                </a:cubicBezTo>
                <a:cubicBezTo>
                  <a:pt x="138" y="150"/>
                  <a:pt x="138" y="140"/>
                  <a:pt x="137" y="132"/>
                </a:cubicBezTo>
                <a:close/>
                <a:moveTo>
                  <a:pt x="112" y="46"/>
                </a:moveTo>
                <a:cubicBezTo>
                  <a:pt x="115" y="51"/>
                  <a:pt x="115" y="60"/>
                  <a:pt x="115" y="60"/>
                </a:cubicBezTo>
                <a:cubicBezTo>
                  <a:pt x="115" y="60"/>
                  <a:pt x="107" y="65"/>
                  <a:pt x="106" y="65"/>
                </a:cubicBezTo>
                <a:cubicBezTo>
                  <a:pt x="105" y="65"/>
                  <a:pt x="107" y="57"/>
                  <a:pt x="106" y="53"/>
                </a:cubicBezTo>
                <a:cubicBezTo>
                  <a:pt x="106" y="49"/>
                  <a:pt x="103" y="45"/>
                  <a:pt x="100" y="45"/>
                </a:cubicBezTo>
                <a:cubicBezTo>
                  <a:pt x="98" y="45"/>
                  <a:pt x="107" y="36"/>
                  <a:pt x="112" y="46"/>
                </a:cubicBezTo>
                <a:close/>
                <a:moveTo>
                  <a:pt x="98" y="49"/>
                </a:moveTo>
                <a:cubicBezTo>
                  <a:pt x="103" y="47"/>
                  <a:pt x="104" y="50"/>
                  <a:pt x="104" y="52"/>
                </a:cubicBezTo>
                <a:cubicBezTo>
                  <a:pt x="105" y="54"/>
                  <a:pt x="103" y="62"/>
                  <a:pt x="103" y="62"/>
                </a:cubicBezTo>
                <a:cubicBezTo>
                  <a:pt x="97" y="54"/>
                  <a:pt x="98" y="49"/>
                  <a:pt x="98" y="49"/>
                </a:cubicBezTo>
                <a:close/>
                <a:moveTo>
                  <a:pt x="76" y="56"/>
                </a:moveTo>
                <a:cubicBezTo>
                  <a:pt x="12" y="56"/>
                  <a:pt x="12" y="56"/>
                  <a:pt x="12" y="56"/>
                </a:cubicBezTo>
                <a:cubicBezTo>
                  <a:pt x="12" y="16"/>
                  <a:pt x="12" y="16"/>
                  <a:pt x="12" y="16"/>
                </a:cubicBezTo>
                <a:cubicBezTo>
                  <a:pt x="76" y="16"/>
                  <a:pt x="76" y="16"/>
                  <a:pt x="76" y="16"/>
                </a:cubicBezTo>
                <a:lnTo>
                  <a:pt x="76" y="56"/>
                </a:lnTo>
                <a:close/>
                <a:moveTo>
                  <a:pt x="126" y="149"/>
                </a:moveTo>
                <a:cubicBezTo>
                  <a:pt x="124" y="151"/>
                  <a:pt x="120" y="152"/>
                  <a:pt x="117" y="152"/>
                </a:cubicBezTo>
                <a:cubicBezTo>
                  <a:pt x="115" y="151"/>
                  <a:pt x="113" y="150"/>
                  <a:pt x="112" y="148"/>
                </a:cubicBezTo>
                <a:cubicBezTo>
                  <a:pt x="111" y="144"/>
                  <a:pt x="111" y="135"/>
                  <a:pt x="112" y="129"/>
                </a:cubicBezTo>
                <a:cubicBezTo>
                  <a:pt x="112" y="128"/>
                  <a:pt x="112" y="128"/>
                  <a:pt x="112" y="128"/>
                </a:cubicBezTo>
                <a:cubicBezTo>
                  <a:pt x="112" y="125"/>
                  <a:pt x="112" y="122"/>
                  <a:pt x="113" y="119"/>
                </a:cubicBezTo>
                <a:cubicBezTo>
                  <a:pt x="114" y="112"/>
                  <a:pt x="114" y="104"/>
                  <a:pt x="111" y="95"/>
                </a:cubicBezTo>
                <a:cubicBezTo>
                  <a:pt x="107" y="84"/>
                  <a:pt x="102" y="82"/>
                  <a:pt x="92" y="82"/>
                </a:cubicBezTo>
                <a:cubicBezTo>
                  <a:pt x="92" y="76"/>
                  <a:pt x="92" y="76"/>
                  <a:pt x="92" y="76"/>
                </a:cubicBezTo>
                <a:cubicBezTo>
                  <a:pt x="88" y="76"/>
                  <a:pt x="88" y="76"/>
                  <a:pt x="88" y="76"/>
                </a:cubicBezTo>
                <a:cubicBezTo>
                  <a:pt x="88" y="19"/>
                  <a:pt x="88" y="19"/>
                  <a:pt x="88" y="19"/>
                </a:cubicBezTo>
                <a:cubicBezTo>
                  <a:pt x="91" y="22"/>
                  <a:pt x="94" y="25"/>
                  <a:pt x="95" y="27"/>
                </a:cubicBezTo>
                <a:cubicBezTo>
                  <a:pt x="96" y="32"/>
                  <a:pt x="92" y="33"/>
                  <a:pt x="92" y="36"/>
                </a:cubicBezTo>
                <a:cubicBezTo>
                  <a:pt x="92" y="39"/>
                  <a:pt x="93" y="44"/>
                  <a:pt x="93" y="48"/>
                </a:cubicBezTo>
                <a:cubicBezTo>
                  <a:pt x="93" y="51"/>
                  <a:pt x="100" y="63"/>
                  <a:pt x="102" y="66"/>
                </a:cubicBezTo>
                <a:cubicBezTo>
                  <a:pt x="105" y="69"/>
                  <a:pt x="112" y="67"/>
                  <a:pt x="115" y="66"/>
                </a:cubicBezTo>
                <a:cubicBezTo>
                  <a:pt x="117" y="70"/>
                  <a:pt x="118" y="74"/>
                  <a:pt x="119" y="78"/>
                </a:cubicBezTo>
                <a:cubicBezTo>
                  <a:pt x="120" y="80"/>
                  <a:pt x="120" y="82"/>
                  <a:pt x="121" y="84"/>
                </a:cubicBezTo>
                <a:cubicBezTo>
                  <a:pt x="122" y="87"/>
                  <a:pt x="123" y="90"/>
                  <a:pt x="123" y="93"/>
                </a:cubicBezTo>
                <a:cubicBezTo>
                  <a:pt x="125" y="99"/>
                  <a:pt x="127" y="104"/>
                  <a:pt x="128" y="110"/>
                </a:cubicBezTo>
                <a:cubicBezTo>
                  <a:pt x="129" y="115"/>
                  <a:pt x="129" y="120"/>
                  <a:pt x="129" y="125"/>
                </a:cubicBezTo>
                <a:cubicBezTo>
                  <a:pt x="129" y="129"/>
                  <a:pt x="129" y="129"/>
                  <a:pt x="129" y="129"/>
                </a:cubicBezTo>
                <a:cubicBezTo>
                  <a:pt x="129" y="131"/>
                  <a:pt x="129" y="132"/>
                  <a:pt x="129" y="133"/>
                </a:cubicBezTo>
                <a:cubicBezTo>
                  <a:pt x="130" y="139"/>
                  <a:pt x="130" y="146"/>
                  <a:pt x="126" y="1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 name="Group 2"/>
          <p:cNvGrpSpPr/>
          <p:nvPr/>
        </p:nvGrpSpPr>
        <p:grpSpPr>
          <a:xfrm>
            <a:off x="741134" y="3266660"/>
            <a:ext cx="4105745" cy="2151891"/>
            <a:chOff x="-66512" y="2894394"/>
            <a:chExt cx="5110612" cy="2678559"/>
          </a:xfrm>
        </p:grpSpPr>
        <p:sp>
          <p:nvSpPr>
            <p:cNvPr id="6" name="Rectangle 5"/>
            <p:cNvSpPr/>
            <p:nvPr/>
          </p:nvSpPr>
          <p:spPr bwMode="auto">
            <a:xfrm>
              <a:off x="1660047" y="2894394"/>
              <a:ext cx="2912409" cy="664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ar-AE" sz="2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لغة البيانات</a:t>
              </a: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p:cNvSpPr/>
            <p:nvPr/>
          </p:nvSpPr>
          <p:spPr bwMode="auto">
            <a:xfrm>
              <a:off x="3184515" y="3680603"/>
              <a:ext cx="1600200" cy="5691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語言資料</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0" name="Rectangle 9"/>
            <p:cNvSpPr/>
            <p:nvPr/>
          </p:nvSpPr>
          <p:spPr bwMode="auto">
            <a:xfrm>
              <a:off x="310023" y="4325824"/>
              <a:ext cx="2178771" cy="583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az-Cyrl-AZ" sz="1600" b="0" i="0" u="none" strike="noStrike" kern="1200" cap="none" spc="0" normalizeH="0" baseline="0" noProof="0">
                  <a:ln>
                    <a:noFill/>
                  </a:ln>
                  <a:solidFill>
                    <a:srgbClr val="FFFFFF"/>
                  </a:solidFill>
                  <a:effectLst/>
                  <a:uLnTx/>
                  <a:uFillTx/>
                  <a:latin typeface="Segoe UI"/>
                  <a:ea typeface="+mn-ea"/>
                  <a:cs typeface="+mn-cs"/>
                </a:rPr>
                <a:t>данные языка</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bwMode="auto">
            <a:xfrm>
              <a:off x="1255108" y="3680603"/>
              <a:ext cx="1741212" cy="543928"/>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hi-IN" sz="2000" b="0" i="0" u="none" strike="noStrike" kern="1200" cap="none" spc="0" normalizeH="0" baseline="0" noProof="0">
                  <a:ln>
                    <a:noFill/>
                  </a:ln>
                  <a:solidFill>
                    <a:srgbClr val="FFFFFF"/>
                  </a:solidFill>
                  <a:effectLst/>
                  <a:uLnTx/>
                  <a:uFillTx/>
                  <a:latin typeface="Arial" panose="020B0604020202020204" pitchFamily="34" charset="0"/>
                  <a:ea typeface="+mn-ea"/>
                  <a:cs typeface="+mn-cs"/>
                </a:rPr>
                <a:t>भाषा डेटा</a:t>
              </a: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bwMode="auto">
            <a:xfrm>
              <a:off x="2580864" y="4311329"/>
              <a:ext cx="2346347" cy="59823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language data</a:t>
              </a:r>
            </a:p>
          </p:txBody>
        </p:sp>
        <p:sp>
          <p:nvSpPr>
            <p:cNvPr id="13" name="Rectangle 12"/>
            <p:cNvSpPr/>
            <p:nvPr/>
          </p:nvSpPr>
          <p:spPr bwMode="auto">
            <a:xfrm>
              <a:off x="-66512" y="5014751"/>
              <a:ext cx="5110612" cy="5582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rPr>
                <a:t>données</a:t>
              </a: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 </a:t>
              </a: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rPr>
                <a:t>linguistiques</a:t>
              </a:r>
              <a:endPar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p:txBody>
        </p:sp>
      </p:grpSp>
    </p:spTree>
    <p:extLst>
      <p:ext uri="{BB962C8B-B14F-4D97-AF65-F5344CB8AC3E}">
        <p14:creationId xmlns:p14="http://schemas.microsoft.com/office/powerpoint/2010/main" val="296446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65B691-518B-4A0D-8F32-ECA3AC449555}"/>
              </a:ext>
            </a:extLst>
          </p:cNvPr>
          <p:cNvSpPr/>
          <p:nvPr/>
        </p:nvSpPr>
        <p:spPr bwMode="auto">
          <a:xfrm>
            <a:off x="7955578" y="1365249"/>
            <a:ext cx="3657560" cy="4827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It’s all about context</a:t>
            </a:r>
            <a:r>
              <a:rPr lang="en-US" dirty="0">
                <a:solidFill>
                  <a:schemeClr val="bg1"/>
                </a:solidFill>
              </a:rPr>
              <a:t>s all about context</a:t>
            </a:r>
          </a:p>
        </p:txBody>
      </p:sp>
      <p:sp>
        <p:nvSpPr>
          <p:cNvPr id="9" name="10-Point Star 8"/>
          <p:cNvSpPr/>
          <p:nvPr/>
        </p:nvSpPr>
        <p:spPr bwMode="auto">
          <a:xfrm>
            <a:off x="4872229" y="2551291"/>
            <a:ext cx="2692016" cy="2520186"/>
          </a:xfrm>
          <a:prstGeom prst="star10">
            <a:avLst>
              <a:gd name="adj" fmla="val 34279"/>
              <a:gd name="hf" fmla="val 105146"/>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0"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VS</a:t>
            </a:r>
          </a:p>
        </p:txBody>
      </p:sp>
      <p:sp>
        <p:nvSpPr>
          <p:cNvPr id="7" name="AutoShape 3"/>
          <p:cNvSpPr>
            <a:spLocks noChangeAspect="1" noChangeArrowheads="1" noTextEdit="1"/>
          </p:cNvSpPr>
          <p:nvPr/>
        </p:nvSpPr>
        <p:spPr bwMode="auto">
          <a:xfrm>
            <a:off x="8047038" y="1592263"/>
            <a:ext cx="3505200"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5"/>
          <p:cNvSpPr>
            <a:spLocks noChangeArrowheads="1"/>
          </p:cNvSpPr>
          <p:nvPr/>
        </p:nvSpPr>
        <p:spPr bwMode="auto">
          <a:xfrm>
            <a:off x="9647237" y="3348038"/>
            <a:ext cx="1495427"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err="1">
                <a:ln>
                  <a:noFill/>
                </a:ln>
                <a:solidFill>
                  <a:srgbClr val="FFFFFF"/>
                </a:solidFill>
                <a:effectLst/>
                <a:uLnTx/>
                <a:uFillTx/>
                <a:latin typeface="Segoe UI"/>
                <a:ea typeface="+mn-ea"/>
                <a:cs typeface="+mn-cs"/>
              </a:rPr>
              <a:t>consectetur</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6"/>
          <p:cNvSpPr>
            <a:spLocks noChangeArrowheads="1"/>
          </p:cNvSpPr>
          <p:nvPr/>
        </p:nvSpPr>
        <p:spPr bwMode="auto">
          <a:xfrm>
            <a:off x="8491539" y="2738438"/>
            <a:ext cx="1509250" cy="301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Lorem ipsum</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Rectangle 7"/>
          <p:cNvSpPr>
            <a:spLocks noChangeArrowheads="1"/>
          </p:cNvSpPr>
          <p:nvPr/>
        </p:nvSpPr>
        <p:spPr bwMode="auto">
          <a:xfrm>
            <a:off x="8455026" y="3348038"/>
            <a:ext cx="1130301"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sit </a:t>
            </a:r>
            <a:r>
              <a:rPr kumimoji="0" lang="en-US" sz="1700" b="0" i="0" u="none" strike="noStrike" kern="1200" cap="none" spc="0" normalizeH="0" baseline="0" noProof="0" err="1">
                <a:ln>
                  <a:noFill/>
                </a:ln>
                <a:solidFill>
                  <a:srgbClr val="FFFFFF"/>
                </a:solidFill>
                <a:effectLst/>
                <a:uLnTx/>
                <a:uFillTx/>
                <a:latin typeface="Segoe UI"/>
                <a:ea typeface="+mn-ea"/>
                <a:cs typeface="+mn-cs"/>
              </a:rPr>
              <a:t>amet</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Rectangle 9"/>
          <p:cNvSpPr>
            <a:spLocks noChangeArrowheads="1"/>
          </p:cNvSpPr>
          <p:nvPr/>
        </p:nvSpPr>
        <p:spPr bwMode="auto">
          <a:xfrm>
            <a:off x="8472487" y="3938588"/>
            <a:ext cx="1250949"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Maecenas</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11"/>
          <p:cNvSpPr>
            <a:spLocks noChangeArrowheads="1"/>
          </p:cNvSpPr>
          <p:nvPr/>
        </p:nvSpPr>
        <p:spPr bwMode="auto">
          <a:xfrm>
            <a:off x="9799638" y="3938588"/>
            <a:ext cx="1447800"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 </a:t>
            </a:r>
            <a:r>
              <a:rPr kumimoji="0" lang="en-US" sz="1700" b="0" i="0" u="none" strike="noStrike" kern="1200" cap="none" spc="0" normalizeH="0" baseline="0" noProof="0" err="1">
                <a:ln>
                  <a:noFill/>
                </a:ln>
                <a:solidFill>
                  <a:srgbClr val="FFFFFF"/>
                </a:solidFill>
                <a:effectLst/>
                <a:uLnTx/>
                <a:uFillTx/>
                <a:latin typeface="Segoe UI"/>
                <a:ea typeface="+mn-ea"/>
                <a:cs typeface="+mn-cs"/>
              </a:rPr>
              <a:t>mattis</a:t>
            </a:r>
            <a:r>
              <a:rPr kumimoji="0" lang="en-US" sz="1700" b="0" i="0" u="none" strike="noStrike" kern="1200" cap="none" spc="0" normalizeH="0" baseline="0" noProof="0">
                <a:ln>
                  <a:noFill/>
                </a:ln>
                <a:solidFill>
                  <a:srgbClr val="FFFFFF"/>
                </a:solidFill>
                <a:effectLst/>
                <a:uLnTx/>
                <a:uFillTx/>
                <a:latin typeface="Segoe UI"/>
                <a:ea typeface="+mn-ea"/>
                <a:cs typeface="+mn-cs"/>
              </a:rPr>
              <a:t> </a:t>
            </a:r>
            <a:r>
              <a:rPr kumimoji="0" lang="en-US" sz="1700" b="0" i="0" u="none" strike="noStrike" kern="1200" cap="none" spc="0" normalizeH="0" baseline="0" noProof="0" err="1">
                <a:ln>
                  <a:noFill/>
                </a:ln>
                <a:solidFill>
                  <a:srgbClr val="FFFFFF"/>
                </a:solidFill>
                <a:effectLst/>
                <a:uLnTx/>
                <a:uFillTx/>
                <a:latin typeface="Segoe UI"/>
                <a:ea typeface="+mn-ea"/>
                <a:cs typeface="+mn-cs"/>
              </a:rPr>
              <a:t>justo</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6" name="Rectangle 12"/>
          <p:cNvSpPr>
            <a:spLocks noChangeArrowheads="1"/>
          </p:cNvSpPr>
          <p:nvPr/>
        </p:nvSpPr>
        <p:spPr bwMode="auto">
          <a:xfrm>
            <a:off x="8455025" y="4511676"/>
            <a:ext cx="2030411"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err="1">
                <a:ln>
                  <a:noFill/>
                </a:ln>
                <a:solidFill>
                  <a:srgbClr val="FFFFFF"/>
                </a:solidFill>
                <a:effectLst/>
                <a:uLnTx/>
                <a:uFillTx/>
                <a:latin typeface="Segoe UI"/>
                <a:ea typeface="+mn-ea"/>
                <a:cs typeface="+mn-cs"/>
              </a:rPr>
              <a:t>eros</a:t>
            </a:r>
            <a:r>
              <a:rPr kumimoji="0" lang="en-US" sz="1700" b="0" i="0" u="none" strike="noStrike" kern="1200" cap="none" spc="0" normalizeH="0" baseline="0" noProof="0">
                <a:ln>
                  <a:noFill/>
                </a:ln>
                <a:solidFill>
                  <a:srgbClr val="FFFFFF"/>
                </a:solidFill>
                <a:effectLst/>
                <a:uLnTx/>
                <a:uFillTx/>
                <a:latin typeface="Segoe UI"/>
                <a:ea typeface="+mn-ea"/>
                <a:cs typeface="+mn-cs"/>
              </a:rPr>
              <a:t>, a </a:t>
            </a:r>
            <a:r>
              <a:rPr kumimoji="0" lang="en-US" sz="1700" b="0" i="0" u="none" strike="noStrike" kern="1200" cap="none" spc="0" normalizeH="0" baseline="0" noProof="0" err="1">
                <a:ln>
                  <a:noFill/>
                </a:ln>
                <a:solidFill>
                  <a:srgbClr val="FFFFFF"/>
                </a:solidFill>
                <a:effectLst/>
                <a:uLnTx/>
                <a:uFillTx/>
                <a:latin typeface="Segoe UI"/>
                <a:ea typeface="+mn-ea"/>
                <a:cs typeface="+mn-cs"/>
              </a:rPr>
              <a:t>consequat</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3"/>
          <p:cNvSpPr>
            <a:spLocks noChangeArrowheads="1"/>
          </p:cNvSpPr>
          <p:nvPr/>
        </p:nvSpPr>
        <p:spPr bwMode="auto">
          <a:xfrm>
            <a:off x="8455026" y="5065713"/>
            <a:ext cx="963613"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ante</a:t>
            </a:r>
          </a:p>
        </p:txBody>
      </p:sp>
      <p:sp>
        <p:nvSpPr>
          <p:cNvPr id="18" name="Rectangle 14"/>
          <p:cNvSpPr>
            <a:spLocks noChangeArrowheads="1"/>
          </p:cNvSpPr>
          <p:nvPr/>
        </p:nvSpPr>
        <p:spPr bwMode="auto">
          <a:xfrm>
            <a:off x="9529763" y="5065713"/>
            <a:ext cx="1465263"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a:ea typeface="+mn-ea"/>
                <a:cs typeface="+mn-cs"/>
              </a:rPr>
              <a:t>tristique</a:t>
            </a:r>
            <a:r>
              <a:rPr kumimoji="0" lang="en-US" sz="1800" b="0" i="0" u="none" strike="noStrike" kern="1200" cap="none" spc="0" normalizeH="0" baseline="0" noProof="0">
                <a:ln>
                  <a:noFill/>
                </a:ln>
                <a:solidFill>
                  <a:srgbClr val="FFFFFF"/>
                </a:solidFill>
                <a:effectLst/>
                <a:uLnTx/>
                <a:uFillTx/>
                <a:latin typeface="Segoe UI"/>
                <a:ea typeface="+mn-ea"/>
                <a:cs typeface="+mn-cs"/>
              </a:rPr>
              <a:t> at. </a:t>
            </a:r>
          </a:p>
        </p:txBody>
      </p:sp>
      <p:grpSp>
        <p:nvGrpSpPr>
          <p:cNvPr id="24" name="Group 23"/>
          <p:cNvGrpSpPr/>
          <p:nvPr/>
        </p:nvGrpSpPr>
        <p:grpSpPr>
          <a:xfrm>
            <a:off x="8027988" y="1497876"/>
            <a:ext cx="3530138" cy="4606463"/>
            <a:chOff x="8027988" y="1567326"/>
            <a:chExt cx="3530138" cy="4606463"/>
          </a:xfrm>
        </p:grpSpPr>
        <p:sp>
          <p:nvSpPr>
            <p:cNvPr id="20" name="Freeform 16"/>
            <p:cNvSpPr>
              <a:spLocks/>
            </p:cNvSpPr>
            <p:nvPr/>
          </p:nvSpPr>
          <p:spPr bwMode="auto">
            <a:xfrm>
              <a:off x="8027988" y="1574801"/>
              <a:ext cx="3522663" cy="4598988"/>
            </a:xfrm>
            <a:custGeom>
              <a:avLst/>
              <a:gdLst>
                <a:gd name="T0" fmla="*/ 170 w 190"/>
                <a:gd name="T1" fmla="*/ 249 h 249"/>
                <a:gd name="T2" fmla="*/ 20 w 190"/>
                <a:gd name="T3" fmla="*/ 249 h 249"/>
                <a:gd name="T4" fmla="*/ 0 w 190"/>
                <a:gd name="T5" fmla="*/ 229 h 249"/>
                <a:gd name="T6" fmla="*/ 1 w 190"/>
                <a:gd name="T7" fmla="*/ 20 h 249"/>
                <a:gd name="T8" fmla="*/ 21 w 190"/>
                <a:gd name="T9" fmla="*/ 0 h 249"/>
                <a:gd name="T10" fmla="*/ 116 w 190"/>
                <a:gd name="T11" fmla="*/ 0 h 249"/>
                <a:gd name="T12" fmla="*/ 116 w 190"/>
                <a:gd name="T13" fmla="*/ 16 h 249"/>
                <a:gd name="T14" fmla="*/ 21 w 190"/>
                <a:gd name="T15" fmla="*/ 16 h 249"/>
                <a:gd name="T16" fmla="*/ 17 w 190"/>
                <a:gd name="T17" fmla="*/ 20 h 249"/>
                <a:gd name="T18" fmla="*/ 16 w 190"/>
                <a:gd name="T19" fmla="*/ 229 h 249"/>
                <a:gd name="T20" fmla="*/ 20 w 190"/>
                <a:gd name="T21" fmla="*/ 233 h 249"/>
                <a:gd name="T22" fmla="*/ 170 w 190"/>
                <a:gd name="T23" fmla="*/ 233 h 249"/>
                <a:gd name="T24" fmla="*/ 174 w 190"/>
                <a:gd name="T25" fmla="*/ 229 h 249"/>
                <a:gd name="T26" fmla="*/ 174 w 190"/>
                <a:gd name="T27" fmla="*/ 76 h 249"/>
                <a:gd name="T28" fmla="*/ 190 w 190"/>
                <a:gd name="T29" fmla="*/ 76 h 249"/>
                <a:gd name="T30" fmla="*/ 190 w 190"/>
                <a:gd name="T31" fmla="*/ 229 h 249"/>
                <a:gd name="T32" fmla="*/ 170 w 190"/>
                <a:gd name="T3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0" h="249">
                  <a:moveTo>
                    <a:pt x="170" y="249"/>
                  </a:moveTo>
                  <a:cubicBezTo>
                    <a:pt x="20" y="249"/>
                    <a:pt x="20" y="249"/>
                    <a:pt x="20" y="249"/>
                  </a:cubicBezTo>
                  <a:cubicBezTo>
                    <a:pt x="9" y="249"/>
                    <a:pt x="0" y="240"/>
                    <a:pt x="0" y="229"/>
                  </a:cubicBezTo>
                  <a:cubicBezTo>
                    <a:pt x="1" y="20"/>
                    <a:pt x="1" y="20"/>
                    <a:pt x="1" y="20"/>
                  </a:cubicBezTo>
                  <a:cubicBezTo>
                    <a:pt x="1" y="9"/>
                    <a:pt x="10" y="0"/>
                    <a:pt x="21" y="0"/>
                  </a:cubicBezTo>
                  <a:cubicBezTo>
                    <a:pt x="116" y="0"/>
                    <a:pt x="116" y="0"/>
                    <a:pt x="116" y="0"/>
                  </a:cubicBezTo>
                  <a:cubicBezTo>
                    <a:pt x="116" y="16"/>
                    <a:pt x="116" y="16"/>
                    <a:pt x="116" y="16"/>
                  </a:cubicBezTo>
                  <a:cubicBezTo>
                    <a:pt x="21" y="16"/>
                    <a:pt x="21" y="16"/>
                    <a:pt x="21" y="16"/>
                  </a:cubicBezTo>
                  <a:cubicBezTo>
                    <a:pt x="19" y="16"/>
                    <a:pt x="17" y="18"/>
                    <a:pt x="17" y="20"/>
                  </a:cubicBezTo>
                  <a:cubicBezTo>
                    <a:pt x="16" y="229"/>
                    <a:pt x="16" y="229"/>
                    <a:pt x="16" y="229"/>
                  </a:cubicBezTo>
                  <a:cubicBezTo>
                    <a:pt x="16" y="231"/>
                    <a:pt x="18" y="233"/>
                    <a:pt x="20" y="233"/>
                  </a:cubicBezTo>
                  <a:cubicBezTo>
                    <a:pt x="170" y="233"/>
                    <a:pt x="170" y="233"/>
                    <a:pt x="170" y="233"/>
                  </a:cubicBezTo>
                  <a:cubicBezTo>
                    <a:pt x="173" y="233"/>
                    <a:pt x="174" y="231"/>
                    <a:pt x="174" y="229"/>
                  </a:cubicBezTo>
                  <a:cubicBezTo>
                    <a:pt x="174" y="76"/>
                    <a:pt x="174" y="76"/>
                    <a:pt x="174" y="76"/>
                  </a:cubicBezTo>
                  <a:cubicBezTo>
                    <a:pt x="190" y="76"/>
                    <a:pt x="190" y="76"/>
                    <a:pt x="190" y="76"/>
                  </a:cubicBezTo>
                  <a:cubicBezTo>
                    <a:pt x="190" y="229"/>
                    <a:pt x="190" y="229"/>
                    <a:pt x="190" y="229"/>
                  </a:cubicBezTo>
                  <a:cubicBezTo>
                    <a:pt x="190" y="240"/>
                    <a:pt x="182" y="249"/>
                    <a:pt x="170" y="24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17"/>
            <p:cNvSpPr>
              <a:spLocks noEditPoints="1"/>
            </p:cNvSpPr>
            <p:nvPr/>
          </p:nvSpPr>
          <p:spPr bwMode="auto">
            <a:xfrm>
              <a:off x="10000788" y="1567326"/>
              <a:ext cx="1557338" cy="1570038"/>
            </a:xfrm>
            <a:custGeom>
              <a:avLst/>
              <a:gdLst>
                <a:gd name="T0" fmla="*/ 76 w 84"/>
                <a:gd name="T1" fmla="*/ 85 h 85"/>
                <a:gd name="T2" fmla="*/ 19 w 84"/>
                <a:gd name="T3" fmla="*/ 85 h 85"/>
                <a:gd name="T4" fmla="*/ 0 w 84"/>
                <a:gd name="T5" fmla="*/ 64 h 85"/>
                <a:gd name="T6" fmla="*/ 0 w 84"/>
                <a:gd name="T7" fmla="*/ 9 h 85"/>
                <a:gd name="T8" fmla="*/ 5 w 84"/>
                <a:gd name="T9" fmla="*/ 1 h 85"/>
                <a:gd name="T10" fmla="*/ 13 w 84"/>
                <a:gd name="T11" fmla="*/ 3 h 85"/>
                <a:gd name="T12" fmla="*/ 81 w 84"/>
                <a:gd name="T13" fmla="*/ 71 h 85"/>
                <a:gd name="T14" fmla="*/ 83 w 84"/>
                <a:gd name="T15" fmla="*/ 80 h 85"/>
                <a:gd name="T16" fmla="*/ 76 w 84"/>
                <a:gd name="T17" fmla="*/ 85 h 85"/>
                <a:gd name="T18" fmla="*/ 16 w 84"/>
                <a:gd name="T19" fmla="*/ 28 h 85"/>
                <a:gd name="T20" fmla="*/ 16 w 84"/>
                <a:gd name="T21" fmla="*/ 64 h 85"/>
                <a:gd name="T22" fmla="*/ 19 w 84"/>
                <a:gd name="T23" fmla="*/ 69 h 85"/>
                <a:gd name="T24" fmla="*/ 57 w 84"/>
                <a:gd name="T25" fmla="*/ 69 h 85"/>
                <a:gd name="T26" fmla="*/ 16 w 84"/>
                <a:gd name="T27" fmla="*/ 2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85">
                  <a:moveTo>
                    <a:pt x="76" y="85"/>
                  </a:moveTo>
                  <a:cubicBezTo>
                    <a:pt x="19" y="85"/>
                    <a:pt x="19" y="85"/>
                    <a:pt x="19" y="85"/>
                  </a:cubicBezTo>
                  <a:cubicBezTo>
                    <a:pt x="9" y="85"/>
                    <a:pt x="0" y="76"/>
                    <a:pt x="0" y="64"/>
                  </a:cubicBezTo>
                  <a:cubicBezTo>
                    <a:pt x="0" y="9"/>
                    <a:pt x="0" y="9"/>
                    <a:pt x="0" y="9"/>
                  </a:cubicBezTo>
                  <a:cubicBezTo>
                    <a:pt x="0" y="5"/>
                    <a:pt x="2" y="3"/>
                    <a:pt x="5" y="1"/>
                  </a:cubicBezTo>
                  <a:cubicBezTo>
                    <a:pt x="8" y="0"/>
                    <a:pt x="11" y="1"/>
                    <a:pt x="13" y="3"/>
                  </a:cubicBezTo>
                  <a:cubicBezTo>
                    <a:pt x="81" y="71"/>
                    <a:pt x="81" y="71"/>
                    <a:pt x="81" y="71"/>
                  </a:cubicBezTo>
                  <a:cubicBezTo>
                    <a:pt x="84" y="73"/>
                    <a:pt x="84" y="77"/>
                    <a:pt x="83" y="80"/>
                  </a:cubicBezTo>
                  <a:cubicBezTo>
                    <a:pt x="82" y="83"/>
                    <a:pt x="79" y="85"/>
                    <a:pt x="76" y="85"/>
                  </a:cubicBezTo>
                  <a:close/>
                  <a:moveTo>
                    <a:pt x="16" y="28"/>
                  </a:moveTo>
                  <a:cubicBezTo>
                    <a:pt x="16" y="64"/>
                    <a:pt x="16" y="64"/>
                    <a:pt x="16" y="64"/>
                  </a:cubicBezTo>
                  <a:cubicBezTo>
                    <a:pt x="16" y="67"/>
                    <a:pt x="17" y="69"/>
                    <a:pt x="19" y="69"/>
                  </a:cubicBezTo>
                  <a:cubicBezTo>
                    <a:pt x="57" y="69"/>
                    <a:pt x="57" y="69"/>
                    <a:pt x="57" y="69"/>
                  </a:cubicBezTo>
                  <a:lnTo>
                    <a:pt x="16" y="2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 name="Rectangle 24"/>
          <p:cNvSpPr/>
          <p:nvPr/>
        </p:nvSpPr>
        <p:spPr>
          <a:xfrm>
            <a:off x="936939" y="3129003"/>
            <a:ext cx="3304110" cy="144655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5C2D9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Word</a:t>
            </a:r>
            <a:endParaRPr kumimoji="0" lang="en-US" sz="3200" b="0" i="0" u="none" strike="noStrike" kern="1200" cap="none" spc="0" normalizeH="0" baseline="0" noProof="0" dirty="0">
              <a:ln>
                <a:noFill/>
              </a:ln>
              <a:solidFill>
                <a:srgbClr val="5C2D9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Title 1"/>
          <p:cNvSpPr txBox="1">
            <a:spLocks/>
          </p:cNvSpPr>
          <p:nvPr/>
        </p:nvSpPr>
        <p:spPr>
          <a:xfrm>
            <a:off x="429403"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a:ln w="3175">
                <a:noFill/>
              </a:ln>
              <a:solidFill>
                <a:srgbClr val="FF0000"/>
              </a:solidFill>
              <a:effectLst/>
              <a:uLnTx/>
              <a:uFillTx/>
              <a:latin typeface="Segoe UI Light"/>
              <a:ea typeface="+mn-ea"/>
              <a:cs typeface="Segoe UI" pitchFamily="34" charset="0"/>
            </a:endParaRPr>
          </a:p>
        </p:txBody>
      </p:sp>
      <p:sp>
        <p:nvSpPr>
          <p:cNvPr id="3" name="TextBox 2"/>
          <p:cNvSpPr txBox="1"/>
          <p:nvPr/>
        </p:nvSpPr>
        <p:spPr>
          <a:xfrm>
            <a:off x="3807089" y="5380038"/>
            <a:ext cx="3926011" cy="1037207"/>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SMT: context of 2-7 words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NN: full sentence context</a:t>
            </a:r>
          </a:p>
        </p:txBody>
      </p:sp>
    </p:spTree>
    <p:extLst>
      <p:ext uri="{BB962C8B-B14F-4D97-AF65-F5344CB8AC3E}">
        <p14:creationId xmlns:p14="http://schemas.microsoft.com/office/powerpoint/2010/main" val="2190836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Try &amp; Compare </a:t>
            </a:r>
            <a:r>
              <a:rPr lang="en-US" dirty="0">
                <a:solidFill>
                  <a:schemeClr val="tx1"/>
                </a:solidFill>
                <a:hlinkClick r:id="rId3"/>
              </a:rPr>
              <a:t>https://translator.microsoft.com/neural</a:t>
            </a:r>
            <a:endParaRPr lang="en-US" dirty="0">
              <a:solidFill>
                <a:schemeClr val="tx1"/>
              </a:solidFill>
            </a:endParaRPr>
          </a:p>
        </p:txBody>
      </p:sp>
    </p:spTree>
    <p:extLst>
      <p:ext uri="{BB962C8B-B14F-4D97-AF65-F5344CB8AC3E}">
        <p14:creationId xmlns:p14="http://schemas.microsoft.com/office/powerpoint/2010/main" val="35766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Machine and Human Translation</a:t>
            </a:r>
          </a:p>
        </p:txBody>
      </p:sp>
      <p:graphicFrame>
        <p:nvGraphicFramePr>
          <p:cNvPr id="2" name="Table 1"/>
          <p:cNvGraphicFramePr>
            <a:graphicFrameLocks noGrp="1"/>
          </p:cNvGraphicFramePr>
          <p:nvPr>
            <p:extLst/>
          </p:nvPr>
        </p:nvGraphicFramePr>
        <p:xfrm>
          <a:off x="655639" y="2963862"/>
          <a:ext cx="11279964" cy="2590800"/>
        </p:xfrm>
        <a:graphic>
          <a:graphicData uri="http://schemas.openxmlformats.org/drawingml/2006/table">
            <a:tbl>
              <a:tblPr firstRow="1" bandRow="1">
                <a:tableStyleId>{5C22544A-7EE6-4342-B048-85BDC9FD1C3A}</a:tableStyleId>
              </a:tblPr>
              <a:tblGrid>
                <a:gridCol w="3759988">
                  <a:extLst>
                    <a:ext uri="{9D8B030D-6E8A-4147-A177-3AD203B41FA5}">
                      <a16:colId xmlns:a16="http://schemas.microsoft.com/office/drawing/2014/main" val="20000"/>
                    </a:ext>
                  </a:extLst>
                </a:gridCol>
                <a:gridCol w="3250410">
                  <a:extLst>
                    <a:ext uri="{9D8B030D-6E8A-4147-A177-3AD203B41FA5}">
                      <a16:colId xmlns:a16="http://schemas.microsoft.com/office/drawing/2014/main" val="20001"/>
                    </a:ext>
                  </a:extLst>
                </a:gridCol>
                <a:gridCol w="4269566">
                  <a:extLst>
                    <a:ext uri="{9D8B030D-6E8A-4147-A177-3AD203B41FA5}">
                      <a16:colId xmlns:a16="http://schemas.microsoft.com/office/drawing/2014/main" val="20002"/>
                    </a:ext>
                  </a:extLst>
                </a:gridCol>
              </a:tblGrid>
              <a:tr h="370840">
                <a:tc>
                  <a:txBody>
                    <a:bodyPr/>
                    <a:lstStyle/>
                    <a:p>
                      <a:endParaRPr lang="en-US" sz="2800"/>
                    </a:p>
                  </a:txBody>
                  <a:tcPr/>
                </a:tc>
                <a:tc>
                  <a:txBody>
                    <a:bodyPr/>
                    <a:lstStyle/>
                    <a:p>
                      <a:r>
                        <a:rPr lang="en-US" sz="2800"/>
                        <a:t>Human</a:t>
                      </a:r>
                    </a:p>
                  </a:txBody>
                  <a:tcPr/>
                </a:tc>
                <a:tc>
                  <a:txBody>
                    <a:bodyPr/>
                    <a:lstStyle/>
                    <a:p>
                      <a:r>
                        <a:rPr lang="en-US" sz="2800"/>
                        <a:t>Automatic</a:t>
                      </a:r>
                    </a:p>
                  </a:txBody>
                  <a:tcPr/>
                </a:tc>
                <a:extLst>
                  <a:ext uri="{0D108BD9-81ED-4DB2-BD59-A6C34878D82A}">
                    <a16:rowId xmlns:a16="http://schemas.microsoft.com/office/drawing/2014/main" val="10000"/>
                  </a:ext>
                </a:extLst>
              </a:tr>
              <a:tr h="370840">
                <a:tc>
                  <a:txBody>
                    <a:bodyPr/>
                    <a:lstStyle/>
                    <a:p>
                      <a:r>
                        <a:rPr lang="en-US" sz="2800" b="1"/>
                        <a:t>Quality</a:t>
                      </a:r>
                    </a:p>
                  </a:txBody>
                  <a:tcPr/>
                </a:tc>
                <a:tc>
                  <a:txBody>
                    <a:bodyPr/>
                    <a:lstStyle/>
                    <a:p>
                      <a:r>
                        <a:rPr lang="en-US" sz="2800">
                          <a:solidFill>
                            <a:srgbClr val="00B050"/>
                          </a:solidFill>
                        </a:rPr>
                        <a:t>Best</a:t>
                      </a:r>
                    </a:p>
                  </a:txBody>
                  <a:tcPr/>
                </a:tc>
                <a:tc>
                  <a:txBody>
                    <a:bodyPr/>
                    <a:lstStyle/>
                    <a:p>
                      <a:r>
                        <a:rPr lang="en-US" sz="2800"/>
                        <a:t>Mediocre to good</a:t>
                      </a:r>
                    </a:p>
                  </a:txBody>
                  <a:tcPr/>
                </a:tc>
                <a:extLst>
                  <a:ext uri="{0D108BD9-81ED-4DB2-BD59-A6C34878D82A}">
                    <a16:rowId xmlns:a16="http://schemas.microsoft.com/office/drawing/2014/main" val="10001"/>
                  </a:ext>
                </a:extLst>
              </a:tr>
              <a:tr h="370840">
                <a:tc>
                  <a:txBody>
                    <a:bodyPr/>
                    <a:lstStyle/>
                    <a:p>
                      <a:r>
                        <a:rPr lang="en-US" sz="2800" b="1"/>
                        <a:t>Scalability</a:t>
                      </a:r>
                    </a:p>
                  </a:txBody>
                  <a:tcPr/>
                </a:tc>
                <a:tc>
                  <a:txBody>
                    <a:bodyPr/>
                    <a:lstStyle/>
                    <a:p>
                      <a:r>
                        <a:rPr lang="en-US" sz="2800"/>
                        <a:t>Limited</a:t>
                      </a:r>
                    </a:p>
                  </a:txBody>
                  <a:tcPr/>
                </a:tc>
                <a:tc>
                  <a:txBody>
                    <a:bodyPr/>
                    <a:lstStyle/>
                    <a:p>
                      <a:r>
                        <a:rPr lang="en-US" sz="2800">
                          <a:solidFill>
                            <a:srgbClr val="00B050"/>
                          </a:solidFill>
                        </a:rPr>
                        <a:t>Limitless</a:t>
                      </a:r>
                    </a:p>
                  </a:txBody>
                  <a:tcPr/>
                </a:tc>
                <a:extLst>
                  <a:ext uri="{0D108BD9-81ED-4DB2-BD59-A6C34878D82A}">
                    <a16:rowId xmlns:a16="http://schemas.microsoft.com/office/drawing/2014/main" val="10002"/>
                  </a:ext>
                </a:extLst>
              </a:tr>
              <a:tr h="370840">
                <a:tc>
                  <a:txBody>
                    <a:bodyPr/>
                    <a:lstStyle/>
                    <a:p>
                      <a:r>
                        <a:rPr lang="en-US" sz="2800" b="1"/>
                        <a:t>Turn</a:t>
                      </a:r>
                      <a:r>
                        <a:rPr lang="en-US" sz="2800" b="1" baseline="0"/>
                        <a:t>around Time</a:t>
                      </a:r>
                      <a:endParaRPr lang="en-US" sz="2800" b="1"/>
                    </a:p>
                  </a:txBody>
                  <a:tcPr/>
                </a:tc>
                <a:tc>
                  <a:txBody>
                    <a:bodyPr/>
                    <a:lstStyle/>
                    <a:p>
                      <a:r>
                        <a:rPr lang="en-US" sz="2800"/>
                        <a:t>Hours to Days</a:t>
                      </a:r>
                    </a:p>
                  </a:txBody>
                  <a:tcPr/>
                </a:tc>
                <a:tc>
                  <a:txBody>
                    <a:bodyPr/>
                    <a:lstStyle/>
                    <a:p>
                      <a:r>
                        <a:rPr lang="en-US" sz="2800">
                          <a:solidFill>
                            <a:srgbClr val="00B050"/>
                          </a:solidFill>
                        </a:rPr>
                        <a:t>Second(s) to Minutes</a:t>
                      </a:r>
                    </a:p>
                  </a:txBody>
                  <a:tcPr/>
                </a:tc>
                <a:extLst>
                  <a:ext uri="{0D108BD9-81ED-4DB2-BD59-A6C34878D82A}">
                    <a16:rowId xmlns:a16="http://schemas.microsoft.com/office/drawing/2014/main" val="10003"/>
                  </a:ext>
                </a:extLst>
              </a:tr>
              <a:tr h="370840">
                <a:tc>
                  <a:txBody>
                    <a:bodyPr/>
                    <a:lstStyle/>
                    <a:p>
                      <a:r>
                        <a:rPr lang="en-US" sz="2800" b="1"/>
                        <a:t>Cost</a:t>
                      </a:r>
                    </a:p>
                  </a:txBody>
                  <a:tcPr/>
                </a:tc>
                <a:tc>
                  <a:txBody>
                    <a:bodyPr/>
                    <a:lstStyle/>
                    <a:p>
                      <a:r>
                        <a:rPr lang="en-US" sz="2800"/>
                        <a:t>12cts per word</a:t>
                      </a:r>
                    </a:p>
                  </a:txBody>
                  <a:tcPr/>
                </a:tc>
                <a:tc>
                  <a:txBody>
                    <a:bodyPr/>
                    <a:lstStyle/>
                    <a:p>
                      <a:r>
                        <a:rPr lang="en-US" sz="2800">
                          <a:solidFill>
                            <a:srgbClr val="00B050"/>
                          </a:solidFill>
                        </a:rPr>
                        <a:t>1/20,000</a:t>
                      </a:r>
                      <a:r>
                        <a:rPr lang="en-US" sz="2800" baseline="30000">
                          <a:solidFill>
                            <a:srgbClr val="00B050"/>
                          </a:solidFill>
                        </a:rPr>
                        <a:t>th</a:t>
                      </a:r>
                      <a:r>
                        <a:rPr lang="en-US" sz="2800">
                          <a:solidFill>
                            <a:srgbClr val="00B050"/>
                          </a:solidFill>
                        </a:rPr>
                        <a:t> </a:t>
                      </a:r>
                      <a:r>
                        <a:rPr lang="en-US" sz="2800" baseline="0">
                          <a:solidFill>
                            <a:srgbClr val="00B050"/>
                          </a:solidFill>
                        </a:rPr>
                        <a:t>of 12cts/</a:t>
                      </a:r>
                      <a:r>
                        <a:rPr lang="en-US" sz="2800">
                          <a:solidFill>
                            <a:srgbClr val="00B050"/>
                          </a:solidFill>
                        </a:rPr>
                        <a:t>word</a:t>
                      </a:r>
                    </a:p>
                  </a:txBody>
                  <a:tcPr/>
                </a:tc>
                <a:extLst>
                  <a:ext uri="{0D108BD9-81ED-4DB2-BD59-A6C34878D82A}">
                    <a16:rowId xmlns:a16="http://schemas.microsoft.com/office/drawing/2014/main" val="10004"/>
                  </a:ext>
                </a:extLst>
              </a:tr>
            </a:tbl>
          </a:graphicData>
        </a:graphic>
      </p:graphicFrame>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46637" y="1672237"/>
            <a:ext cx="2249932" cy="1191969"/>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99437" y="1796846"/>
            <a:ext cx="2133600" cy="942753"/>
          </a:xfrm>
          <a:prstGeom prst="rect">
            <a:avLst/>
          </a:prstGeom>
        </p:spPr>
      </p:pic>
    </p:spTree>
    <p:extLst>
      <p:ext uri="{BB962C8B-B14F-4D97-AF65-F5344CB8AC3E}">
        <p14:creationId xmlns:p14="http://schemas.microsoft.com/office/powerpoint/2010/main" val="251137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Agenda</a:t>
            </a:r>
          </a:p>
        </p:txBody>
      </p:sp>
      <p:sp>
        <p:nvSpPr>
          <p:cNvPr id="7" name="Text Placeholder 6"/>
          <p:cNvSpPr>
            <a:spLocks noGrp="1"/>
          </p:cNvSpPr>
          <p:nvPr>
            <p:ph type="body" sz="quarter" idx="10"/>
          </p:nvPr>
        </p:nvSpPr>
        <p:spPr>
          <a:xfrm>
            <a:off x="274638" y="1212850"/>
            <a:ext cx="11887200" cy="1969770"/>
          </a:xfrm>
        </p:spPr>
        <p:txBody>
          <a:bodyPr/>
          <a:lstStyle/>
          <a:p>
            <a:pPr lvl="1"/>
            <a:r>
              <a:rPr lang="en-US" sz="3600">
                <a:latin typeface="+mj-lt"/>
              </a:rPr>
              <a:t>Cognitive services</a:t>
            </a:r>
          </a:p>
          <a:p>
            <a:pPr lvl="1"/>
            <a:r>
              <a:rPr lang="en-US" sz="3600">
                <a:latin typeface="+mj-lt"/>
              </a:rPr>
              <a:t>Bot Framework</a:t>
            </a:r>
          </a:p>
          <a:p>
            <a:pPr lvl="1"/>
            <a:endParaRPr lang="en-US"/>
          </a:p>
          <a:p>
            <a:pPr lvl="1"/>
            <a:endParaRPr lang="en-US"/>
          </a:p>
        </p:txBody>
      </p:sp>
    </p:spTree>
    <p:extLst>
      <p:ext uri="{BB962C8B-B14F-4D97-AF65-F5344CB8AC3E}">
        <p14:creationId xmlns:p14="http://schemas.microsoft.com/office/powerpoint/2010/main" val="19238729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Translator Speech Translation API? </a:t>
            </a:r>
          </a:p>
        </p:txBody>
      </p:sp>
      <p:sp>
        <p:nvSpPr>
          <p:cNvPr id="23" name="Text Placeholder 22"/>
          <p:cNvSpPr>
            <a:spLocks noGrp="1"/>
          </p:cNvSpPr>
          <p:nvPr>
            <p:ph type="body" sz="quarter" idx="10"/>
          </p:nvPr>
        </p:nvSpPr>
        <p:spPr>
          <a:xfrm>
            <a:off x="6599237" y="1212849"/>
            <a:ext cx="5562601" cy="5860066"/>
          </a:xfrm>
        </p:spPr>
        <p:txBody>
          <a:bodyPr/>
          <a:lstStyle/>
          <a:p>
            <a:r>
              <a:rPr lang="en-US" dirty="0"/>
              <a:t> Machine Speech Translation</a:t>
            </a:r>
          </a:p>
          <a:p>
            <a:pPr lvl="1"/>
            <a:r>
              <a:rPr lang="en-US" dirty="0"/>
              <a:t>Send voice</a:t>
            </a:r>
          </a:p>
          <a:p>
            <a:pPr lvl="1"/>
            <a:r>
              <a:rPr lang="en-US" dirty="0"/>
              <a:t>Receive translated text</a:t>
            </a:r>
          </a:p>
          <a:p>
            <a:pPr lvl="1"/>
            <a:r>
              <a:rPr lang="en-US" dirty="0"/>
              <a:t>Receive text-to-speech translation</a:t>
            </a:r>
          </a:p>
          <a:p>
            <a:r>
              <a:rPr lang="en-US" dirty="0"/>
              <a:t> Optimized for conversations</a:t>
            </a:r>
          </a:p>
          <a:p>
            <a:pPr lvl="1"/>
            <a:r>
              <a:rPr lang="en-US" dirty="0"/>
              <a:t>Full conversations handling</a:t>
            </a:r>
          </a:p>
          <a:p>
            <a:pPr lvl="1"/>
            <a:r>
              <a:rPr lang="en-US" dirty="0"/>
              <a:t>Not only simple utterances</a:t>
            </a:r>
          </a:p>
          <a:p>
            <a:r>
              <a:rPr lang="en-US" dirty="0"/>
              <a:t> Languages supported</a:t>
            </a:r>
          </a:p>
          <a:p>
            <a:pPr lvl="1"/>
            <a:r>
              <a:rPr lang="en-US" dirty="0"/>
              <a:t>Speech languages: 10</a:t>
            </a:r>
          </a:p>
          <a:p>
            <a:pPr lvl="1"/>
            <a:r>
              <a:rPr lang="en-US" dirty="0"/>
              <a:t>Text languages: 60+</a:t>
            </a:r>
          </a:p>
          <a:p>
            <a:r>
              <a:rPr lang="en-US" dirty="0"/>
              <a:t> Azure Service </a:t>
            </a:r>
          </a:p>
          <a:p>
            <a:pPr lvl="1"/>
            <a:r>
              <a:rPr lang="en-US" dirty="0"/>
              <a:t>Pay-per-second model</a:t>
            </a:r>
          </a:p>
        </p:txBody>
      </p:sp>
      <p:sp>
        <p:nvSpPr>
          <p:cNvPr id="9" name="Rectangle 8"/>
          <p:cNvSpPr/>
          <p:nvPr/>
        </p:nvSpPr>
        <p:spPr>
          <a:xfrm>
            <a:off x="787438" y="1355543"/>
            <a:ext cx="4585300" cy="1452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Box 10"/>
          <p:cNvSpPr txBox="1"/>
          <p:nvPr/>
        </p:nvSpPr>
        <p:spPr>
          <a:xfrm>
            <a:off x="744018" y="1342252"/>
            <a:ext cx="1008609" cy="312073"/>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w="0"/>
                <a:solidFill>
                  <a:srgbClr val="0078D7"/>
                </a:solidFill>
                <a:effectLst>
                  <a:outerShdw blurRad="38100" dist="19050" dir="2700000" algn="tl" rotWithShape="0">
                    <a:srgbClr val="505050">
                      <a:alpha val="40000"/>
                    </a:srgbClr>
                  </a:outerShdw>
                </a:effectLst>
                <a:uLnTx/>
                <a:uFillTx/>
                <a:latin typeface="Segoe UI" panose="020B0502040204020203" pitchFamily="34" charset="0"/>
                <a:ea typeface="+mn-ea"/>
                <a:cs typeface="Segoe UI" panose="020B0502040204020203" pitchFamily="34" charset="0"/>
              </a:rPr>
              <a:t>Client app</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25089" y="5887911"/>
            <a:ext cx="812515" cy="812515"/>
          </a:xfrm>
          <a:prstGeom prst="rect">
            <a:avLst/>
          </a:prstGeom>
        </p:spPr>
      </p:pic>
      <p:sp>
        <p:nvSpPr>
          <p:cNvPr id="13" name="Rectangle 12"/>
          <p:cNvSpPr/>
          <p:nvPr/>
        </p:nvSpPr>
        <p:spPr>
          <a:xfrm>
            <a:off x="3229318" y="1535671"/>
            <a:ext cx="2021159" cy="312073"/>
          </a:xfrm>
          <a:prstGeom prst="rect">
            <a:avLst/>
          </a:prstGeom>
          <a:solidFill>
            <a:schemeClr val="bg1">
              <a:lumMod val="95000"/>
            </a:schemeClr>
          </a:solidFill>
          <a:ln>
            <a:solidFill>
              <a:srgbClr val="00B050"/>
            </a:solidFill>
          </a:ln>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zh-CN" sz="1428" b="0" i="0" u="none" strike="noStrike" kern="1200" cap="none" spc="0" normalizeH="0" baseline="0" noProof="0">
                <a:ln>
                  <a:noFill/>
                </a:ln>
                <a:solidFill>
                  <a:srgbClr val="000000"/>
                </a:solidFill>
                <a:effectLst/>
                <a:uLnTx/>
                <a:uFillTx/>
                <a:latin typeface="Arial" panose="020B0604020202020204" pitchFamily="34" charset="0"/>
                <a:ea typeface="+mn-ea"/>
                <a:cs typeface="+mn-cs"/>
              </a:rPr>
              <a:t>Translated text</a:t>
            </a:r>
            <a:endParaRPr kumimoji="0" lang="zh-CN" altLang="en-US" sz="1428"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 name="TextBox 13"/>
          <p:cNvSpPr txBox="1"/>
          <p:nvPr/>
        </p:nvSpPr>
        <p:spPr>
          <a:xfrm>
            <a:off x="2551353" y="5586797"/>
            <a:ext cx="991086" cy="350330"/>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70C0"/>
                </a:solidFill>
                <a:effectLst/>
                <a:uLnTx/>
                <a:uFillTx/>
                <a:latin typeface="Segoe UI"/>
                <a:ea typeface="+mn-ea"/>
                <a:cs typeface="+mn-cs"/>
              </a:rPr>
              <a:t>WEB API</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2774025" y="5046521"/>
            <a:ext cx="511912" cy="453408"/>
          </a:xfrm>
          <a:prstGeom prst="rect">
            <a:avLst/>
          </a:prstGeom>
        </p:spPr>
      </p:pic>
      <p:grpSp>
        <p:nvGrpSpPr>
          <p:cNvPr id="16" name="Group 15"/>
          <p:cNvGrpSpPr/>
          <p:nvPr/>
        </p:nvGrpSpPr>
        <p:grpSpPr>
          <a:xfrm>
            <a:off x="2270560" y="3421062"/>
            <a:ext cx="1552671" cy="1552672"/>
            <a:chOff x="1092201" y="3995738"/>
            <a:chExt cx="2063749" cy="2063750"/>
          </a:xfrm>
        </p:grpSpPr>
        <p:sp>
          <p:nvSpPr>
            <p:cNvPr id="17" name="Freeform 5"/>
            <p:cNvSpPr>
              <a:spLocks/>
            </p:cNvSpPr>
            <p:nvPr/>
          </p:nvSpPr>
          <p:spPr bwMode="auto">
            <a:xfrm>
              <a:off x="1397000" y="4391025"/>
              <a:ext cx="1385887" cy="957263"/>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6"/>
            <p:cNvSpPr>
              <a:spLocks noEditPoints="1"/>
            </p:cNvSpPr>
            <p:nvPr/>
          </p:nvSpPr>
          <p:spPr bwMode="auto">
            <a:xfrm>
              <a:off x="1092201" y="3995738"/>
              <a:ext cx="2063749" cy="2063750"/>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6579329">
            <a:off x="3011879" y="2835522"/>
            <a:ext cx="666503" cy="288598"/>
          </a:xfrm>
          <a:prstGeom prst="rect">
            <a:avLst/>
          </a:prstGeom>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4500000">
            <a:off x="2465865" y="2836528"/>
            <a:ext cx="674823" cy="277641"/>
          </a:xfrm>
          <a:prstGeom prst="rect">
            <a:avLst/>
          </a:prstGeom>
        </p:spPr>
      </p:pic>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8394" y="1696194"/>
            <a:ext cx="1781658" cy="951899"/>
          </a:xfrm>
          <a:prstGeom prst="rect">
            <a:avLst/>
          </a:prstGeom>
          <a:ln>
            <a:noFill/>
          </a:ln>
        </p:spPr>
      </p:pic>
      <p:pic>
        <p:nvPicPr>
          <p:cNvPr id="25" name="Picture 2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229318" y="1922694"/>
            <a:ext cx="2017776" cy="707136"/>
          </a:xfrm>
          <a:prstGeom prst="rect">
            <a:avLst/>
          </a:prstGeom>
        </p:spPr>
      </p:pic>
    </p:spTree>
    <p:extLst>
      <p:ext uri="{BB962C8B-B14F-4D97-AF65-F5344CB8AC3E}">
        <p14:creationId xmlns:p14="http://schemas.microsoft.com/office/powerpoint/2010/main" val="3030119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E2EDC9-1A63-413B-AF12-800A84964E84}"/>
              </a:ext>
            </a:extLst>
          </p:cNvPr>
          <p:cNvSpPr/>
          <p:nvPr/>
        </p:nvSpPr>
        <p:spPr bwMode="auto">
          <a:xfrm>
            <a:off x="0" y="1211261"/>
            <a:ext cx="12618967" cy="457200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t="-471"/>
          <a:stretch/>
        </p:blipFill>
        <p:spPr>
          <a:xfrm>
            <a:off x="1419224" y="1201737"/>
            <a:ext cx="3275848" cy="455400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086224" y="1237687"/>
            <a:ext cx="2437840" cy="4536025"/>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25735" y="3054441"/>
            <a:ext cx="1123423" cy="529057"/>
          </a:xfrm>
          <a:prstGeom prst="rect">
            <a:avLst/>
          </a:prstGeom>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264761" y="3030537"/>
            <a:ext cx="1497863" cy="533764"/>
          </a:xfrm>
          <a:prstGeom prst="rect">
            <a:avLst/>
          </a:prstGeom>
        </p:spPr>
      </p:pic>
      <p:sp>
        <p:nvSpPr>
          <p:cNvPr id="6" name="Rectangle 5"/>
          <p:cNvSpPr/>
          <p:nvPr/>
        </p:nvSpPr>
        <p:spPr bwMode="auto">
          <a:xfrm>
            <a:off x="4361231" y="3054441"/>
            <a:ext cx="1389059" cy="539288"/>
          </a:xfrm>
          <a:prstGeom prst="rect">
            <a:avLst/>
          </a:prstGeom>
          <a:solidFill>
            <a:srgbClr val="E6E7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p:cNvPicPr>
            <a:picLocks noChangeAspect="1"/>
          </p:cNvPicPr>
          <p:nvPr/>
        </p:nvPicPr>
        <p:blipFill>
          <a:blip r:embed="rId7"/>
          <a:stretch>
            <a:fillRect/>
          </a:stretch>
        </p:blipFill>
        <p:spPr>
          <a:xfrm>
            <a:off x="4518382" y="3054441"/>
            <a:ext cx="1074758" cy="560743"/>
          </a:xfrm>
          <a:prstGeom prst="rect">
            <a:avLst/>
          </a:prstGeom>
        </p:spPr>
      </p:pic>
      <p:pic>
        <p:nvPicPr>
          <p:cNvPr id="18" name="Picture 17"/>
          <p:cNvPicPr>
            <a:picLocks noChangeAspect="1"/>
          </p:cNvPicPr>
          <p:nvPr/>
        </p:nvPicPr>
        <p:blipFill>
          <a:blip r:embed="rId8"/>
          <a:stretch>
            <a:fillRect/>
          </a:stretch>
        </p:blipFill>
        <p:spPr>
          <a:xfrm>
            <a:off x="4378761" y="3054441"/>
            <a:ext cx="1307663" cy="471513"/>
          </a:xfrm>
          <a:prstGeom prst="rect">
            <a:avLst/>
          </a:prstGeom>
        </p:spPr>
      </p:pic>
      <p:sp>
        <p:nvSpPr>
          <p:cNvPr id="5" name="Title 4"/>
          <p:cNvSpPr>
            <a:spLocks noGrp="1"/>
          </p:cNvSpPr>
          <p:nvPr>
            <p:ph type="title"/>
          </p:nvPr>
        </p:nvSpPr>
        <p:spPr/>
        <p:txBody>
          <a:bodyPr/>
          <a:lstStyle/>
          <a:p>
            <a:r>
              <a:rPr lang="en-US"/>
              <a:t>How Speech Translation works</a:t>
            </a:r>
          </a:p>
        </p:txBody>
      </p:sp>
      <p:pic>
        <p:nvPicPr>
          <p:cNvPr id="2" name="Picture 1"/>
          <p:cNvPicPr>
            <a:picLocks noChangeAspect="1"/>
          </p:cNvPicPr>
          <p:nvPr/>
        </p:nvPicPr>
        <p:blipFill rotWithShape="1">
          <a:blip r:embed="rId9" cstate="print">
            <a:extLst>
              <a:ext uri="{28A0092B-C50C-407E-A947-70E740481C1C}">
                <a14:useLocalDpi xmlns:a14="http://schemas.microsoft.com/office/drawing/2010/main"/>
              </a:ext>
            </a:extLst>
          </a:blip>
          <a:srcRect t="-471"/>
          <a:stretch/>
        </p:blipFill>
        <p:spPr>
          <a:xfrm>
            <a:off x="1587" y="1201737"/>
            <a:ext cx="1417637" cy="4555046"/>
          </a:xfrm>
          <a:prstGeom prst="rect">
            <a:avLst/>
          </a:prstGeom>
        </p:spPr>
      </p:pic>
      <p:sp>
        <p:nvSpPr>
          <p:cNvPr id="21" name="Rectangle 20"/>
          <p:cNvSpPr/>
          <p:nvPr/>
        </p:nvSpPr>
        <p:spPr bwMode="auto">
          <a:xfrm>
            <a:off x="4675129" y="3601628"/>
            <a:ext cx="685800" cy="188132"/>
          </a:xfrm>
          <a:prstGeom prst="rect">
            <a:avLst/>
          </a:prstGeom>
          <a:solidFill>
            <a:srgbClr val="E6E7E8"/>
          </a:solidFill>
          <a:ln>
            <a:solidFill>
              <a:srgbClr val="E6E7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p:cNvGrpSpPr/>
          <p:nvPr/>
        </p:nvGrpSpPr>
        <p:grpSpPr>
          <a:xfrm>
            <a:off x="4482483" y="1227228"/>
            <a:ext cx="2316779" cy="1528998"/>
            <a:chOff x="4702174" y="1146174"/>
            <a:chExt cx="2095501" cy="1619498"/>
          </a:xfrm>
          <a:solidFill>
            <a:schemeClr val="bg1"/>
          </a:solidFill>
        </p:grpSpPr>
        <p:sp>
          <p:nvSpPr>
            <p:cNvPr id="15" name="Rectangle 14"/>
            <p:cNvSpPr/>
            <p:nvPr/>
          </p:nvSpPr>
          <p:spPr bwMode="auto">
            <a:xfrm>
              <a:off x="4702174" y="1470272"/>
              <a:ext cx="685800" cy="1295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p:cNvSpPr/>
            <p:nvPr/>
          </p:nvSpPr>
          <p:spPr bwMode="auto">
            <a:xfrm>
              <a:off x="4846636" y="1146174"/>
              <a:ext cx="1951039" cy="1295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highlight>
                  <a:srgbClr val="FFFFFF"/>
                </a:highligh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1679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200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9"/>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hidden"/>
                                      </p:to>
                                    </p:set>
                                  </p:childTnLst>
                                </p:cTn>
                              </p:par>
                            </p:childTnLst>
                          </p:cTn>
                        </p:par>
                        <p:par>
                          <p:cTn id="14" fill="hold">
                            <p:stCondLst>
                              <p:cond delay="0"/>
                            </p:stCondLst>
                            <p:childTnLst>
                              <p:par>
                                <p:cTn id="15" presetID="10" presetClass="exit" presetSubtype="0" fill="hold" nodeType="afterEffect">
                                  <p:stCondLst>
                                    <p:cond delay="200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par>
                          <p:cTn id="23" fill="hold">
                            <p:stCondLst>
                              <p:cond delay="500"/>
                            </p:stCondLst>
                            <p:childTnLst>
                              <p:par>
                                <p:cTn id="24" presetID="22" presetClass="exit" presetSubtype="4" fill="hold" nodeType="afterEffect">
                                  <p:stCondLst>
                                    <p:cond delay="0"/>
                                  </p:stCondLst>
                                  <p:childTnLst>
                                    <p:animEffect transition="out" filter="wipe(down)">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bwMode="auto">
          <a:xfrm>
            <a:off x="3507047" y="1562100"/>
            <a:ext cx="5126413" cy="5092625"/>
          </a:xfrm>
          <a:prstGeom prst="rect">
            <a:avLst/>
          </a:prstGeom>
          <a:solidFill>
            <a:schemeClr val="bg1">
              <a:lumMod val="8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a:t>TrueText: Speech Correction</a:t>
            </a:r>
          </a:p>
        </p:txBody>
      </p:sp>
      <p:sp>
        <p:nvSpPr>
          <p:cNvPr id="29" name="Rectangle 5"/>
          <p:cNvSpPr>
            <a:spLocks noChangeArrowheads="1"/>
          </p:cNvSpPr>
          <p:nvPr/>
        </p:nvSpPr>
        <p:spPr bwMode="auto">
          <a:xfrm>
            <a:off x="763135" y="2278062"/>
            <a:ext cx="2109927" cy="3163321"/>
          </a:xfrm>
          <a:prstGeom prst="rect">
            <a:avLst/>
          </a:prstGeom>
          <a:solidFill>
            <a:srgbClr val="067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6"/>
          <p:cNvSpPr>
            <a:spLocks noChangeArrowheads="1"/>
          </p:cNvSpPr>
          <p:nvPr/>
        </p:nvSpPr>
        <p:spPr bwMode="auto">
          <a:xfrm>
            <a:off x="901840" y="2902771"/>
            <a:ext cx="1838623"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Speech Recognition</a:t>
            </a:r>
          </a:p>
        </p:txBody>
      </p:sp>
      <p:sp>
        <p:nvSpPr>
          <p:cNvPr id="32" name="Rectangle 6"/>
          <p:cNvSpPr>
            <a:spLocks noChangeArrowheads="1"/>
          </p:cNvSpPr>
          <p:nvPr/>
        </p:nvSpPr>
        <p:spPr bwMode="auto">
          <a:xfrm>
            <a:off x="901839" y="3554959"/>
            <a:ext cx="1838624" cy="4161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TrueText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Speech Correction</a:t>
            </a:r>
          </a:p>
        </p:txBody>
      </p:sp>
      <p:sp>
        <p:nvSpPr>
          <p:cNvPr id="33" name="Rectangle 6"/>
          <p:cNvSpPr>
            <a:spLocks noChangeArrowheads="1"/>
          </p:cNvSpPr>
          <p:nvPr/>
        </p:nvSpPr>
        <p:spPr bwMode="auto">
          <a:xfrm>
            <a:off x="901840" y="4207146"/>
            <a:ext cx="1845366"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Translation</a:t>
            </a:r>
          </a:p>
        </p:txBody>
      </p:sp>
      <p:sp>
        <p:nvSpPr>
          <p:cNvPr id="34" name="Rectangle 6"/>
          <p:cNvSpPr>
            <a:spLocks noChangeArrowheads="1"/>
          </p:cNvSpPr>
          <p:nvPr/>
        </p:nvSpPr>
        <p:spPr bwMode="auto">
          <a:xfrm>
            <a:off x="901839" y="4859335"/>
            <a:ext cx="1845367"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Text to Speech</a:t>
            </a:r>
          </a:p>
        </p:txBody>
      </p:sp>
      <p:cxnSp>
        <p:nvCxnSpPr>
          <p:cNvPr id="41" name="Straight Arrow Connector 40"/>
          <p:cNvCxnSpPr/>
          <p:nvPr/>
        </p:nvCxnSpPr>
        <p:spPr>
          <a:xfrm>
            <a:off x="2519993" y="2125663"/>
            <a:ext cx="0" cy="777108"/>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19993" y="3249536"/>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519993" y="3887584"/>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519993" y="4547826"/>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519993" y="5123286"/>
            <a:ext cx="0" cy="894334"/>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39" name="Freeform 573"/>
          <p:cNvSpPr>
            <a:spLocks/>
          </p:cNvSpPr>
          <p:nvPr/>
        </p:nvSpPr>
        <p:spPr bwMode="auto">
          <a:xfrm>
            <a:off x="3494488" y="1667090"/>
            <a:ext cx="5062776" cy="953983"/>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solidFill>
            <a:srgbClr val="6E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3" name="Freeform 573"/>
          <p:cNvSpPr>
            <a:spLocks/>
          </p:cNvSpPr>
          <p:nvPr/>
        </p:nvSpPr>
        <p:spPr bwMode="auto">
          <a:xfrm>
            <a:off x="3517661" y="4193697"/>
            <a:ext cx="5062776" cy="950852"/>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4" name="Freeform 573"/>
          <p:cNvSpPr>
            <a:spLocks/>
          </p:cNvSpPr>
          <p:nvPr/>
        </p:nvSpPr>
        <p:spPr bwMode="auto">
          <a:xfrm>
            <a:off x="3494488" y="5450437"/>
            <a:ext cx="5062776" cy="1088325"/>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6" name="Freeform 573"/>
          <p:cNvSpPr>
            <a:spLocks/>
          </p:cNvSpPr>
          <p:nvPr/>
        </p:nvSpPr>
        <p:spPr bwMode="auto">
          <a:xfrm>
            <a:off x="3517661" y="2876320"/>
            <a:ext cx="5062776" cy="985170"/>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8" name="Freeform 586"/>
          <p:cNvSpPr>
            <a:spLocks/>
          </p:cNvSpPr>
          <p:nvPr/>
        </p:nvSpPr>
        <p:spPr bwMode="auto">
          <a:xfrm>
            <a:off x="5394764" y="1820862"/>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um no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mean yes but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am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i've</a:t>
            </a:r>
            <a:r>
              <a:rPr kumimoji="0" lang="en-US" sz="1200" b="0" i="0" u="none" strike="noStrike" kern="1200" cap="none" spc="0" normalizeH="0" baseline="0" noProof="0" dirty="0">
                <a:ln>
                  <a:noFill/>
                </a:ln>
                <a:solidFill>
                  <a:srgbClr val="737373"/>
                </a:solidFill>
                <a:effectLst/>
                <a:uLnTx/>
                <a:uFillTx/>
                <a:latin typeface="Segoe UI"/>
                <a:ea typeface="+mn-ea"/>
                <a:cs typeface="+mn-cs"/>
              </a:rPr>
              <a:t> never done it myself did users before uh I will ask go deep to help me</a:t>
            </a:r>
          </a:p>
        </p:txBody>
      </p:sp>
      <p:sp>
        <p:nvSpPr>
          <p:cNvPr id="732" name="Freeform 586"/>
          <p:cNvSpPr>
            <a:spLocks/>
          </p:cNvSpPr>
          <p:nvPr/>
        </p:nvSpPr>
        <p:spPr bwMode="auto">
          <a:xfrm>
            <a:off x="5394764" y="5486123"/>
            <a:ext cx="3120889" cy="998685"/>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Yes.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But I’ve never done it myself.</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Did you use yours before?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I will ask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en-US" sz="1200" b="0" i="0" u="none" strike="noStrike" kern="1200" cap="none" spc="0" normalizeH="0" baseline="0" noProof="0" dirty="0">
                <a:ln>
                  <a:noFill/>
                </a:ln>
                <a:solidFill>
                  <a:srgbClr val="737373"/>
                </a:solidFill>
                <a:effectLst/>
                <a:uLnTx/>
                <a:uFillTx/>
                <a:latin typeface="Segoe UI"/>
                <a:ea typeface="+mn-ea"/>
                <a:cs typeface="+mn-cs"/>
              </a:rPr>
              <a:t> to help me.</a:t>
            </a:r>
          </a:p>
        </p:txBody>
      </p:sp>
      <p:sp>
        <p:nvSpPr>
          <p:cNvPr id="733" name="Freeform 586"/>
          <p:cNvSpPr>
            <a:spLocks/>
          </p:cNvSpPr>
          <p:nvPr/>
        </p:nvSpPr>
        <p:spPr bwMode="auto">
          <a:xfrm>
            <a:off x="5385752" y="3045985"/>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um no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mean yes but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am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i've</a:t>
            </a:r>
            <a:r>
              <a:rPr kumimoji="0" lang="en-US" sz="1200" b="0" i="0" u="none" strike="noStrike" kern="1200" cap="none" spc="0" normalizeH="0" baseline="0" noProof="0" dirty="0">
                <a:ln>
                  <a:noFill/>
                </a:ln>
                <a:solidFill>
                  <a:srgbClr val="737373"/>
                </a:solidFill>
                <a:effectLst/>
                <a:uLnTx/>
                <a:uFillTx/>
                <a:latin typeface="Segoe UI"/>
                <a:ea typeface="+mn-ea"/>
                <a:cs typeface="+mn-cs"/>
              </a:rPr>
              <a:t> never done it myself </a:t>
            </a:r>
            <a:r>
              <a:rPr kumimoji="0" lang="en-US" sz="1200" b="1" i="0" u="none" strike="noStrike" kern="1200" cap="none" spc="0" normalizeH="0" baseline="0" noProof="0" dirty="0">
                <a:ln>
                  <a:noFill/>
                </a:ln>
                <a:solidFill>
                  <a:srgbClr val="737373"/>
                </a:solidFill>
                <a:effectLst/>
                <a:uLnTx/>
                <a:uFillTx/>
                <a:latin typeface="Segoe UI"/>
                <a:ea typeface="+mn-ea"/>
                <a:cs typeface="+mn-cs"/>
              </a:rPr>
              <a:t>did you use yours </a:t>
            </a:r>
            <a:r>
              <a:rPr kumimoji="0" lang="en-US" sz="1200" b="0" i="0" u="none" strike="noStrike" kern="1200" cap="none" spc="0" normalizeH="0" baseline="0" noProof="0" dirty="0">
                <a:ln>
                  <a:noFill/>
                </a:ln>
                <a:solidFill>
                  <a:srgbClr val="737373"/>
                </a:solidFill>
                <a:effectLst/>
                <a:uLnTx/>
                <a:uFillTx/>
                <a:latin typeface="Segoe UI"/>
                <a:ea typeface="+mn-ea"/>
                <a:cs typeface="+mn-cs"/>
              </a:rPr>
              <a:t>before uh I will ask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en-US" sz="1200" b="0" i="0" u="none" strike="noStrike" kern="1200" cap="none" spc="0" normalizeH="0" baseline="0" noProof="0" dirty="0">
                <a:ln>
                  <a:noFill/>
                </a:ln>
                <a:solidFill>
                  <a:srgbClr val="737373"/>
                </a:solidFill>
                <a:effectLst/>
                <a:uLnTx/>
                <a:uFillTx/>
                <a:latin typeface="Segoe UI"/>
                <a:ea typeface="+mn-ea"/>
                <a:cs typeface="+mn-cs"/>
              </a:rPr>
              <a:t> to help me</a:t>
            </a:r>
          </a:p>
        </p:txBody>
      </p:sp>
      <p:sp>
        <p:nvSpPr>
          <p:cNvPr id="735" name="Freeform 586"/>
          <p:cNvSpPr>
            <a:spLocks/>
          </p:cNvSpPr>
          <p:nvPr/>
        </p:nvSpPr>
        <p:spPr bwMode="auto">
          <a:xfrm>
            <a:off x="5380139" y="4353923"/>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sngStrike" kern="1200" cap="none" spc="0" normalizeH="0" baseline="0" noProof="0" dirty="0">
                <a:ln>
                  <a:noFill/>
                </a:ln>
                <a:solidFill>
                  <a:srgbClr val="767676"/>
                </a:solidFill>
                <a:effectLst/>
                <a:uLnTx/>
                <a:uFillTx/>
                <a:latin typeface="Segoe UI"/>
                <a:ea typeface="+mn-ea"/>
                <a:cs typeface="+mn-cs"/>
              </a:rPr>
              <a:t>no </a:t>
            </a:r>
            <a:r>
              <a:rPr kumimoji="0" lang="en-US" sz="1200" b="1" i="0" u="none" strike="sngStrike" kern="1200" cap="none" spc="0" normalizeH="0" baseline="0" noProof="0" dirty="0" err="1">
                <a:ln>
                  <a:noFill/>
                </a:ln>
                <a:solidFill>
                  <a:srgbClr val="767676"/>
                </a:solidFill>
                <a:effectLst/>
                <a:uLnTx/>
                <a:uFillTx/>
                <a:latin typeface="Segoe UI"/>
                <a:ea typeface="+mn-ea"/>
                <a:cs typeface="+mn-cs"/>
              </a:rPr>
              <a:t>i</a:t>
            </a:r>
            <a:r>
              <a:rPr kumimoji="0" lang="en-US" sz="1200" b="1" i="0" u="none" strike="sngStrike" kern="1200" cap="none" spc="0" normalizeH="0" baseline="0" noProof="0" dirty="0">
                <a:ln>
                  <a:noFill/>
                </a:ln>
                <a:solidFill>
                  <a:srgbClr val="767676"/>
                </a:solidFill>
                <a:effectLst/>
                <a:uLnTx/>
                <a:uFillTx/>
                <a:latin typeface="Segoe UI"/>
                <a:ea typeface="+mn-ea"/>
                <a:cs typeface="+mn-cs"/>
              </a:rPr>
              <a:t> mean </a:t>
            </a:r>
            <a:r>
              <a:rPr kumimoji="0" lang="en-US" sz="1200" b="0" i="0" u="none" strike="noStrike" kern="1200" cap="none" spc="0" normalizeH="0" baseline="0" noProof="0" dirty="0">
                <a:ln>
                  <a:noFill/>
                </a:ln>
                <a:solidFill>
                  <a:srgbClr val="767676"/>
                </a:solidFill>
                <a:effectLst/>
                <a:uLnTx/>
                <a:uFillTx/>
                <a:latin typeface="Segoe UI"/>
                <a:ea typeface="+mn-ea"/>
                <a:cs typeface="+mn-cs"/>
              </a:rPr>
              <a:t>yes but</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1" i="0" u="none" strike="sngStrike" kern="1200" cap="none" spc="0" normalizeH="0" baseline="0" noProof="0" dirty="0">
                <a:ln>
                  <a:noFill/>
                </a:ln>
                <a:solidFill>
                  <a:srgbClr val="767676"/>
                </a:solidFill>
                <a:effectLst/>
                <a:uLnTx/>
                <a:uFillTx/>
                <a:latin typeface="Segoe UI"/>
                <a:ea typeface="+mn-ea"/>
                <a:cs typeface="+mn-cs"/>
              </a:rPr>
              <a:t>I am</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0" i="0" u="none" strike="noStrike" kern="1200" cap="none" spc="0" normalizeH="0" baseline="0" noProof="0" dirty="0" err="1">
                <a:ln>
                  <a:noFill/>
                </a:ln>
                <a:solidFill>
                  <a:srgbClr val="767676"/>
                </a:solidFill>
                <a:effectLst/>
                <a:uLnTx/>
                <a:uFillTx/>
                <a:latin typeface="Segoe UI"/>
                <a:ea typeface="+mn-ea"/>
                <a:cs typeface="+mn-cs"/>
              </a:rPr>
              <a:t>i've</a:t>
            </a:r>
            <a:r>
              <a:rPr kumimoji="0" lang="en-US" sz="1200" b="0" i="0" u="none" strike="noStrike" kern="1200" cap="none" spc="0" normalizeH="0" baseline="0" noProof="0" dirty="0">
                <a:ln>
                  <a:noFill/>
                </a:ln>
                <a:solidFill>
                  <a:srgbClr val="767676"/>
                </a:solidFill>
                <a:effectLst/>
                <a:uLnTx/>
                <a:uFillTx/>
                <a:latin typeface="Segoe UI"/>
                <a:ea typeface="+mn-ea"/>
                <a:cs typeface="+mn-cs"/>
              </a:rPr>
              <a:t> never done it myself did you use yours before </a:t>
            </a:r>
            <a:r>
              <a:rPr kumimoji="0" lang="en-US" sz="1200" b="1" i="0" u="none" strike="sngStrike" kern="1200" cap="none" spc="0" normalizeH="0" baseline="0" noProof="0" dirty="0">
                <a:ln>
                  <a:noFill/>
                </a:ln>
                <a:solidFill>
                  <a:srgbClr val="767676"/>
                </a:solidFill>
                <a:effectLst/>
                <a:uLnTx/>
                <a:uFillTx/>
                <a:latin typeface="Segoe UI"/>
                <a:ea typeface="+mn-ea"/>
                <a:cs typeface="+mn-cs"/>
              </a:rPr>
              <a:t>uh</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0" i="0" u="none" strike="noStrike" kern="1200" cap="none" spc="0" normalizeH="0" baseline="0" noProof="0" dirty="0">
                <a:ln>
                  <a:noFill/>
                </a:ln>
                <a:solidFill>
                  <a:srgbClr val="767676"/>
                </a:solidFill>
                <a:effectLst/>
                <a:uLnTx/>
                <a:uFillTx/>
                <a:latin typeface="Segoe UI"/>
                <a:ea typeface="+mn-ea"/>
                <a:cs typeface="+mn-cs"/>
              </a:rPr>
              <a:t>I will ask </a:t>
            </a:r>
            <a:r>
              <a:rPr kumimoji="0" lang="en-US" sz="1200" b="0" i="0" u="none" strike="noStrike" kern="1200" cap="none" spc="0" normalizeH="0" baseline="0" noProof="0" dirty="0" err="1">
                <a:ln>
                  <a:noFill/>
                </a:ln>
                <a:solidFill>
                  <a:srgbClr val="767676"/>
                </a:solidFill>
                <a:effectLst/>
                <a:uLnTx/>
                <a:uFillTx/>
                <a:latin typeface="Segoe UI"/>
                <a:ea typeface="+mn-ea"/>
                <a:cs typeface="+mn-cs"/>
              </a:rPr>
              <a:t>gurdeep</a:t>
            </a:r>
            <a:r>
              <a:rPr kumimoji="0" lang="en-US" sz="1200" b="0" i="0" u="none" strike="noStrike" kern="1200" cap="none" spc="0" normalizeH="0" baseline="0" noProof="0" dirty="0">
                <a:ln>
                  <a:noFill/>
                </a:ln>
                <a:solidFill>
                  <a:srgbClr val="767676"/>
                </a:solidFill>
                <a:effectLst/>
                <a:uLnTx/>
                <a:uFillTx/>
                <a:latin typeface="Segoe UI"/>
                <a:ea typeface="+mn-ea"/>
                <a:cs typeface="+mn-cs"/>
              </a:rPr>
              <a:t> to help me</a:t>
            </a:r>
          </a:p>
        </p:txBody>
      </p:sp>
      <p:pic>
        <p:nvPicPr>
          <p:cNvPr id="738" name="Picture 7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8395" y="1757468"/>
            <a:ext cx="456290" cy="417838"/>
          </a:xfrm>
          <a:prstGeom prst="rect">
            <a:avLst/>
          </a:prstGeom>
        </p:spPr>
      </p:pic>
      <p:sp>
        <p:nvSpPr>
          <p:cNvPr id="739" name="TextBox 738"/>
          <p:cNvSpPr txBox="1"/>
          <p:nvPr/>
        </p:nvSpPr>
        <p:spPr>
          <a:xfrm>
            <a:off x="3494488" y="2121914"/>
            <a:ext cx="1729974" cy="70480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Raw ASR Output</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dirty="0">
              <a:ln>
                <a:noFill/>
              </a:ln>
              <a:effectLst/>
              <a:uLnTx/>
              <a:uFillTx/>
              <a:latin typeface="Segoe UI"/>
              <a:ea typeface="+mn-ea"/>
              <a:cs typeface="+mn-cs"/>
            </a:endParaRPr>
          </a:p>
        </p:txBody>
      </p:sp>
      <p:sp>
        <p:nvSpPr>
          <p:cNvPr id="741" name="TextBox 740"/>
          <p:cNvSpPr txBox="1"/>
          <p:nvPr/>
        </p:nvSpPr>
        <p:spPr>
          <a:xfrm>
            <a:off x="3465424" y="3390827"/>
            <a:ext cx="1733827" cy="461665"/>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C2ACF0"/>
                </a:solidFill>
                <a:effectLst/>
                <a:uLnTx/>
                <a:uFillTx/>
                <a:latin typeface="Segoe UI"/>
                <a:ea typeface="+mn-ea"/>
                <a:cs typeface="+mn-cs"/>
              </a:rPr>
              <a:t>Lattice</a:t>
            </a:r>
            <a:r>
              <a:rPr kumimoji="0" lang="en-US" sz="1200" b="0" i="0" u="none" strike="noStrike" kern="1200" cap="none" spc="0" normalizeH="0" baseline="0" noProof="0" dirty="0">
                <a:ln>
                  <a:noFill/>
                </a:ln>
                <a:solidFill>
                  <a:srgbClr val="505050"/>
                </a:solidFill>
                <a:effectLst/>
                <a:uLnTx/>
                <a:uFillTx/>
                <a:latin typeface="Segoe UI"/>
                <a:ea typeface="+mn-ea"/>
                <a:cs typeface="+mn-cs"/>
              </a:rPr>
              <a:t> </a:t>
            </a:r>
            <a:r>
              <a:rPr kumimoji="0" lang="en-US" sz="1200" b="0" i="0" u="none" strike="noStrike" kern="1200" cap="none" spc="0" normalizeH="0" baseline="0" noProof="0" dirty="0">
                <a:ln>
                  <a:noFill/>
                </a:ln>
                <a:solidFill>
                  <a:srgbClr val="C2ACF0"/>
                </a:solidFill>
                <a:effectLst/>
                <a:uLnTx/>
                <a:uFillTx/>
                <a:latin typeface="Segoe UI"/>
                <a:ea typeface="+mn-ea"/>
                <a:cs typeface="+mn-cs"/>
              </a:rPr>
              <a:t>Rescoring</a:t>
            </a:r>
          </a:p>
        </p:txBody>
      </p:sp>
      <p:sp>
        <p:nvSpPr>
          <p:cNvPr id="743" name="TextBox 742"/>
          <p:cNvSpPr txBox="1"/>
          <p:nvPr/>
        </p:nvSpPr>
        <p:spPr>
          <a:xfrm>
            <a:off x="3479863" y="4771103"/>
            <a:ext cx="1733827" cy="445393"/>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mn-cs"/>
              </a:rPr>
              <a:t>Disfluency</a:t>
            </a:r>
            <a:r>
              <a:rPr kumimoji="0" lang="en-US" sz="1200" b="0" i="0" u="none" strike="noStrike" kern="1200" cap="none" spc="0" normalizeH="0" baseline="0" noProof="0">
                <a:ln>
                  <a:noFill/>
                </a:ln>
                <a:solidFill>
                  <a:srgbClr val="FFFFFF"/>
                </a:solidFill>
                <a:effectLst/>
                <a:uLnTx/>
                <a:uFillTx/>
                <a:latin typeface="Segoe UI"/>
                <a:ea typeface="+mn-ea"/>
                <a:cs typeface="+mn-cs"/>
              </a:rPr>
              <a:t> Removal</a:t>
            </a:r>
          </a:p>
        </p:txBody>
      </p:sp>
      <p:pic>
        <p:nvPicPr>
          <p:cNvPr id="7" name="Picture 6"/>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815760" y="3040062"/>
            <a:ext cx="836051" cy="476426"/>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58909" y="4335462"/>
            <a:ext cx="317608" cy="431040"/>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14434" y="5568183"/>
            <a:ext cx="668902" cy="307229"/>
          </a:xfrm>
          <a:prstGeom prst="rect">
            <a:avLst/>
          </a:prstGeom>
        </p:spPr>
      </p:pic>
      <p:sp>
        <p:nvSpPr>
          <p:cNvPr id="53" name="TextBox 52"/>
          <p:cNvSpPr txBox="1"/>
          <p:nvPr/>
        </p:nvSpPr>
        <p:spPr>
          <a:xfrm>
            <a:off x="3494488" y="5807914"/>
            <a:ext cx="1737198" cy="794064"/>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Segmentation</a:t>
            </a:r>
            <a:br>
              <a:rPr kumimoji="0" lang="en-US" sz="1200" b="0" i="0" u="none" strike="noStrike" kern="1200" cap="none" spc="0" normalizeH="0" baseline="0" noProof="0" dirty="0">
                <a:ln>
                  <a:noFill/>
                </a:ln>
                <a:effectLst/>
                <a:uLnTx/>
                <a:uFillTx/>
                <a:latin typeface="Segoe UI"/>
                <a:ea typeface="+mn-ea"/>
                <a:cs typeface="+mn-cs"/>
              </a:rPr>
            </a:br>
            <a:r>
              <a:rPr kumimoji="0" lang="en-US" sz="1200" b="0" i="0" u="none" strike="noStrike" kern="1200" cap="none" spc="0" normalizeH="0" baseline="0" noProof="0" dirty="0">
                <a:ln>
                  <a:noFill/>
                </a:ln>
                <a:effectLst/>
                <a:uLnTx/>
                <a:uFillTx/>
                <a:latin typeface="Segoe UI"/>
                <a:ea typeface="+mn-ea"/>
                <a:cs typeface="+mn-cs"/>
              </a:rPr>
              <a:t>Punctuation and</a:t>
            </a:r>
            <a:br>
              <a:rPr kumimoji="0" lang="en-US" sz="1200" b="0" i="0" u="none" strike="noStrike" kern="1200" cap="none" spc="0" normalizeH="0" baseline="0" noProof="0" dirty="0">
                <a:ln>
                  <a:noFill/>
                </a:ln>
                <a:effectLst/>
                <a:uLnTx/>
                <a:uFillTx/>
                <a:latin typeface="Segoe UI"/>
                <a:ea typeface="+mn-ea"/>
                <a:cs typeface="+mn-cs"/>
              </a:rPr>
            </a:br>
            <a:r>
              <a:rPr kumimoji="0" lang="en-US" sz="1200" b="0" i="0" u="none" strike="noStrike" kern="1200" cap="none" spc="0" normalizeH="0" baseline="0" noProof="0" dirty="0">
                <a:ln>
                  <a:noFill/>
                </a:ln>
                <a:effectLst/>
                <a:uLnTx/>
                <a:uFillTx/>
                <a:latin typeface="Segoe UI"/>
                <a:ea typeface="+mn-ea"/>
                <a:cs typeface="+mn-cs"/>
              </a:rPr>
              <a:t>True Casing</a:t>
            </a:r>
          </a:p>
        </p:txBody>
      </p:sp>
      <p:sp>
        <p:nvSpPr>
          <p:cNvPr id="54" name="Freeform 586"/>
          <p:cNvSpPr>
            <a:spLocks/>
          </p:cNvSpPr>
          <p:nvPr/>
        </p:nvSpPr>
        <p:spPr bwMode="auto">
          <a:xfrm>
            <a:off x="8890929" y="5420105"/>
            <a:ext cx="3273273" cy="1033160"/>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Oui.</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Mais je </a:t>
            </a:r>
            <a:r>
              <a:rPr kumimoji="0" lang="fr-FR" sz="1200" b="1" i="0" u="none" strike="noStrike" kern="1200" cap="none" spc="0" normalizeH="0" baseline="0" noProof="0" dirty="0">
                <a:ln>
                  <a:noFill/>
                </a:ln>
                <a:solidFill>
                  <a:srgbClr val="737373"/>
                </a:solidFill>
                <a:effectLst/>
                <a:uLnTx/>
                <a:uFillTx/>
                <a:latin typeface="Segoe UI"/>
                <a:ea typeface="+mn-ea"/>
                <a:cs typeface="+mn-cs"/>
              </a:rPr>
              <a:t>ne l</a:t>
            </a:r>
            <a:r>
              <a:rPr kumimoji="0" lang="fr-FR" sz="1200" b="0" i="0" u="none" strike="noStrike" kern="1200" cap="none" spc="0" normalizeH="0" baseline="0" noProof="0" dirty="0">
                <a:ln>
                  <a:noFill/>
                </a:ln>
                <a:solidFill>
                  <a:srgbClr val="737373"/>
                </a:solidFill>
                <a:effectLst/>
                <a:uLnTx/>
                <a:uFillTx/>
                <a:latin typeface="Segoe UI"/>
                <a:ea typeface="+mn-ea"/>
                <a:cs typeface="+mn-cs"/>
              </a:rPr>
              <a:t>'ai jamais fait moi-même.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Avez-vous utilisé le vôtre avant?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Je vais demander à </a:t>
            </a:r>
            <a:r>
              <a:rPr kumimoji="0" lang="fr-FR"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fr-FR" sz="1200" b="0" i="0" u="none" strike="noStrike" kern="1200" cap="none" spc="0" normalizeH="0" baseline="0" noProof="0" dirty="0">
                <a:ln>
                  <a:noFill/>
                </a:ln>
                <a:solidFill>
                  <a:srgbClr val="737373"/>
                </a:solidFill>
                <a:effectLst/>
                <a:uLnTx/>
                <a:uFillTx/>
                <a:latin typeface="Segoe UI"/>
                <a:ea typeface="+mn-ea"/>
                <a:cs typeface="+mn-cs"/>
              </a:rPr>
              <a:t> de m'aider</a:t>
            </a:r>
            <a:endParaRPr kumimoji="0" lang="en-US" sz="1200" b="0" i="0" u="none" strike="noStrike" kern="1200" cap="none" spc="0" normalizeH="0" baseline="0" noProof="0" dirty="0">
              <a:ln>
                <a:noFill/>
              </a:ln>
              <a:solidFill>
                <a:srgbClr val="737373"/>
              </a:solidFill>
              <a:effectLst/>
              <a:uLnTx/>
              <a:uFillTx/>
              <a:latin typeface="Segoe UI"/>
              <a:ea typeface="+mn-ea"/>
              <a:cs typeface="+mn-cs"/>
            </a:endParaRPr>
          </a:p>
        </p:txBody>
      </p:sp>
      <p:sp>
        <p:nvSpPr>
          <p:cNvPr id="55" name="Freeform 586"/>
          <p:cNvSpPr>
            <a:spLocks/>
          </p:cNvSpPr>
          <p:nvPr/>
        </p:nvSpPr>
        <p:spPr bwMode="auto">
          <a:xfrm>
            <a:off x="8880914" y="1544193"/>
            <a:ext cx="3283288" cy="11089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sngStrike" kern="1200" cap="none" spc="0" normalizeH="0" baseline="0" noProof="0" dirty="0" err="1">
                <a:ln>
                  <a:noFill/>
                </a:ln>
                <a:solidFill>
                  <a:srgbClr val="767676"/>
                </a:solidFill>
                <a:effectLst/>
                <a:uLnTx/>
                <a:uFillTx/>
                <a:latin typeface="Segoe UI"/>
                <a:ea typeface="+mn-ea"/>
                <a:cs typeface="+mn-cs"/>
              </a:rPr>
              <a:t>um</a:t>
            </a:r>
            <a:r>
              <a:rPr kumimoji="0" lang="fr-FR" sz="1200" b="0" i="0" u="none" strike="sngStrike" kern="1200" cap="none" spc="0" normalizeH="0" baseline="0" noProof="0" dirty="0">
                <a:ln>
                  <a:noFill/>
                </a:ln>
                <a:solidFill>
                  <a:srgbClr val="767676"/>
                </a:solidFill>
                <a:effectLst/>
                <a:uLnTx/>
                <a:uFillTx/>
                <a:latin typeface="Segoe UI"/>
                <a:ea typeface="+mn-ea"/>
                <a:cs typeface="+mn-cs"/>
              </a:rPr>
              <a:t> non je veux dire </a:t>
            </a:r>
            <a:r>
              <a:rPr kumimoji="0" lang="fr-FR" sz="1200" b="0" i="0" u="none" strike="noStrike" kern="1200" cap="none" spc="0" normalizeH="0" baseline="0" noProof="0" dirty="0">
                <a:ln>
                  <a:noFill/>
                </a:ln>
                <a:solidFill>
                  <a:srgbClr val="767676"/>
                </a:solidFill>
                <a:effectLst/>
                <a:uLnTx/>
                <a:uFillTx/>
                <a:latin typeface="Segoe UI"/>
                <a:ea typeface="+mn-ea"/>
                <a:cs typeface="+mn-cs"/>
              </a:rPr>
              <a:t>oui, mais </a:t>
            </a:r>
            <a:r>
              <a:rPr kumimoji="0" lang="fr-FR" sz="1200" b="0" i="0" u="none" strike="sngStrike" kern="1200" cap="none" spc="0" normalizeH="0" baseline="0" noProof="0" dirty="0">
                <a:ln>
                  <a:noFill/>
                </a:ln>
                <a:solidFill>
                  <a:srgbClr val="767676"/>
                </a:solidFill>
                <a:effectLst/>
                <a:uLnTx/>
                <a:uFillTx/>
                <a:latin typeface="Segoe UI"/>
                <a:ea typeface="+mn-ea"/>
                <a:cs typeface="+mn-cs"/>
              </a:rPr>
              <a:t>je suis </a:t>
            </a:r>
            <a:r>
              <a:rPr kumimoji="0" lang="fr-FR" sz="1200" b="0" i="0" u="none" strike="noStrike" kern="1200" cap="none" spc="0" normalizeH="0" baseline="0" noProof="0" dirty="0">
                <a:ln>
                  <a:noFill/>
                </a:ln>
                <a:solidFill>
                  <a:srgbClr val="767676"/>
                </a:solidFill>
                <a:effectLst/>
                <a:uLnTx/>
                <a:uFillTx/>
                <a:latin typeface="Segoe UI"/>
                <a:ea typeface="+mn-ea"/>
                <a:cs typeface="+mn-cs"/>
              </a:rPr>
              <a:t>je n'ai jamais fait moi-même les utilisateurs avant e UH .je vais demander aller profondément pour m'aider</a:t>
            </a:r>
            <a:endParaRPr kumimoji="0" lang="en-US" sz="1200" b="0" i="0" u="none" strike="noStrike" kern="1200" cap="none" spc="0" normalizeH="0" baseline="0" noProof="0" dirty="0">
              <a:ln>
                <a:noFill/>
              </a:ln>
              <a:solidFill>
                <a:srgbClr val="767676"/>
              </a:solidFill>
              <a:effectLst/>
              <a:uLnTx/>
              <a:uFillTx/>
              <a:latin typeface="Segoe UI"/>
              <a:ea typeface="+mn-ea"/>
              <a:cs typeface="+mn-cs"/>
            </a:endParaRPr>
          </a:p>
        </p:txBody>
      </p:sp>
      <p:cxnSp>
        <p:nvCxnSpPr>
          <p:cNvPr id="56" name="Straight Arrow Connector 55"/>
          <p:cNvCxnSpPr/>
          <p:nvPr/>
        </p:nvCxnSpPr>
        <p:spPr>
          <a:xfrm>
            <a:off x="8515652" y="2016536"/>
            <a:ext cx="365261" cy="0"/>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bwMode="auto">
          <a:xfrm>
            <a:off x="6091380" y="6345906"/>
            <a:ext cx="3230002" cy="458537"/>
          </a:xfrm>
          <a:custGeom>
            <a:avLst/>
            <a:gdLst>
              <a:gd name="connsiteX0" fmla="*/ 103402 w 4325779"/>
              <a:gd name="connsiteY0" fmla="*/ 174812 h 407719"/>
              <a:gd name="connsiteX1" fmla="*/ 466473 w 4325779"/>
              <a:gd name="connsiteY1" fmla="*/ 363071 h 407719"/>
              <a:gd name="connsiteX2" fmla="*/ 3787896 w 4325779"/>
              <a:gd name="connsiteY2" fmla="*/ 376518 h 407719"/>
              <a:gd name="connsiteX3" fmla="*/ 4325779 w 4325779"/>
              <a:gd name="connsiteY3" fmla="*/ 0 h 407719"/>
              <a:gd name="connsiteX0" fmla="*/ 48363 w 4270740"/>
              <a:gd name="connsiteY0" fmla="*/ 174812 h 407719"/>
              <a:gd name="connsiteX1" fmla="*/ 411434 w 4270740"/>
              <a:gd name="connsiteY1" fmla="*/ 363071 h 407719"/>
              <a:gd name="connsiteX2" fmla="*/ 3732857 w 4270740"/>
              <a:gd name="connsiteY2" fmla="*/ 376518 h 407719"/>
              <a:gd name="connsiteX3" fmla="*/ 4270740 w 4270740"/>
              <a:gd name="connsiteY3" fmla="*/ 0 h 407719"/>
              <a:gd name="connsiteX0" fmla="*/ 0 w 4222377"/>
              <a:gd name="connsiteY0" fmla="*/ 174812 h 451305"/>
              <a:gd name="connsiteX1" fmla="*/ 808841 w 4222377"/>
              <a:gd name="connsiteY1" fmla="*/ 435461 h 451305"/>
              <a:gd name="connsiteX2" fmla="*/ 3684494 w 4222377"/>
              <a:gd name="connsiteY2" fmla="*/ 376518 h 451305"/>
              <a:gd name="connsiteX3" fmla="*/ 4222377 w 4222377"/>
              <a:gd name="connsiteY3" fmla="*/ 0 h 451305"/>
              <a:gd name="connsiteX0" fmla="*/ 0 w 4222377"/>
              <a:gd name="connsiteY0" fmla="*/ 174812 h 459757"/>
              <a:gd name="connsiteX1" fmla="*/ 808841 w 4222377"/>
              <a:gd name="connsiteY1" fmla="*/ 435461 h 459757"/>
              <a:gd name="connsiteX2" fmla="*/ 3684494 w 4222377"/>
              <a:gd name="connsiteY2" fmla="*/ 376518 h 459757"/>
              <a:gd name="connsiteX3" fmla="*/ 4222377 w 4222377"/>
              <a:gd name="connsiteY3" fmla="*/ 0 h 459757"/>
              <a:gd name="connsiteX0" fmla="*/ 0 w 4224282"/>
              <a:gd name="connsiteY0" fmla="*/ 155762 h 452713"/>
              <a:gd name="connsiteX1" fmla="*/ 810746 w 4224282"/>
              <a:gd name="connsiteY1" fmla="*/ 435461 h 452713"/>
              <a:gd name="connsiteX2" fmla="*/ 3686399 w 4224282"/>
              <a:gd name="connsiteY2" fmla="*/ 376518 h 452713"/>
              <a:gd name="connsiteX3" fmla="*/ 4224282 w 4224282"/>
              <a:gd name="connsiteY3" fmla="*/ 0 h 452713"/>
              <a:gd name="connsiteX0" fmla="*/ 3918 w 4228200"/>
              <a:gd name="connsiteY0" fmla="*/ 155762 h 452713"/>
              <a:gd name="connsiteX1" fmla="*/ 814664 w 4228200"/>
              <a:gd name="connsiteY1" fmla="*/ 435461 h 452713"/>
              <a:gd name="connsiteX2" fmla="*/ 3690317 w 4228200"/>
              <a:gd name="connsiteY2" fmla="*/ 376518 h 452713"/>
              <a:gd name="connsiteX3" fmla="*/ 4228200 w 4228200"/>
              <a:gd name="connsiteY3" fmla="*/ 0 h 452713"/>
              <a:gd name="connsiteX0" fmla="*/ 0 w 4224282"/>
              <a:gd name="connsiteY0" fmla="*/ 155762 h 452713"/>
              <a:gd name="connsiteX1" fmla="*/ 810746 w 4224282"/>
              <a:gd name="connsiteY1" fmla="*/ 435461 h 452713"/>
              <a:gd name="connsiteX2" fmla="*/ 3686399 w 4224282"/>
              <a:gd name="connsiteY2" fmla="*/ 376518 h 452713"/>
              <a:gd name="connsiteX3" fmla="*/ 4224282 w 4224282"/>
              <a:gd name="connsiteY3" fmla="*/ 0 h 452713"/>
              <a:gd name="connsiteX0" fmla="*/ 427 w 4224709"/>
              <a:gd name="connsiteY0" fmla="*/ 155762 h 452713"/>
              <a:gd name="connsiteX1" fmla="*/ 811173 w 4224709"/>
              <a:gd name="connsiteY1" fmla="*/ 435461 h 452713"/>
              <a:gd name="connsiteX2" fmla="*/ 3686826 w 4224709"/>
              <a:gd name="connsiteY2" fmla="*/ 376518 h 452713"/>
              <a:gd name="connsiteX3" fmla="*/ 4224709 w 4224709"/>
              <a:gd name="connsiteY3" fmla="*/ 0 h 452713"/>
              <a:gd name="connsiteX0" fmla="*/ 427 w 3953415"/>
              <a:gd name="connsiteY0" fmla="*/ 211642 h 510625"/>
              <a:gd name="connsiteX1" fmla="*/ 811173 w 3953415"/>
              <a:gd name="connsiteY1" fmla="*/ 491341 h 510625"/>
              <a:gd name="connsiteX2" fmla="*/ 3686826 w 3953415"/>
              <a:gd name="connsiteY2" fmla="*/ 432398 h 510625"/>
              <a:gd name="connsiteX3" fmla="*/ 3950389 w 3953415"/>
              <a:gd name="connsiteY3" fmla="*/ 0 h 510625"/>
              <a:gd name="connsiteX0" fmla="*/ 427 w 4023047"/>
              <a:gd name="connsiteY0" fmla="*/ 211642 h 510625"/>
              <a:gd name="connsiteX1" fmla="*/ 811173 w 4023047"/>
              <a:gd name="connsiteY1" fmla="*/ 491341 h 510625"/>
              <a:gd name="connsiteX2" fmla="*/ 3686826 w 4023047"/>
              <a:gd name="connsiteY2" fmla="*/ 432398 h 510625"/>
              <a:gd name="connsiteX3" fmla="*/ 3950389 w 4023047"/>
              <a:gd name="connsiteY3" fmla="*/ 0 h 510625"/>
              <a:gd name="connsiteX0" fmla="*/ 301 w 3951265"/>
              <a:gd name="connsiteY0" fmla="*/ 211642 h 514423"/>
              <a:gd name="connsiteX1" fmla="*/ 811047 w 3951265"/>
              <a:gd name="connsiteY1" fmla="*/ 491341 h 514423"/>
              <a:gd name="connsiteX2" fmla="*/ 3117740 w 3951265"/>
              <a:gd name="connsiteY2" fmla="*/ 442558 h 514423"/>
              <a:gd name="connsiteX3" fmla="*/ 3950263 w 3951265"/>
              <a:gd name="connsiteY3" fmla="*/ 0 h 514423"/>
              <a:gd name="connsiteX0" fmla="*/ 256 w 3950729"/>
              <a:gd name="connsiteY0" fmla="*/ 211642 h 512454"/>
              <a:gd name="connsiteX1" fmla="*/ 811002 w 3950729"/>
              <a:gd name="connsiteY1" fmla="*/ 491341 h 512454"/>
              <a:gd name="connsiteX2" fmla="*/ 2777335 w 3950729"/>
              <a:gd name="connsiteY2" fmla="*/ 437478 h 512454"/>
              <a:gd name="connsiteX3" fmla="*/ 3950218 w 3950729"/>
              <a:gd name="connsiteY3" fmla="*/ 0 h 512454"/>
              <a:gd name="connsiteX0" fmla="*/ 256 w 3549886"/>
              <a:gd name="connsiteY0" fmla="*/ 201482 h 501871"/>
              <a:gd name="connsiteX1" fmla="*/ 811002 w 3549886"/>
              <a:gd name="connsiteY1" fmla="*/ 481181 h 501871"/>
              <a:gd name="connsiteX2" fmla="*/ 2777335 w 3549886"/>
              <a:gd name="connsiteY2" fmla="*/ 427318 h 501871"/>
              <a:gd name="connsiteX3" fmla="*/ 3548898 w 3549886"/>
              <a:gd name="connsiteY3" fmla="*/ 0 h 501871"/>
              <a:gd name="connsiteX0" fmla="*/ 256 w 3548898"/>
              <a:gd name="connsiteY0" fmla="*/ 201482 h 501871"/>
              <a:gd name="connsiteX1" fmla="*/ 811002 w 3548898"/>
              <a:gd name="connsiteY1" fmla="*/ 481181 h 501871"/>
              <a:gd name="connsiteX2" fmla="*/ 2777335 w 3548898"/>
              <a:gd name="connsiteY2" fmla="*/ 427318 h 501871"/>
              <a:gd name="connsiteX3" fmla="*/ 3548898 w 3548898"/>
              <a:gd name="connsiteY3" fmla="*/ 0 h 501871"/>
              <a:gd name="connsiteX0" fmla="*/ 243 w 3548885"/>
              <a:gd name="connsiteY0" fmla="*/ 201482 h 503806"/>
              <a:gd name="connsiteX1" fmla="*/ 810989 w 3548885"/>
              <a:gd name="connsiteY1" fmla="*/ 481181 h 503806"/>
              <a:gd name="connsiteX2" fmla="*/ 2660482 w 3548885"/>
              <a:gd name="connsiteY2" fmla="*/ 432398 h 503806"/>
              <a:gd name="connsiteX3" fmla="*/ 3548885 w 3548885"/>
              <a:gd name="connsiteY3" fmla="*/ 0 h 503806"/>
              <a:gd name="connsiteX0" fmla="*/ 243 w 3548885"/>
              <a:gd name="connsiteY0" fmla="*/ 201482 h 503806"/>
              <a:gd name="connsiteX1" fmla="*/ 810989 w 3548885"/>
              <a:gd name="connsiteY1" fmla="*/ 481181 h 503806"/>
              <a:gd name="connsiteX2" fmla="*/ 2660482 w 3548885"/>
              <a:gd name="connsiteY2" fmla="*/ 432398 h 503806"/>
              <a:gd name="connsiteX3" fmla="*/ 3548885 w 3548885"/>
              <a:gd name="connsiteY3" fmla="*/ 0 h 503806"/>
            </a:gdLst>
            <a:ahLst/>
            <a:cxnLst>
              <a:cxn ang="0">
                <a:pos x="connsiteX0" y="connsiteY0"/>
              </a:cxn>
              <a:cxn ang="0">
                <a:pos x="connsiteX1" y="connsiteY1"/>
              </a:cxn>
              <a:cxn ang="0">
                <a:pos x="connsiteX2" y="connsiteY2"/>
              </a:cxn>
              <a:cxn ang="0">
                <a:pos x="connsiteX3" y="connsiteY3"/>
              </a:cxn>
            </a:cxnLst>
            <a:rect l="l" t="t" r="r" b="b"/>
            <a:pathLst>
              <a:path w="3548885" h="503806">
                <a:moveTo>
                  <a:pt x="243" y="201482"/>
                </a:moveTo>
                <a:cubicBezTo>
                  <a:pt x="-10963" y="412152"/>
                  <a:pt x="367616" y="442695"/>
                  <a:pt x="810989" y="481181"/>
                </a:cubicBezTo>
                <a:cubicBezTo>
                  <a:pt x="1254362" y="519667"/>
                  <a:pt x="2204166" y="512595"/>
                  <a:pt x="2660482" y="432398"/>
                </a:cubicBezTo>
                <a:cubicBezTo>
                  <a:pt x="3116798" y="352201"/>
                  <a:pt x="3118430" y="337820"/>
                  <a:pt x="3548885" y="0"/>
                </a:cubicBezTo>
              </a:path>
            </a:pathLst>
          </a:custGeom>
          <a:noFill/>
          <a:ln w="1016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bwMode="auto">
          <a:xfrm flipV="1">
            <a:off x="2741919" y="1554562"/>
            <a:ext cx="770131" cy="5085855"/>
          </a:xfrm>
          <a:custGeom>
            <a:avLst/>
            <a:gdLst>
              <a:gd name="connsiteX0" fmla="*/ 0 w 1219200"/>
              <a:gd name="connsiteY0" fmla="*/ 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0 h 1540015"/>
              <a:gd name="connsiteX0" fmla="*/ 0 w 1219200"/>
              <a:gd name="connsiteY0" fmla="*/ 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77724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067575 h 1540015"/>
              <a:gd name="connsiteX4" fmla="*/ 0 w 1219200"/>
              <a:gd name="connsiteY4" fmla="*/ 77724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187590 h 1540015"/>
              <a:gd name="connsiteX4" fmla="*/ 0 w 1219200"/>
              <a:gd name="connsiteY4" fmla="*/ 777240 h 1540015"/>
              <a:gd name="connsiteX0" fmla="*/ 0 w 1219200"/>
              <a:gd name="connsiteY0" fmla="*/ 2646680 h 3409455"/>
              <a:gd name="connsiteX1" fmla="*/ 1210499 w 1219200"/>
              <a:gd name="connsiteY1" fmla="*/ 0 h 3409455"/>
              <a:gd name="connsiteX2" fmla="*/ 1219200 w 1219200"/>
              <a:gd name="connsiteY2" fmla="*/ 3409455 h 3409455"/>
              <a:gd name="connsiteX3" fmla="*/ 0 w 1219200"/>
              <a:gd name="connsiteY3" fmla="*/ 3057030 h 3409455"/>
              <a:gd name="connsiteX4" fmla="*/ 0 w 1219200"/>
              <a:gd name="connsiteY4" fmla="*/ 2646680 h 3409455"/>
              <a:gd name="connsiteX0" fmla="*/ 0 w 1210884"/>
              <a:gd name="connsiteY0" fmla="*/ 2646680 h 5085855"/>
              <a:gd name="connsiteX1" fmla="*/ 1210499 w 1210884"/>
              <a:gd name="connsiteY1" fmla="*/ 0 h 5085855"/>
              <a:gd name="connsiteX2" fmla="*/ 1201798 w 1210884"/>
              <a:gd name="connsiteY2" fmla="*/ 5085855 h 5085855"/>
              <a:gd name="connsiteX3" fmla="*/ 0 w 1210884"/>
              <a:gd name="connsiteY3" fmla="*/ 3057030 h 5085855"/>
              <a:gd name="connsiteX4" fmla="*/ 0 w 1210884"/>
              <a:gd name="connsiteY4" fmla="*/ 2646680 h 508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884" h="5085855">
                <a:moveTo>
                  <a:pt x="0" y="2646680"/>
                </a:moveTo>
                <a:lnTo>
                  <a:pt x="1210499" y="0"/>
                </a:lnTo>
                <a:cubicBezTo>
                  <a:pt x="1213399" y="1136485"/>
                  <a:pt x="1198898" y="3949370"/>
                  <a:pt x="1201798" y="5085855"/>
                </a:cubicBezTo>
                <a:lnTo>
                  <a:pt x="0" y="3057030"/>
                </a:lnTo>
                <a:lnTo>
                  <a:pt x="0" y="2646680"/>
                </a:lnTo>
                <a:close/>
              </a:path>
            </a:pathLst>
          </a:custGeom>
          <a:solidFill>
            <a:schemeClr val="bg1">
              <a:lumMod val="8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p:nvSpPr>
        <p:spPr bwMode="auto">
          <a:xfrm>
            <a:off x="2609320" y="1104483"/>
            <a:ext cx="3675037" cy="2670177"/>
          </a:xfrm>
          <a:custGeom>
            <a:avLst/>
            <a:gdLst>
              <a:gd name="connsiteX0" fmla="*/ 0 w 3116580"/>
              <a:gd name="connsiteY0" fmla="*/ 3325664 h 3325664"/>
              <a:gd name="connsiteX1" fmla="*/ 480060 w 3116580"/>
              <a:gd name="connsiteY1" fmla="*/ 2708444 h 3325664"/>
              <a:gd name="connsiteX2" fmla="*/ 419100 w 3116580"/>
              <a:gd name="connsiteY2" fmla="*/ 894884 h 3325664"/>
              <a:gd name="connsiteX3" fmla="*/ 1424940 w 3116580"/>
              <a:gd name="connsiteY3" fmla="*/ 26204 h 3325664"/>
              <a:gd name="connsiteX4" fmla="*/ 3116580 w 3116580"/>
              <a:gd name="connsiteY4" fmla="*/ 216704 h 3325664"/>
              <a:gd name="connsiteX0" fmla="*/ 0 w 3116580"/>
              <a:gd name="connsiteY0" fmla="*/ 3319731 h 3319731"/>
              <a:gd name="connsiteX1" fmla="*/ 480060 w 3116580"/>
              <a:gd name="connsiteY1" fmla="*/ 2702511 h 3319731"/>
              <a:gd name="connsiteX2" fmla="*/ 335280 w 3116580"/>
              <a:gd name="connsiteY2" fmla="*/ 782271 h 3319731"/>
              <a:gd name="connsiteX3" fmla="*/ 1424940 w 3116580"/>
              <a:gd name="connsiteY3" fmla="*/ 20271 h 3319731"/>
              <a:gd name="connsiteX4" fmla="*/ 3116580 w 3116580"/>
              <a:gd name="connsiteY4" fmla="*/ 210771 h 3319731"/>
              <a:gd name="connsiteX0" fmla="*/ 0 w 3116580"/>
              <a:gd name="connsiteY0" fmla="*/ 3263230 h 3263230"/>
              <a:gd name="connsiteX1" fmla="*/ 480060 w 3116580"/>
              <a:gd name="connsiteY1" fmla="*/ 2646010 h 3263230"/>
              <a:gd name="connsiteX2" fmla="*/ 335280 w 3116580"/>
              <a:gd name="connsiteY2" fmla="*/ 725770 h 3263230"/>
              <a:gd name="connsiteX3" fmla="*/ 1051560 w 3116580"/>
              <a:gd name="connsiteY3" fmla="*/ 24730 h 3263230"/>
              <a:gd name="connsiteX4" fmla="*/ 3116580 w 3116580"/>
              <a:gd name="connsiteY4" fmla="*/ 154270 h 3263230"/>
              <a:gd name="connsiteX0" fmla="*/ 0 w 3116580"/>
              <a:gd name="connsiteY0" fmla="*/ 3358367 h 3358367"/>
              <a:gd name="connsiteX1" fmla="*/ 480060 w 3116580"/>
              <a:gd name="connsiteY1" fmla="*/ 2741147 h 3358367"/>
              <a:gd name="connsiteX2" fmla="*/ 335280 w 3116580"/>
              <a:gd name="connsiteY2" fmla="*/ 820907 h 3358367"/>
              <a:gd name="connsiteX3" fmla="*/ 1051560 w 3116580"/>
              <a:gd name="connsiteY3" fmla="*/ 119867 h 3358367"/>
              <a:gd name="connsiteX4" fmla="*/ 3116580 w 3116580"/>
              <a:gd name="connsiteY4" fmla="*/ 249407 h 3358367"/>
              <a:gd name="connsiteX0" fmla="*/ 0 w 3909060"/>
              <a:gd name="connsiteY0" fmla="*/ 3381710 h 3381710"/>
              <a:gd name="connsiteX1" fmla="*/ 480060 w 3909060"/>
              <a:gd name="connsiteY1" fmla="*/ 2764490 h 3381710"/>
              <a:gd name="connsiteX2" fmla="*/ 335280 w 3909060"/>
              <a:gd name="connsiteY2" fmla="*/ 844250 h 3381710"/>
              <a:gd name="connsiteX3" fmla="*/ 1051560 w 3909060"/>
              <a:gd name="connsiteY3" fmla="*/ 143210 h 3381710"/>
              <a:gd name="connsiteX4" fmla="*/ 3909060 w 3909060"/>
              <a:gd name="connsiteY4" fmla="*/ 234650 h 3381710"/>
              <a:gd name="connsiteX0" fmla="*/ 0 w 3909060"/>
              <a:gd name="connsiteY0" fmla="*/ 3406987 h 3406987"/>
              <a:gd name="connsiteX1" fmla="*/ 480060 w 3909060"/>
              <a:gd name="connsiteY1" fmla="*/ 2789767 h 3406987"/>
              <a:gd name="connsiteX2" fmla="*/ 335280 w 3909060"/>
              <a:gd name="connsiteY2" fmla="*/ 869527 h 3406987"/>
              <a:gd name="connsiteX3" fmla="*/ 1051560 w 3909060"/>
              <a:gd name="connsiteY3" fmla="*/ 168487 h 3406987"/>
              <a:gd name="connsiteX4" fmla="*/ 3909060 w 3909060"/>
              <a:gd name="connsiteY4" fmla="*/ 259927 h 3406987"/>
              <a:gd name="connsiteX0" fmla="*/ 0 w 3909060"/>
              <a:gd name="connsiteY0" fmla="*/ 3649095 h 3649095"/>
              <a:gd name="connsiteX1" fmla="*/ 480060 w 3909060"/>
              <a:gd name="connsiteY1" fmla="*/ 3031875 h 3649095"/>
              <a:gd name="connsiteX2" fmla="*/ 335280 w 3909060"/>
              <a:gd name="connsiteY2" fmla="*/ 1111635 h 3649095"/>
              <a:gd name="connsiteX3" fmla="*/ 1336040 w 3909060"/>
              <a:gd name="connsiteY3" fmla="*/ 34675 h 3649095"/>
              <a:gd name="connsiteX4" fmla="*/ 3909060 w 3909060"/>
              <a:gd name="connsiteY4" fmla="*/ 502035 h 3649095"/>
              <a:gd name="connsiteX0" fmla="*/ 0 w 3909060"/>
              <a:gd name="connsiteY0" fmla="*/ 3722009 h 3722009"/>
              <a:gd name="connsiteX1" fmla="*/ 480060 w 3909060"/>
              <a:gd name="connsiteY1" fmla="*/ 3104789 h 3722009"/>
              <a:gd name="connsiteX2" fmla="*/ 335280 w 3909060"/>
              <a:gd name="connsiteY2" fmla="*/ 1184549 h 3722009"/>
              <a:gd name="connsiteX3" fmla="*/ 1336040 w 3909060"/>
              <a:gd name="connsiteY3" fmla="*/ 107589 h 3722009"/>
              <a:gd name="connsiteX4" fmla="*/ 3909060 w 3909060"/>
              <a:gd name="connsiteY4" fmla="*/ 574949 h 3722009"/>
              <a:gd name="connsiteX0" fmla="*/ 0 w 3909060"/>
              <a:gd name="connsiteY0" fmla="*/ 3645017 h 3645017"/>
              <a:gd name="connsiteX1" fmla="*/ 480060 w 3909060"/>
              <a:gd name="connsiteY1" fmla="*/ 3027797 h 3645017"/>
              <a:gd name="connsiteX2" fmla="*/ 29464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45017 h 3645017"/>
              <a:gd name="connsiteX1" fmla="*/ 480060 w 3909060"/>
              <a:gd name="connsiteY1" fmla="*/ 3027797 h 3645017"/>
              <a:gd name="connsiteX2" fmla="*/ 29464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45017 h 3645017"/>
              <a:gd name="connsiteX1" fmla="*/ 480060 w 3909060"/>
              <a:gd name="connsiteY1" fmla="*/ 3027797 h 3645017"/>
              <a:gd name="connsiteX2" fmla="*/ 38608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18598 h 3618598"/>
              <a:gd name="connsiteX1" fmla="*/ 480060 w 3909060"/>
              <a:gd name="connsiteY1" fmla="*/ 3001378 h 3618598"/>
              <a:gd name="connsiteX2" fmla="*/ 386080 w 3909060"/>
              <a:gd name="connsiteY2" fmla="*/ 1020178 h 3618598"/>
              <a:gd name="connsiteX3" fmla="*/ 1457960 w 3909060"/>
              <a:gd name="connsiteY3" fmla="*/ 34658 h 3618598"/>
              <a:gd name="connsiteX4" fmla="*/ 3909060 w 3909060"/>
              <a:gd name="connsiteY4" fmla="*/ 471538 h 3618598"/>
              <a:gd name="connsiteX0" fmla="*/ 0 w 3909060"/>
              <a:gd name="connsiteY0" fmla="*/ 3635732 h 3635732"/>
              <a:gd name="connsiteX1" fmla="*/ 480060 w 3909060"/>
              <a:gd name="connsiteY1" fmla="*/ 3018512 h 3635732"/>
              <a:gd name="connsiteX2" fmla="*/ 386080 w 3909060"/>
              <a:gd name="connsiteY2" fmla="*/ 1037312 h 3635732"/>
              <a:gd name="connsiteX3" fmla="*/ 1457960 w 3909060"/>
              <a:gd name="connsiteY3" fmla="*/ 51792 h 3635732"/>
              <a:gd name="connsiteX4" fmla="*/ 3909060 w 3909060"/>
              <a:gd name="connsiteY4" fmla="*/ 488672 h 3635732"/>
              <a:gd name="connsiteX0" fmla="*/ 0 w 3909114"/>
              <a:gd name="connsiteY0" fmla="*/ 3647673 h 3647673"/>
              <a:gd name="connsiteX1" fmla="*/ 480060 w 3909114"/>
              <a:gd name="connsiteY1" fmla="*/ 3030453 h 3647673"/>
              <a:gd name="connsiteX2" fmla="*/ 386080 w 3909114"/>
              <a:gd name="connsiteY2" fmla="*/ 1049253 h 3647673"/>
              <a:gd name="connsiteX3" fmla="*/ 1457960 w 3909114"/>
              <a:gd name="connsiteY3" fmla="*/ 63733 h 3647673"/>
              <a:gd name="connsiteX4" fmla="*/ 3909060 w 3909114"/>
              <a:gd name="connsiteY4" fmla="*/ 500613 h 3647673"/>
              <a:gd name="connsiteX0" fmla="*/ 0 w 3909114"/>
              <a:gd name="connsiteY0" fmla="*/ 3647673 h 3647749"/>
              <a:gd name="connsiteX1" fmla="*/ 480060 w 3909114"/>
              <a:gd name="connsiteY1" fmla="*/ 3030453 h 3647749"/>
              <a:gd name="connsiteX2" fmla="*/ 386080 w 3909114"/>
              <a:gd name="connsiteY2" fmla="*/ 1049253 h 3647749"/>
              <a:gd name="connsiteX3" fmla="*/ 1457960 w 3909114"/>
              <a:gd name="connsiteY3" fmla="*/ 63733 h 3647749"/>
              <a:gd name="connsiteX4" fmla="*/ 3909060 w 3909114"/>
              <a:gd name="connsiteY4" fmla="*/ 500613 h 3647749"/>
              <a:gd name="connsiteX0" fmla="*/ 0 w 3981504"/>
              <a:gd name="connsiteY0" fmla="*/ 3659103 h 3659176"/>
              <a:gd name="connsiteX1" fmla="*/ 552450 w 3981504"/>
              <a:gd name="connsiteY1" fmla="*/ 3030453 h 3659176"/>
              <a:gd name="connsiteX2" fmla="*/ 458470 w 3981504"/>
              <a:gd name="connsiteY2" fmla="*/ 1049253 h 3659176"/>
              <a:gd name="connsiteX3" fmla="*/ 1530350 w 3981504"/>
              <a:gd name="connsiteY3" fmla="*/ 63733 h 3659176"/>
              <a:gd name="connsiteX4" fmla="*/ 3981450 w 3981504"/>
              <a:gd name="connsiteY4" fmla="*/ 500613 h 3659176"/>
              <a:gd name="connsiteX0" fmla="*/ 0 w 3981504"/>
              <a:gd name="connsiteY0" fmla="*/ 3659103 h 3659168"/>
              <a:gd name="connsiteX1" fmla="*/ 579120 w 3981504"/>
              <a:gd name="connsiteY1" fmla="*/ 3007593 h 3659168"/>
              <a:gd name="connsiteX2" fmla="*/ 458470 w 3981504"/>
              <a:gd name="connsiteY2" fmla="*/ 1049253 h 3659168"/>
              <a:gd name="connsiteX3" fmla="*/ 1530350 w 3981504"/>
              <a:gd name="connsiteY3" fmla="*/ 63733 h 3659168"/>
              <a:gd name="connsiteX4" fmla="*/ 3981450 w 3981504"/>
              <a:gd name="connsiteY4" fmla="*/ 500613 h 3659168"/>
              <a:gd name="connsiteX0" fmla="*/ 0 w 3981501"/>
              <a:gd name="connsiteY0" fmla="*/ 3640091 h 3640157"/>
              <a:gd name="connsiteX1" fmla="*/ 579120 w 3981501"/>
              <a:gd name="connsiteY1" fmla="*/ 2988581 h 3640157"/>
              <a:gd name="connsiteX2" fmla="*/ 519430 w 3981501"/>
              <a:gd name="connsiteY2" fmla="*/ 1015001 h 3640157"/>
              <a:gd name="connsiteX3" fmla="*/ 1530350 w 3981501"/>
              <a:gd name="connsiteY3" fmla="*/ 44721 h 3640157"/>
              <a:gd name="connsiteX4" fmla="*/ 3981450 w 3981501"/>
              <a:gd name="connsiteY4" fmla="*/ 481601 h 3640157"/>
              <a:gd name="connsiteX0" fmla="*/ 0 w 3981494"/>
              <a:gd name="connsiteY0" fmla="*/ 3473123 h 3473189"/>
              <a:gd name="connsiteX1" fmla="*/ 579120 w 3981494"/>
              <a:gd name="connsiteY1" fmla="*/ 2821613 h 3473189"/>
              <a:gd name="connsiteX2" fmla="*/ 519430 w 3981494"/>
              <a:gd name="connsiteY2" fmla="*/ 848033 h 3473189"/>
              <a:gd name="connsiteX3" fmla="*/ 1198880 w 3981494"/>
              <a:gd name="connsiteY3" fmla="*/ 152073 h 3473189"/>
              <a:gd name="connsiteX4" fmla="*/ 3981450 w 3981494"/>
              <a:gd name="connsiteY4" fmla="*/ 314633 h 3473189"/>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3"/>
              <a:gd name="connsiteY0" fmla="*/ 3470830 h 3470897"/>
              <a:gd name="connsiteX1" fmla="*/ 579120 w 3981493"/>
              <a:gd name="connsiteY1" fmla="*/ 2819320 h 3470897"/>
              <a:gd name="connsiteX2" fmla="*/ 477520 w 3981493"/>
              <a:gd name="connsiteY2" fmla="*/ 834310 h 3470897"/>
              <a:gd name="connsiteX3" fmla="*/ 1149350 w 3981493"/>
              <a:gd name="connsiteY3" fmla="*/ 153590 h 3470897"/>
              <a:gd name="connsiteX4" fmla="*/ 3981450 w 3981493"/>
              <a:gd name="connsiteY4" fmla="*/ 312340 h 3470897"/>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4"/>
              <a:gd name="connsiteY0" fmla="*/ 3469837 h 3469903"/>
              <a:gd name="connsiteX1" fmla="*/ 579120 w 3981494"/>
              <a:gd name="connsiteY1" fmla="*/ 2818327 h 3469903"/>
              <a:gd name="connsiteX2" fmla="*/ 427990 w 3981494"/>
              <a:gd name="connsiteY2" fmla="*/ 844747 h 3469903"/>
              <a:gd name="connsiteX3" fmla="*/ 1187450 w 3981494"/>
              <a:gd name="connsiteY3" fmla="*/ 156407 h 3469903"/>
              <a:gd name="connsiteX4" fmla="*/ 3981450 w 3981494"/>
              <a:gd name="connsiteY4" fmla="*/ 311347 h 3469903"/>
              <a:gd name="connsiteX0" fmla="*/ 0 w 3981450"/>
              <a:gd name="connsiteY0" fmla="*/ 3451386 h 3451452"/>
              <a:gd name="connsiteX1" fmla="*/ 579120 w 3981450"/>
              <a:gd name="connsiteY1" fmla="*/ 2799876 h 3451452"/>
              <a:gd name="connsiteX2" fmla="*/ 427990 w 3981450"/>
              <a:gd name="connsiteY2" fmla="*/ 826296 h 3451452"/>
              <a:gd name="connsiteX3" fmla="*/ 1187450 w 3981450"/>
              <a:gd name="connsiteY3" fmla="*/ 137956 h 3451452"/>
              <a:gd name="connsiteX4" fmla="*/ 3981450 w 3981450"/>
              <a:gd name="connsiteY4" fmla="*/ 292896 h 3451452"/>
              <a:gd name="connsiteX0" fmla="*/ 0 w 3981450"/>
              <a:gd name="connsiteY0" fmla="*/ 3527153 h 3527219"/>
              <a:gd name="connsiteX1" fmla="*/ 579120 w 3981450"/>
              <a:gd name="connsiteY1" fmla="*/ 2875643 h 3527219"/>
              <a:gd name="connsiteX2" fmla="*/ 427990 w 3981450"/>
              <a:gd name="connsiteY2" fmla="*/ 902063 h 3527219"/>
              <a:gd name="connsiteX3" fmla="*/ 1443482 w 3981450"/>
              <a:gd name="connsiteY3" fmla="*/ 73515 h 3527219"/>
              <a:gd name="connsiteX4" fmla="*/ 3981450 w 3981450"/>
              <a:gd name="connsiteY4" fmla="*/ 368663 h 3527219"/>
              <a:gd name="connsiteX0" fmla="*/ 0 w 3981450"/>
              <a:gd name="connsiteY0" fmla="*/ 3639851 h 3639917"/>
              <a:gd name="connsiteX1" fmla="*/ 579120 w 3981450"/>
              <a:gd name="connsiteY1" fmla="*/ 2988341 h 3639917"/>
              <a:gd name="connsiteX2" fmla="*/ 427990 w 3981450"/>
              <a:gd name="connsiteY2" fmla="*/ 1014761 h 3639917"/>
              <a:gd name="connsiteX3" fmla="*/ 1744424 w 3981450"/>
              <a:gd name="connsiteY3" fmla="*/ 35742 h 3639917"/>
              <a:gd name="connsiteX4" fmla="*/ 3981450 w 3981450"/>
              <a:gd name="connsiteY4" fmla="*/ 481361 h 3639917"/>
              <a:gd name="connsiteX0" fmla="*/ 0 w 3900427"/>
              <a:gd name="connsiteY0" fmla="*/ 3628511 h 3628577"/>
              <a:gd name="connsiteX1" fmla="*/ 579120 w 3900427"/>
              <a:gd name="connsiteY1" fmla="*/ 2977001 h 3628577"/>
              <a:gd name="connsiteX2" fmla="*/ 427990 w 3900427"/>
              <a:gd name="connsiteY2" fmla="*/ 1003421 h 3628577"/>
              <a:gd name="connsiteX3" fmla="*/ 1744424 w 3900427"/>
              <a:gd name="connsiteY3" fmla="*/ 24402 h 3628577"/>
              <a:gd name="connsiteX4" fmla="*/ 3900427 w 3900427"/>
              <a:gd name="connsiteY4" fmla="*/ 527894 h 3628577"/>
              <a:gd name="connsiteX0" fmla="*/ 0 w 3900427"/>
              <a:gd name="connsiteY0" fmla="*/ 3632232 h 3632295"/>
              <a:gd name="connsiteX1" fmla="*/ 579120 w 3900427"/>
              <a:gd name="connsiteY1" fmla="*/ 2980722 h 3632295"/>
              <a:gd name="connsiteX2" fmla="*/ 416415 w 3900427"/>
              <a:gd name="connsiteY2" fmla="*/ 1065015 h 3632295"/>
              <a:gd name="connsiteX3" fmla="*/ 1744424 w 3900427"/>
              <a:gd name="connsiteY3" fmla="*/ 28123 h 3632295"/>
              <a:gd name="connsiteX4" fmla="*/ 3900427 w 3900427"/>
              <a:gd name="connsiteY4" fmla="*/ 531615 h 3632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427" h="3632295">
                <a:moveTo>
                  <a:pt x="0" y="3632232"/>
                </a:moveTo>
                <a:cubicBezTo>
                  <a:pt x="330835" y="3636677"/>
                  <a:pt x="509717" y="3408592"/>
                  <a:pt x="579120" y="2980722"/>
                </a:cubicBezTo>
                <a:cubicBezTo>
                  <a:pt x="648523" y="2552852"/>
                  <a:pt x="222198" y="1557115"/>
                  <a:pt x="416415" y="1065015"/>
                </a:cubicBezTo>
                <a:cubicBezTo>
                  <a:pt x="610632" y="572915"/>
                  <a:pt x="1163755" y="117023"/>
                  <a:pt x="1744424" y="28123"/>
                </a:cubicBezTo>
                <a:cubicBezTo>
                  <a:pt x="2325093" y="-60777"/>
                  <a:pt x="3546097" y="49015"/>
                  <a:pt x="3900427" y="531615"/>
                </a:cubicBezTo>
              </a:path>
            </a:pathLst>
          </a:custGeom>
          <a:noFill/>
          <a:ln w="1016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02674" y="2165251"/>
            <a:ext cx="261528" cy="274320"/>
          </a:xfrm>
          <a:prstGeom prst="rect">
            <a:avLst/>
          </a:prstGeom>
        </p:spPr>
      </p:pic>
      <p:pic>
        <p:nvPicPr>
          <p:cNvPr id="48" name="Picture 4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02674" y="5960365"/>
            <a:ext cx="261528" cy="274320"/>
          </a:xfrm>
          <a:prstGeom prst="rect">
            <a:avLst/>
          </a:prstGeom>
        </p:spPr>
      </p:pic>
      <p:pic>
        <p:nvPicPr>
          <p:cNvPr id="43" name="Picture 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42447" y="2395822"/>
            <a:ext cx="891662" cy="339440"/>
          </a:xfrm>
          <a:prstGeom prst="rect">
            <a:avLst/>
          </a:prstGeom>
        </p:spPr>
      </p:pic>
      <p:sp>
        <p:nvSpPr>
          <p:cNvPr id="3" name="TextBox 2"/>
          <p:cNvSpPr txBox="1"/>
          <p:nvPr/>
        </p:nvSpPr>
        <p:spPr>
          <a:xfrm>
            <a:off x="9256920" y="3357111"/>
            <a:ext cx="3028358" cy="12926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2C3E50"/>
                </a:solidFill>
                <a:effectLst/>
                <a:uLnTx/>
                <a:uFillTx/>
                <a:latin typeface="Segoe UI"/>
                <a:ea typeface="+mn-ea"/>
                <a:cs typeface="+mn-cs"/>
              </a:rPr>
              <a:t>Same translation system, major output difference</a:t>
            </a:r>
          </a:p>
        </p:txBody>
      </p:sp>
      <p:sp>
        <p:nvSpPr>
          <p:cNvPr id="8" name="Arrow: Down 7"/>
          <p:cNvSpPr/>
          <p:nvPr/>
        </p:nvSpPr>
        <p:spPr bwMode="auto">
          <a:xfrm>
            <a:off x="10637837" y="4602166"/>
            <a:ext cx="381000" cy="721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Arrow: Down 44"/>
          <p:cNvSpPr/>
          <p:nvPr/>
        </p:nvSpPr>
        <p:spPr bwMode="auto">
          <a:xfrm rot="10800000">
            <a:off x="10580599" y="2685169"/>
            <a:ext cx="381000" cy="721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2194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left)">
                                      <p:cBhvr>
                                        <p:cTn id="10" dur="500"/>
                                        <p:tgtEl>
                                          <p:spTgt spid="5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left)">
                                      <p:cBhvr>
                                        <p:cTn id="25" dur="500"/>
                                        <p:tgtEl>
                                          <p:spTgt spid="54"/>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25" grpId="0" animBg="1"/>
      <p:bldP spid="3" grpId="0"/>
      <p:bldP spid="8"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19739"/>
            <a:ext cx="12436475" cy="4555046"/>
          </a:xfrm>
          <a:prstGeom prst="rect">
            <a:avLst/>
          </a:prstGeom>
        </p:spPr>
      </p:pic>
      <p:sp>
        <p:nvSpPr>
          <p:cNvPr id="5" name="Title 4"/>
          <p:cNvSpPr>
            <a:spLocks noGrp="1"/>
          </p:cNvSpPr>
          <p:nvPr>
            <p:ph type="title"/>
          </p:nvPr>
        </p:nvSpPr>
        <p:spPr/>
        <p:txBody>
          <a:bodyPr/>
          <a:lstStyle/>
          <a:p>
            <a:r>
              <a:rPr lang="en-US"/>
              <a:t>How Speech Translator Works</a:t>
            </a:r>
          </a:p>
        </p:txBody>
      </p:sp>
      <p:sp>
        <p:nvSpPr>
          <p:cNvPr id="7" name="Rectangle 6"/>
          <p:cNvSpPr/>
          <p:nvPr/>
        </p:nvSpPr>
        <p:spPr bwMode="auto">
          <a:xfrm>
            <a:off x="8580437" y="2811462"/>
            <a:ext cx="3856038" cy="1676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6523037" y="1363662"/>
            <a:ext cx="3856038" cy="426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31023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19739"/>
            <a:ext cx="12436475" cy="4555046"/>
          </a:xfrm>
          <a:prstGeom prst="rect">
            <a:avLst/>
          </a:prstGeom>
        </p:spPr>
      </p:pic>
      <p:sp>
        <p:nvSpPr>
          <p:cNvPr id="5" name="Title 4"/>
          <p:cNvSpPr>
            <a:spLocks noGrp="1"/>
          </p:cNvSpPr>
          <p:nvPr>
            <p:ph type="title"/>
          </p:nvPr>
        </p:nvSpPr>
        <p:spPr/>
        <p:txBody>
          <a:bodyPr/>
          <a:lstStyle/>
          <a:p>
            <a:r>
              <a:rPr lang="en-US"/>
              <a:t>How Speech Translator Works</a:t>
            </a:r>
          </a:p>
        </p:txBody>
      </p:sp>
      <p:grpSp>
        <p:nvGrpSpPr>
          <p:cNvPr id="42" name="Group 41"/>
          <p:cNvGrpSpPr/>
          <p:nvPr/>
        </p:nvGrpSpPr>
        <p:grpSpPr>
          <a:xfrm>
            <a:off x="2718638" y="5266967"/>
            <a:ext cx="2747612" cy="1727558"/>
            <a:chOff x="2773986" y="2321438"/>
            <a:chExt cx="2747612" cy="1727558"/>
          </a:xfrm>
        </p:grpSpPr>
        <p:sp>
          <p:nvSpPr>
            <p:cNvPr id="36" name="Down Arrow 35"/>
            <p:cNvSpPr/>
            <p:nvPr/>
          </p:nvSpPr>
          <p:spPr bwMode="auto">
            <a:xfrm>
              <a:off x="3827679" y="2321438"/>
              <a:ext cx="152400" cy="120978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TextBox 36"/>
            <p:cNvSpPr txBox="1"/>
            <p:nvPr/>
          </p:nvSpPr>
          <p:spPr>
            <a:xfrm>
              <a:off x="2773986" y="3421132"/>
              <a:ext cx="274761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Partial Transcripts</a:t>
              </a:r>
            </a:p>
          </p:txBody>
        </p:sp>
      </p:grpSp>
      <p:grpSp>
        <p:nvGrpSpPr>
          <p:cNvPr id="43" name="Group 42"/>
          <p:cNvGrpSpPr/>
          <p:nvPr/>
        </p:nvGrpSpPr>
        <p:grpSpPr>
          <a:xfrm>
            <a:off x="5217995" y="4150702"/>
            <a:ext cx="2532296" cy="2261876"/>
            <a:chOff x="5430229" y="2293705"/>
            <a:chExt cx="2532296" cy="2261876"/>
          </a:xfrm>
        </p:grpSpPr>
        <p:sp>
          <p:nvSpPr>
            <p:cNvPr id="38" name="Down Arrow 37"/>
            <p:cNvSpPr/>
            <p:nvPr/>
          </p:nvSpPr>
          <p:spPr bwMode="auto">
            <a:xfrm>
              <a:off x="6372851" y="2293705"/>
              <a:ext cx="173934" cy="1689304"/>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TextBox 38"/>
            <p:cNvSpPr txBox="1"/>
            <p:nvPr/>
          </p:nvSpPr>
          <p:spPr>
            <a:xfrm>
              <a:off x="5430229" y="3927717"/>
              <a:ext cx="253229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37373"/>
                  </a:solidFill>
                  <a:effectLst/>
                  <a:uLnTx/>
                  <a:uFillTx/>
                  <a:latin typeface="Segoe UI"/>
                  <a:ea typeface="+mn-ea"/>
                  <a:cs typeface="+mn-cs"/>
                </a:rPr>
                <a:t>Final Transcripts</a:t>
              </a:r>
            </a:p>
          </p:txBody>
        </p:sp>
      </p:grpSp>
      <p:grpSp>
        <p:nvGrpSpPr>
          <p:cNvPr id="44" name="Group 43"/>
          <p:cNvGrpSpPr/>
          <p:nvPr/>
        </p:nvGrpSpPr>
        <p:grpSpPr>
          <a:xfrm>
            <a:off x="7828045" y="5484038"/>
            <a:ext cx="2904706" cy="1653385"/>
            <a:chOff x="8027153" y="2321437"/>
            <a:chExt cx="2904706" cy="5994860"/>
          </a:xfrm>
        </p:grpSpPr>
        <p:sp>
          <p:nvSpPr>
            <p:cNvPr id="40" name="Down Arrow 39"/>
            <p:cNvSpPr/>
            <p:nvPr/>
          </p:nvSpPr>
          <p:spPr bwMode="auto">
            <a:xfrm>
              <a:off x="8939557" y="2321437"/>
              <a:ext cx="204852" cy="2234143"/>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TextBox 40"/>
            <p:cNvSpPr txBox="1"/>
            <p:nvPr/>
          </p:nvSpPr>
          <p:spPr>
            <a:xfrm>
              <a:off x="8027153" y="4555581"/>
              <a:ext cx="2904706" cy="3760716"/>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Partial Translations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Final Translations</a:t>
              </a:r>
            </a:p>
          </p:txBody>
        </p:sp>
      </p:grpSp>
      <p:sp>
        <p:nvSpPr>
          <p:cNvPr id="6" name="Rectangular Callout 5"/>
          <p:cNvSpPr/>
          <p:nvPr/>
        </p:nvSpPr>
        <p:spPr bwMode="auto">
          <a:xfrm>
            <a:off x="291368" y="1516062"/>
            <a:ext cx="2878869" cy="672977"/>
          </a:xfrm>
          <a:prstGeom prst="wedgeRectCallout">
            <a:avLst>
              <a:gd name="adj1" fmla="val 23602"/>
              <a:gd name="adj2" fmla="val 116135"/>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10 supported languages for speech recognition (input)</a:t>
            </a:r>
          </a:p>
        </p:txBody>
      </p:sp>
      <p:sp>
        <p:nvSpPr>
          <p:cNvPr id="46" name="Rectangular Callout 45"/>
          <p:cNvSpPr/>
          <p:nvPr/>
        </p:nvSpPr>
        <p:spPr bwMode="auto">
          <a:xfrm>
            <a:off x="7242675" y="958849"/>
            <a:ext cx="3200400" cy="661435"/>
          </a:xfrm>
          <a:prstGeom prst="wedgeRectCallout">
            <a:avLst>
              <a:gd name="adj1" fmla="val -38380"/>
              <a:gd name="adj2" fmla="val 120326"/>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All 60+ supported language for text translation (output)</a:t>
            </a:r>
          </a:p>
        </p:txBody>
      </p:sp>
      <p:sp>
        <p:nvSpPr>
          <p:cNvPr id="47" name="Rectangular Callout 46"/>
          <p:cNvSpPr/>
          <p:nvPr/>
        </p:nvSpPr>
        <p:spPr bwMode="auto">
          <a:xfrm>
            <a:off x="9734145" y="1985849"/>
            <a:ext cx="2129442" cy="898105"/>
          </a:xfrm>
          <a:prstGeom prst="wedgeRectCallout">
            <a:avLst>
              <a:gd name="adj1" fmla="val -41989"/>
              <a:gd name="adj2" fmla="val 76357"/>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All 18 supported language for text translation (output)</a:t>
            </a:r>
          </a:p>
        </p:txBody>
      </p:sp>
    </p:spTree>
    <p:extLst>
      <p:ext uri="{BB962C8B-B14F-4D97-AF65-F5344CB8AC3E}">
        <p14:creationId xmlns:p14="http://schemas.microsoft.com/office/powerpoint/2010/main" val="4278647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down)">
                                      <p:cBhvr>
                                        <p:cTn id="24" dur="500"/>
                                        <p:tgtEl>
                                          <p:spTgt spid="46"/>
                                        </p:tgtEl>
                                      </p:cBhvr>
                                    </p:animEffec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down)">
                                      <p:cBhvr>
                                        <p:cTn id="2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6" grpId="0" animBg="1"/>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Translator live feature</a:t>
            </a:r>
          </a:p>
        </p:txBody>
      </p:sp>
      <p:sp>
        <p:nvSpPr>
          <p:cNvPr id="3" name="Text Placeholder 2"/>
          <p:cNvSpPr>
            <a:spLocks noGrp="1"/>
          </p:cNvSpPr>
          <p:nvPr>
            <p:ph type="body" sz="quarter" idx="11"/>
          </p:nvPr>
        </p:nvSpPr>
        <p:spPr>
          <a:xfrm>
            <a:off x="4770437" y="1292516"/>
            <a:ext cx="7469968" cy="4961358"/>
          </a:xfrm>
        </p:spPr>
        <p:txBody>
          <a:bodyPr/>
          <a:lstStyle/>
          <a:p>
            <a:pPr marL="0" indent="0">
              <a:buClr>
                <a:srgbClr val="737373"/>
              </a:buClr>
              <a:buNone/>
            </a:pPr>
            <a:r>
              <a:rPr lang="en-US" sz="3200" dirty="0"/>
              <a:t>A personal universal translator</a:t>
            </a:r>
          </a:p>
          <a:p>
            <a:pPr lvl="1">
              <a:buClr>
                <a:srgbClr val="737373"/>
              </a:buClr>
            </a:pPr>
            <a:r>
              <a:rPr lang="en-US" sz="2000" dirty="0"/>
              <a:t>Assumption: Everyone has (at least) one smart device</a:t>
            </a:r>
          </a:p>
          <a:p>
            <a:pPr lvl="1">
              <a:buClr>
                <a:srgbClr val="737373"/>
              </a:buClr>
            </a:pPr>
            <a:r>
              <a:rPr lang="en-US" sz="2000" dirty="0"/>
              <a:t>Goal: multi-language, multi-device </a:t>
            </a:r>
            <a:r>
              <a:rPr lang="en-US" sz="2000" b="1" dirty="0"/>
              <a:t>in person </a:t>
            </a:r>
            <a:r>
              <a:rPr lang="en-US" sz="2000" dirty="0"/>
              <a:t>interactions</a:t>
            </a:r>
          </a:p>
          <a:p>
            <a:pPr marL="0" indent="0">
              <a:buClr>
                <a:srgbClr val="737373"/>
              </a:buClr>
              <a:buNone/>
            </a:pPr>
            <a:r>
              <a:rPr lang="en-US" sz="3200" dirty="0"/>
              <a:t>Use cases</a:t>
            </a:r>
          </a:p>
          <a:p>
            <a:pPr lvl="1">
              <a:buClr>
                <a:srgbClr val="737373"/>
              </a:buClr>
            </a:pPr>
            <a:r>
              <a:rPr lang="en-US" sz="2000" dirty="0"/>
              <a:t>Two-person communication: Information desk, taxicab…</a:t>
            </a:r>
          </a:p>
          <a:p>
            <a:pPr lvl="1">
              <a:buClr>
                <a:srgbClr val="737373"/>
              </a:buClr>
            </a:pPr>
            <a:r>
              <a:rPr lang="en-US" sz="2000" dirty="0"/>
              <a:t>Group interactions: social or professional meetings</a:t>
            </a:r>
          </a:p>
          <a:p>
            <a:pPr lvl="1">
              <a:buClr>
                <a:srgbClr val="737373"/>
              </a:buClr>
            </a:pPr>
            <a:r>
              <a:rPr lang="en-US" sz="2000" dirty="0"/>
              <a:t>Presentations: classes, tour guides, keynotes…</a:t>
            </a:r>
          </a:p>
          <a:p>
            <a:pPr marL="0" indent="0">
              <a:buClr>
                <a:srgbClr val="737373"/>
              </a:buClr>
              <a:buNone/>
            </a:pPr>
            <a:r>
              <a:rPr lang="en-US" sz="3200" dirty="0"/>
              <a:t>Product</a:t>
            </a:r>
          </a:p>
          <a:p>
            <a:pPr lvl="1">
              <a:buClr>
                <a:srgbClr val="737373"/>
              </a:buClr>
            </a:pPr>
            <a:r>
              <a:rPr lang="en-US" sz="2000" dirty="0"/>
              <a:t>Built on Microsoft Translator API</a:t>
            </a:r>
          </a:p>
          <a:p>
            <a:pPr lvl="1">
              <a:buClr>
                <a:srgbClr val="737373"/>
              </a:buClr>
            </a:pPr>
            <a:r>
              <a:rPr lang="en-US" sz="2000" dirty="0"/>
              <a:t>Easy-to-use:</a:t>
            </a:r>
          </a:p>
          <a:p>
            <a:pPr lvl="2">
              <a:buClr>
                <a:srgbClr val="737373"/>
              </a:buClr>
            </a:pPr>
            <a:r>
              <a:rPr lang="fr-FR" sz="1600" dirty="0"/>
              <a:t>New </a:t>
            </a:r>
            <a:r>
              <a:rPr lang="en-US" sz="1600" dirty="0"/>
              <a:t>Microsoft Translator app feature on Android, iOS and Windows</a:t>
            </a:r>
          </a:p>
          <a:p>
            <a:pPr lvl="2">
              <a:buClr>
                <a:srgbClr val="737373"/>
              </a:buClr>
            </a:pPr>
            <a:r>
              <a:rPr lang="en-US" sz="1600" dirty="0">
                <a:hlinkClick r:id="rId3"/>
              </a:rPr>
              <a:t>http://translate.it</a:t>
            </a:r>
            <a:r>
              <a:rPr lang="en-US" sz="1600" dirty="0"/>
              <a:t> = </a:t>
            </a:r>
            <a:r>
              <a:rPr lang="en-US" sz="1600" dirty="0">
                <a:hlinkClick r:id="rId4"/>
              </a:rPr>
              <a:t>http://translator.microsoft.com</a:t>
            </a:r>
            <a:r>
              <a:rPr lang="en-US" sz="1600" dirty="0"/>
              <a:t> </a:t>
            </a:r>
          </a:p>
          <a:p>
            <a:pPr lvl="1">
              <a:buClr>
                <a:srgbClr val="737373"/>
              </a:buClr>
            </a:pPr>
            <a:r>
              <a:rPr lang="en-US" sz="2000" dirty="0"/>
              <a:t>Complete end-user solution, ready to use</a:t>
            </a: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2237" y="2278062"/>
            <a:ext cx="4559789" cy="2963863"/>
          </a:xfrm>
          <a:prstGeom prst="rect">
            <a:avLst/>
          </a:prstGeom>
        </p:spPr>
      </p:pic>
    </p:spTree>
    <p:extLst>
      <p:ext uri="{BB962C8B-B14F-4D97-AF65-F5344CB8AC3E}">
        <p14:creationId xmlns:p14="http://schemas.microsoft.com/office/powerpoint/2010/main" val="405931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094" t="9874" r="3292" b="26328"/>
          <a:stretch/>
        </p:blipFill>
        <p:spPr>
          <a:xfrm>
            <a:off x="882" y="-85953"/>
            <a:ext cx="12428984" cy="7084912"/>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0" name="Rectangle 29"/>
          <p:cNvSpPr/>
          <p:nvPr/>
        </p:nvSpPr>
        <p:spPr bwMode="auto">
          <a:xfrm>
            <a:off x="2706802" y="3740329"/>
            <a:ext cx="9446437" cy="2954839"/>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Title 1"/>
          <p:cNvSpPr txBox="1">
            <a:spLocks/>
          </p:cNvSpPr>
          <p:nvPr/>
        </p:nvSpPr>
        <p:spPr>
          <a:xfrm>
            <a:off x="4416779" y="3623485"/>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Linguistic analysis</a:t>
            </a:r>
          </a:p>
        </p:txBody>
      </p:sp>
      <p:sp>
        <p:nvSpPr>
          <p:cNvPr id="32" name="Freeform 5"/>
          <p:cNvSpPr>
            <a:spLocks/>
          </p:cNvSpPr>
          <p:nvPr/>
        </p:nvSpPr>
        <p:spPr bwMode="auto">
          <a:xfrm>
            <a:off x="2700320" y="3740330"/>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33" name="Rectangle 32"/>
          <p:cNvSpPr/>
          <p:nvPr/>
        </p:nvSpPr>
        <p:spPr>
          <a:xfrm>
            <a:off x="3016369" y="4889322"/>
            <a:ext cx="9136872" cy="1237434"/>
          </a:xfrm>
          <a:prstGeom prst="rect">
            <a:avLst/>
          </a:prstGeom>
          <a:noFill/>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Analysis tools for natural language processing</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Access to part-of-speech tagging and parsing, </a:t>
            </a:r>
            <a:br>
              <a:rPr kumimoji="0" lang="en-US" altLang="zh-CN" sz="2398" b="0" i="0" u="none" strike="noStrike" kern="0" cap="none" spc="0" normalizeH="0" baseline="0" noProof="0" dirty="0">
                <a:ln>
                  <a:noFill/>
                </a:ln>
                <a:solidFill>
                  <a:srgbClr val="000000"/>
                </a:solidFill>
                <a:effectLst/>
                <a:uLnTx/>
                <a:uFillTx/>
                <a:latin typeface="Segoe UI"/>
                <a:ea typeface="+mn-ea"/>
                <a:cs typeface="+mn-cs"/>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identifying concepts, and actions </a:t>
            </a:r>
          </a:p>
        </p:txBody>
      </p:sp>
      <p:grpSp>
        <p:nvGrpSpPr>
          <p:cNvPr id="24" name="Group 23"/>
          <p:cNvGrpSpPr/>
          <p:nvPr/>
        </p:nvGrpSpPr>
        <p:grpSpPr>
          <a:xfrm>
            <a:off x="3164523" y="3847680"/>
            <a:ext cx="773649" cy="811877"/>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6790543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Linguistic analysis</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3" y="1211287"/>
            <a:ext cx="5029144" cy="5207579"/>
          </a:xfrm>
        </p:spPr>
        <p:txBody>
          <a:bodyPr/>
          <a:lstStyle/>
          <a:p>
            <a:r>
              <a:rPr lang="en-US"/>
              <a:t>Natural language processing tools that identify the structure of text. </a:t>
            </a:r>
          </a:p>
          <a:p>
            <a:pPr lvl="1"/>
            <a:r>
              <a:rPr lang="en-US"/>
              <a:t>Sentence separation and tokenization</a:t>
            </a:r>
          </a:p>
          <a:p>
            <a:pPr lvl="1"/>
            <a:r>
              <a:rPr lang="en-US"/>
              <a:t>Part-of-speech tagging</a:t>
            </a:r>
          </a:p>
          <a:p>
            <a:pPr lvl="1"/>
            <a:r>
              <a:rPr lang="en-US"/>
              <a:t>Constituency parsing</a:t>
            </a:r>
          </a:p>
          <a:p>
            <a:r>
              <a:rPr lang="en-US"/>
              <a:t>English only</a:t>
            </a:r>
          </a:p>
          <a:p>
            <a:endParaRPr lang="en-GB"/>
          </a:p>
        </p:txBody>
      </p:sp>
      <p:pic>
        <p:nvPicPr>
          <p:cNvPr id="5" name="Picture 4">
            <a:extLst>
              <a:ext uri="{FF2B5EF4-FFF2-40B4-BE49-F238E27FC236}">
                <a16:creationId xmlns:a16="http://schemas.microsoft.com/office/drawing/2014/main" id="{D77B167F-458F-4765-B80D-E501B2EF1FDE}"/>
              </a:ext>
            </a:extLst>
          </p:cNvPr>
          <p:cNvPicPr>
            <a:picLocks noChangeAspect="1"/>
          </p:cNvPicPr>
          <p:nvPr/>
        </p:nvPicPr>
        <p:blipFill>
          <a:blip r:embed="rId3"/>
          <a:stretch>
            <a:fillRect/>
          </a:stretch>
        </p:blipFill>
        <p:spPr>
          <a:xfrm>
            <a:off x="6401115" y="2308555"/>
            <a:ext cx="5105861" cy="3285974"/>
          </a:xfrm>
          <a:prstGeom prst="rect">
            <a:avLst/>
          </a:prstGeom>
        </p:spPr>
      </p:pic>
      <p:sp>
        <p:nvSpPr>
          <p:cNvPr id="6" name="Rectangle 1">
            <a:extLst>
              <a:ext uri="{FF2B5EF4-FFF2-40B4-BE49-F238E27FC236}">
                <a16:creationId xmlns:a16="http://schemas.microsoft.com/office/drawing/2014/main" id="{7706EDA4-5361-4326-9AC9-B645042AF053}"/>
              </a:ext>
            </a:extLst>
          </p:cNvPr>
          <p:cNvSpPr>
            <a:spLocks noChangeArrowheads="1"/>
          </p:cNvSpPr>
          <p:nvPr/>
        </p:nvSpPr>
        <p:spPr bwMode="auto">
          <a:xfrm>
            <a:off x="6628919" y="5783237"/>
            <a:ext cx="466377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200" b="1" i="0" u="none" strike="noStrike" kern="1200" cap="none" spc="0" normalizeH="0" baseline="0" noProof="0" dirty="0">
              <a:ln>
                <a:noFill/>
              </a:ln>
              <a:solidFill>
                <a:srgbClr val="505050"/>
              </a:solidFill>
              <a:effectLst/>
              <a:uLnTx/>
              <a:uFillTx/>
              <a:latin typeface="segoe-ui-normal"/>
              <a:ea typeface="+mn-ea"/>
              <a:cs typeface="+mn-cs"/>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Great to meet you !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I need to extend my booking next week by one day .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Can you also book me a car ? </a:t>
            </a:r>
            <a:endParaRPr kumimoji="0" lang="en-US" alt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8" name="Rectangle 7">
            <a:extLst>
              <a:ext uri="{FF2B5EF4-FFF2-40B4-BE49-F238E27FC236}">
                <a16:creationId xmlns:a16="http://schemas.microsoft.com/office/drawing/2014/main" id="{E5FAACE2-EB61-4082-B439-5AFF7D3C88D1}"/>
              </a:ext>
            </a:extLst>
          </p:cNvPr>
          <p:cNvSpPr/>
          <p:nvPr/>
        </p:nvSpPr>
        <p:spPr>
          <a:xfrm>
            <a:off x="5852481" y="845531"/>
            <a:ext cx="6216650" cy="646331"/>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srgbClr val="737373"/>
                </a:solidFill>
                <a:effectLst/>
                <a:uLnTx/>
                <a:uFillTx/>
                <a:latin typeface="Segoe UI Semilight"/>
                <a:ea typeface="+mn-ea"/>
                <a:cs typeface="+mn-cs"/>
              </a:rPr>
              <a:t>“Great to meet you ! I need to extend my booking next week by one day. Can you also book me a car?”</a:t>
            </a:r>
          </a:p>
        </p:txBody>
      </p:sp>
      <p:sp>
        <p:nvSpPr>
          <p:cNvPr id="9" name="Arrow: Down 8">
            <a:extLst>
              <a:ext uri="{FF2B5EF4-FFF2-40B4-BE49-F238E27FC236}">
                <a16:creationId xmlns:a16="http://schemas.microsoft.com/office/drawing/2014/main" id="{10E33400-E38C-4411-B525-94975E9F6393}"/>
              </a:ext>
            </a:extLst>
          </p:cNvPr>
          <p:cNvSpPr/>
          <p:nvPr/>
        </p:nvSpPr>
        <p:spPr bwMode="auto">
          <a:xfrm>
            <a:off x="8550949" y="1577043"/>
            <a:ext cx="484632" cy="548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1282963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7586" t="34118" r="30895" b="14145"/>
          <a:stretch/>
        </p:blipFill>
        <p:spPr>
          <a:xfrm flipH="1">
            <a:off x="881" y="2727"/>
            <a:ext cx="12478357" cy="6996234"/>
          </a:xfrm>
          <a:prstGeom prst="rect">
            <a:avLst/>
          </a:prstGeom>
        </p:spPr>
      </p:pic>
      <p:sp>
        <p:nvSpPr>
          <p:cNvPr id="16" name="Rectangle 15"/>
          <p:cNvSpPr/>
          <p:nvPr/>
        </p:nvSpPr>
        <p:spPr bwMode="auto">
          <a:xfrm>
            <a:off x="2706802" y="1213046"/>
            <a:ext cx="9446437" cy="5482123"/>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416779" y="1103924"/>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Text analytics</a:t>
            </a:r>
          </a:p>
        </p:txBody>
      </p:sp>
      <p:sp>
        <p:nvSpPr>
          <p:cNvPr id="19" name="Freeform 5"/>
          <p:cNvSpPr>
            <a:spLocks/>
          </p:cNvSpPr>
          <p:nvPr/>
        </p:nvSpPr>
        <p:spPr bwMode="auto">
          <a:xfrm>
            <a:off x="2700320" y="1213046"/>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0" name="Rectangle 19"/>
          <p:cNvSpPr/>
          <p:nvPr/>
        </p:nvSpPr>
        <p:spPr>
          <a:xfrm>
            <a:off x="3016369" y="2369761"/>
            <a:ext cx="9136872" cy="4357243"/>
          </a:xfrm>
          <a:prstGeom prst="rect">
            <a:avLst/>
          </a:prstGeom>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Sentiment analysis (EN, FR, PT, ES)</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Understand if a record has positive or negative sentiment</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Key phrase extraction (EN, DE, JA, ES)</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Extract key phrases from a piece of text, and retrieve topics</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Topic detection (EN)</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Use clustering techniques to identify the trending topics </a:t>
            </a:r>
            <a:br>
              <a:rPr kumimoji="0" lang="en-US" altLang="zh-CN" sz="2398" b="0" i="0" u="none" strike="noStrike" kern="0" cap="none" spc="0" normalizeH="0" baseline="0" noProof="0" dirty="0">
                <a:ln>
                  <a:noFill/>
                </a:ln>
                <a:solidFill>
                  <a:srgbClr val="000000"/>
                </a:solidFill>
                <a:effectLst/>
                <a:uLnTx/>
                <a:uFillTx/>
                <a:latin typeface="Segoe UI"/>
                <a:ea typeface="+mn-ea"/>
                <a:cs typeface="+mn-cs"/>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on a large set of text records</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Language detection </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Identify the language, 120 supported languages</a:t>
            </a:r>
          </a:p>
        </p:txBody>
      </p:sp>
      <p:grpSp>
        <p:nvGrpSpPr>
          <p:cNvPr id="9" name="Group 8"/>
          <p:cNvGrpSpPr/>
          <p:nvPr/>
        </p:nvGrpSpPr>
        <p:grpSpPr>
          <a:xfrm>
            <a:off x="3171726" y="1335652"/>
            <a:ext cx="773649" cy="811877"/>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91368" tIns="45685" rIns="91368" bIns="45685" numCol="1" anchor="t" anchorCtr="0" compatLnSpc="1">
                <a:prstTxWarp prst="textNoShape">
                  <a:avLst/>
                </a:prstTxWarp>
              </a:bodyPr>
              <a:lstStyle/>
              <a:p>
                <a:pPr marL="0" marR="0" lvl="0" indent="0" algn="l" defTabSz="913449" rtl="0" eaLnBrk="1" fontAlgn="auto" latinLnBrk="0" hangingPunct="1">
                  <a:lnSpc>
                    <a:spcPct val="100000"/>
                  </a:lnSpc>
                  <a:spcBef>
                    <a:spcPts val="0"/>
                  </a:spcBef>
                  <a:spcAft>
                    <a:spcPts val="0"/>
                  </a:spcAft>
                  <a:buClrTx/>
                  <a:buSzTx/>
                  <a:buFontTx/>
                  <a:buNone/>
                  <a:tabLst/>
                  <a:defRPr/>
                </a:pPr>
                <a:endParaRPr kumimoji="0" lang="en-US" sz="1698" b="0" i="0" u="none" strike="noStrike" kern="0" cap="none" spc="0" normalizeH="0" baseline="0" noProof="0">
                  <a:ln>
                    <a:noFill/>
                  </a:ln>
                  <a:solidFill>
                    <a:srgbClr val="000000"/>
                  </a:solidFill>
                  <a:effectLst/>
                  <a:uLnTx/>
                  <a:uFillTx/>
                  <a:latin typeface="Segoe UI"/>
                  <a:ea typeface="+mn-ea"/>
                  <a:cs typeface="+mn-cs"/>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9" rIns="182738" bIns="146189" numCol="1" spcCol="0" rtlCol="0" fromWordArt="0" anchor="t" anchorCtr="0" forceAA="0" compatLnSpc="1">
                <a:prstTxWarp prst="textNoShape">
                  <a:avLst/>
                </a:prstTxWarp>
                <a:noAutofit/>
              </a:bodyPr>
              <a:lstStyle/>
              <a:p>
                <a:pPr marL="0" marR="0" lvl="0" indent="0" algn="ctr" defTabSz="931723" rtl="0" eaLnBrk="1" fontAlgn="base" latinLnBrk="0" hangingPunct="1">
                  <a:lnSpc>
                    <a:spcPct val="90000"/>
                  </a:lnSpc>
                  <a:spcBef>
                    <a:spcPct val="0"/>
                  </a:spcBef>
                  <a:spcAft>
                    <a:spcPct val="0"/>
                  </a:spcAft>
                  <a:buClrTx/>
                  <a:buSzTx/>
                  <a:buFontTx/>
                  <a:buNone/>
                  <a:tabLst/>
                  <a:defRPr/>
                </a:pPr>
                <a:endParaRPr kumimoji="0" lang="en-US" sz="239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9628217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156" t="32988" r="24638" b="4129"/>
          <a:stretch/>
        </p:blipFill>
        <p:spPr>
          <a:xfrm flipH="1">
            <a:off x="881" y="2727"/>
            <a:ext cx="12541658" cy="6989707"/>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2" name="Rectangle 21"/>
          <p:cNvSpPr/>
          <p:nvPr/>
        </p:nvSpPr>
        <p:spPr bwMode="auto">
          <a:xfrm>
            <a:off x="2706802" y="2932065"/>
            <a:ext cx="9446437" cy="3763104"/>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Title 1"/>
          <p:cNvSpPr txBox="1">
            <a:spLocks/>
          </p:cNvSpPr>
          <p:nvPr/>
        </p:nvSpPr>
        <p:spPr>
          <a:xfrm>
            <a:off x="4416779" y="2815219"/>
            <a:ext cx="6200757" cy="1124811"/>
          </a:xfrm>
          <a:prstGeom prst="rect">
            <a:avLst/>
          </a:prstGeom>
        </p:spPr>
        <p:txBody>
          <a:bodyPr vert="horz" lIns="93175" tIns="46586" rIns="93175" bIns="46586"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Web language model</a:t>
            </a:r>
          </a:p>
        </p:txBody>
      </p:sp>
      <p:sp>
        <p:nvSpPr>
          <p:cNvPr id="24" name="Freeform 5"/>
          <p:cNvSpPr>
            <a:spLocks/>
          </p:cNvSpPr>
          <p:nvPr/>
        </p:nvSpPr>
        <p:spPr bwMode="auto">
          <a:xfrm>
            <a:off x="2706802" y="2932064"/>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5" name="Rectangle 24"/>
          <p:cNvSpPr/>
          <p:nvPr/>
        </p:nvSpPr>
        <p:spPr>
          <a:xfrm>
            <a:off x="3016369" y="4081055"/>
            <a:ext cx="9136872" cy="2168943"/>
          </a:xfrm>
          <a:prstGeom prst="rect">
            <a:avLst/>
          </a:prstGeom>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Automation of a variety of standard natural language processing tasks using state-of-the-art language modeling APIs </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Word breaking, joint probability of natural language expressions, scoring, and predicting following words in a sequence</a:t>
            </a:r>
          </a:p>
        </p:txBody>
      </p:sp>
      <p:grpSp>
        <p:nvGrpSpPr>
          <p:cNvPr id="34" name="Group 33"/>
          <p:cNvGrpSpPr/>
          <p:nvPr/>
        </p:nvGrpSpPr>
        <p:grpSpPr>
          <a:xfrm>
            <a:off x="3164523" y="3039749"/>
            <a:ext cx="773649" cy="811877"/>
            <a:chOff x="3166110" y="3903708"/>
            <a:chExt cx="774252" cy="812510"/>
          </a:xfrm>
        </p:grpSpPr>
        <p:grpSp>
          <p:nvGrpSpPr>
            <p:cNvPr id="27" name="Group 4"/>
            <p:cNvGrpSpPr>
              <a:grpSpLocks noChangeAspect="1"/>
            </p:cNvGrpSpPr>
            <p:nvPr/>
          </p:nvGrpSpPr>
          <p:grpSpPr bwMode="auto">
            <a:xfrm>
              <a:off x="3166110" y="3903708"/>
              <a:ext cx="774252" cy="812510"/>
              <a:chOff x="2" y="1"/>
              <a:chExt cx="1194" cy="1253"/>
            </a:xfrm>
          </p:grpSpPr>
          <p:sp>
            <p:nvSpPr>
              <p:cNvPr id="31"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32"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3433038" y="4141666"/>
              <a:ext cx="294642" cy="130839"/>
              <a:chOff x="0" y="0"/>
              <a:chExt cx="581" cy="258"/>
            </a:xfrm>
          </p:grpSpPr>
          <p:sp>
            <p:nvSpPr>
              <p:cNvPr id="13" name="Freeform 5"/>
              <p:cNvSpPr>
                <a:spLocks/>
              </p:cNvSpPr>
              <p:nvPr/>
            </p:nvSpPr>
            <p:spPr bwMode="auto">
              <a:xfrm>
                <a:off x="0" y="2"/>
                <a:ext cx="227" cy="256"/>
              </a:xfrm>
              <a:custGeom>
                <a:avLst/>
                <a:gdLst>
                  <a:gd name="T0" fmla="*/ 227 w 227"/>
                  <a:gd name="T1" fmla="*/ 256 h 256"/>
                  <a:gd name="T2" fmla="*/ 0 w 227"/>
                  <a:gd name="T3" fmla="*/ 150 h 256"/>
                  <a:gd name="T4" fmla="*/ 0 w 227"/>
                  <a:gd name="T5" fmla="*/ 111 h 256"/>
                  <a:gd name="T6" fmla="*/ 227 w 227"/>
                  <a:gd name="T7" fmla="*/ 0 h 256"/>
                  <a:gd name="T8" fmla="*/ 227 w 227"/>
                  <a:gd name="T9" fmla="*/ 59 h 256"/>
                  <a:gd name="T10" fmla="*/ 66 w 227"/>
                  <a:gd name="T11" fmla="*/ 129 h 256"/>
                  <a:gd name="T12" fmla="*/ 66 w 227"/>
                  <a:gd name="T13" fmla="*/ 131 h 256"/>
                  <a:gd name="T14" fmla="*/ 227 w 227"/>
                  <a:gd name="T15" fmla="*/ 197 h 256"/>
                  <a:gd name="T16" fmla="*/ 227 w 227"/>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6">
                    <a:moveTo>
                      <a:pt x="227" y="256"/>
                    </a:moveTo>
                    <a:lnTo>
                      <a:pt x="0" y="150"/>
                    </a:lnTo>
                    <a:lnTo>
                      <a:pt x="0" y="111"/>
                    </a:lnTo>
                    <a:lnTo>
                      <a:pt x="227" y="0"/>
                    </a:lnTo>
                    <a:lnTo>
                      <a:pt x="227" y="59"/>
                    </a:lnTo>
                    <a:lnTo>
                      <a:pt x="66" y="129"/>
                    </a:lnTo>
                    <a:lnTo>
                      <a:pt x="66" y="131"/>
                    </a:lnTo>
                    <a:lnTo>
                      <a:pt x="227" y="197"/>
                    </a:lnTo>
                    <a:lnTo>
                      <a:pt x="227"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Freeform 6"/>
              <p:cNvSpPr>
                <a:spLocks/>
              </p:cNvSpPr>
              <p:nvPr/>
            </p:nvSpPr>
            <p:spPr bwMode="auto">
              <a:xfrm>
                <a:off x="352" y="0"/>
                <a:ext cx="229" cy="256"/>
              </a:xfrm>
              <a:custGeom>
                <a:avLst/>
                <a:gdLst>
                  <a:gd name="T0" fmla="*/ 229 w 229"/>
                  <a:gd name="T1" fmla="*/ 150 h 256"/>
                  <a:gd name="T2" fmla="*/ 0 w 229"/>
                  <a:gd name="T3" fmla="*/ 256 h 256"/>
                  <a:gd name="T4" fmla="*/ 0 w 229"/>
                  <a:gd name="T5" fmla="*/ 197 h 256"/>
                  <a:gd name="T6" fmla="*/ 164 w 229"/>
                  <a:gd name="T7" fmla="*/ 131 h 256"/>
                  <a:gd name="T8" fmla="*/ 164 w 229"/>
                  <a:gd name="T9" fmla="*/ 129 h 256"/>
                  <a:gd name="T10" fmla="*/ 0 w 229"/>
                  <a:gd name="T11" fmla="*/ 59 h 256"/>
                  <a:gd name="T12" fmla="*/ 0 w 229"/>
                  <a:gd name="T13" fmla="*/ 0 h 256"/>
                  <a:gd name="T14" fmla="*/ 229 w 229"/>
                  <a:gd name="T15" fmla="*/ 109 h 256"/>
                  <a:gd name="T16" fmla="*/ 229 w 229"/>
                  <a:gd name="T17" fmla="*/ 1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6">
                    <a:moveTo>
                      <a:pt x="229" y="150"/>
                    </a:moveTo>
                    <a:lnTo>
                      <a:pt x="0" y="256"/>
                    </a:lnTo>
                    <a:lnTo>
                      <a:pt x="0" y="197"/>
                    </a:lnTo>
                    <a:lnTo>
                      <a:pt x="164" y="131"/>
                    </a:lnTo>
                    <a:lnTo>
                      <a:pt x="164" y="129"/>
                    </a:lnTo>
                    <a:lnTo>
                      <a:pt x="0" y="59"/>
                    </a:lnTo>
                    <a:lnTo>
                      <a:pt x="0" y="0"/>
                    </a:lnTo>
                    <a:lnTo>
                      <a:pt x="229" y="109"/>
                    </a:lnTo>
                    <a:lnTo>
                      <a:pt x="229"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4174480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Cognitive Services</a:t>
            </a:r>
            <a:endParaRPr lang="en-US" dirty="0"/>
          </a:p>
        </p:txBody>
      </p:sp>
    </p:spTree>
    <p:extLst>
      <p:ext uri="{BB962C8B-B14F-4D97-AF65-F5344CB8AC3E}">
        <p14:creationId xmlns:p14="http://schemas.microsoft.com/office/powerpoint/2010/main" val="25221137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a:t>Web Language Model</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2" y="1211287"/>
            <a:ext cx="9875411" cy="4154984"/>
          </a:xfrm>
        </p:spPr>
        <p:txBody>
          <a:bodyPr/>
          <a:lstStyle/>
          <a:p>
            <a:r>
              <a:rPr lang="en-US" dirty="0"/>
              <a:t>Language model trained on Bing Web-Search data (EN)</a:t>
            </a:r>
          </a:p>
          <a:p>
            <a:pPr lvl="1"/>
            <a:r>
              <a:rPr lang="en-US" dirty="0"/>
              <a:t>Foundational service unlike the other language services</a:t>
            </a:r>
          </a:p>
          <a:p>
            <a:r>
              <a:rPr lang="en-US" dirty="0"/>
              <a:t>Examples</a:t>
            </a:r>
          </a:p>
          <a:p>
            <a:pPr lvl="1"/>
            <a:r>
              <a:rPr lang="en-US" dirty="0"/>
              <a:t>Improve accuracy of spell check, handwriting and speech recognition</a:t>
            </a:r>
          </a:p>
          <a:p>
            <a:pPr lvl="1"/>
            <a:r>
              <a:rPr lang="en-US" dirty="0"/>
              <a:t>Improve word synonyms through document context</a:t>
            </a:r>
          </a:p>
          <a:p>
            <a:pPr lvl="1"/>
            <a:r>
              <a:rPr lang="en-US" dirty="0"/>
              <a:t>Advertising keywords</a:t>
            </a:r>
          </a:p>
          <a:p>
            <a:pPr lvl="1"/>
            <a:r>
              <a:rPr lang="en-US" dirty="0"/>
              <a:t>Autocomplete</a:t>
            </a:r>
            <a:endParaRPr lang="en-GB" dirty="0"/>
          </a:p>
        </p:txBody>
      </p:sp>
    </p:spTree>
    <p:extLst>
      <p:ext uri="{BB962C8B-B14F-4D97-AF65-F5344CB8AC3E}">
        <p14:creationId xmlns:p14="http://schemas.microsoft.com/office/powerpoint/2010/main" val="27418068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Spell check</a:t>
            </a:r>
          </a:p>
        </p:txBody>
      </p:sp>
      <p:sp>
        <p:nvSpPr>
          <p:cNvPr id="6" name="Text Placeholder 42">
            <a:extLst>
              <a:ext uri="{FF2B5EF4-FFF2-40B4-BE49-F238E27FC236}">
                <a16:creationId xmlns:a16="http://schemas.microsoft.com/office/drawing/2014/main" id="{28E41A9A-896C-4E7F-AA76-21796D602673}"/>
              </a:ext>
            </a:extLst>
          </p:cNvPr>
          <p:cNvSpPr txBox="1">
            <a:spLocks/>
          </p:cNvSpPr>
          <p:nvPr/>
        </p:nvSpPr>
        <p:spPr>
          <a:xfrm>
            <a:off x="274638" y="1212850"/>
            <a:ext cx="11888787" cy="202517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4000" b="0" i="0" u="none" strike="noStrike" kern="1200" cap="none" spc="-102" normalizeH="0" baseline="0" noProof="0" dirty="0">
                <a:ln w="3175">
                  <a:noFill/>
                </a:ln>
                <a:solidFill>
                  <a:srgbClr val="737373"/>
                </a:solidFill>
                <a:effectLst/>
                <a:uLnTx/>
                <a:uFillTx/>
                <a:latin typeface="Segoe UI Light"/>
                <a:ea typeface="+mn-ea"/>
                <a:cs typeface="Segoe UI" pitchFamily="34" charset="0"/>
              </a:rPr>
              <a:t>Identify errors and get suggestions</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4000" b="0" i="0" u="none" strike="noStrike" kern="1200" cap="none" spc="-102" normalizeH="0" baseline="0" noProof="0" dirty="0">
                <a:ln w="3175">
                  <a:noFill/>
                </a:ln>
                <a:solidFill>
                  <a:srgbClr val="737373"/>
                </a:solidFill>
                <a:effectLst/>
                <a:uLnTx/>
                <a:uFillTx/>
                <a:latin typeface="Segoe UI Light"/>
                <a:ea typeface="+mn-ea"/>
                <a:cs typeface="Segoe UI" pitchFamily="34" charset="0"/>
              </a:rPr>
              <a:t>Check a single word or a whole sentence</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GB" sz="3600" b="0" i="0" u="none" strike="noStrike" kern="1200" cap="none" spc="0" normalizeH="0" baseline="0" noProof="0" dirty="0">
              <a:ln>
                <a:noFill/>
              </a:ln>
              <a:solidFill>
                <a:srgbClr val="737373"/>
              </a:solidFill>
              <a:effectLst/>
              <a:uLnTx/>
              <a:uFillTx/>
              <a:latin typeface="Segoe UI Light"/>
              <a:ea typeface="+mn-ea"/>
              <a:cs typeface="+mn-cs"/>
            </a:endParaRPr>
          </a:p>
        </p:txBody>
      </p:sp>
      <p:pic>
        <p:nvPicPr>
          <p:cNvPr id="7" name="Picture 6">
            <a:extLst>
              <a:ext uri="{FF2B5EF4-FFF2-40B4-BE49-F238E27FC236}">
                <a16:creationId xmlns:a16="http://schemas.microsoft.com/office/drawing/2014/main" id="{8034C680-9A88-4DE9-89BA-219503CE9236}"/>
              </a:ext>
            </a:extLst>
          </p:cNvPr>
          <p:cNvPicPr>
            <a:picLocks noChangeAspect="1"/>
          </p:cNvPicPr>
          <p:nvPr/>
        </p:nvPicPr>
        <p:blipFill>
          <a:blip r:embed="rId3"/>
          <a:stretch>
            <a:fillRect/>
          </a:stretch>
        </p:blipFill>
        <p:spPr>
          <a:xfrm>
            <a:off x="374574" y="2625357"/>
            <a:ext cx="2833200" cy="1612490"/>
          </a:xfrm>
          <a:prstGeom prst="rect">
            <a:avLst/>
          </a:prstGeom>
        </p:spPr>
      </p:pic>
      <p:pic>
        <p:nvPicPr>
          <p:cNvPr id="8" name="Picture 7">
            <a:extLst>
              <a:ext uri="{FF2B5EF4-FFF2-40B4-BE49-F238E27FC236}">
                <a16:creationId xmlns:a16="http://schemas.microsoft.com/office/drawing/2014/main" id="{6A1EE7C6-9F58-4B8A-9A9F-222CA69B0DAC}"/>
              </a:ext>
            </a:extLst>
          </p:cNvPr>
          <p:cNvPicPr>
            <a:picLocks noChangeAspect="1"/>
          </p:cNvPicPr>
          <p:nvPr/>
        </p:nvPicPr>
        <p:blipFill>
          <a:blip r:embed="rId4"/>
          <a:stretch>
            <a:fillRect/>
          </a:stretch>
        </p:blipFill>
        <p:spPr>
          <a:xfrm>
            <a:off x="6583993" y="2623984"/>
            <a:ext cx="2833200" cy="1612491"/>
          </a:xfrm>
          <a:prstGeom prst="rect">
            <a:avLst/>
          </a:prstGeom>
        </p:spPr>
      </p:pic>
      <p:pic>
        <p:nvPicPr>
          <p:cNvPr id="9" name="Picture 8">
            <a:extLst>
              <a:ext uri="{FF2B5EF4-FFF2-40B4-BE49-F238E27FC236}">
                <a16:creationId xmlns:a16="http://schemas.microsoft.com/office/drawing/2014/main" id="{DCC0E70F-B5EF-4706-84F6-048D7C03146D}"/>
              </a:ext>
            </a:extLst>
          </p:cNvPr>
          <p:cNvPicPr>
            <a:picLocks noChangeAspect="1"/>
          </p:cNvPicPr>
          <p:nvPr/>
        </p:nvPicPr>
        <p:blipFill>
          <a:blip r:embed="rId5"/>
          <a:stretch>
            <a:fillRect/>
          </a:stretch>
        </p:blipFill>
        <p:spPr>
          <a:xfrm>
            <a:off x="373219" y="3971162"/>
            <a:ext cx="2833200" cy="1612491"/>
          </a:xfrm>
          <a:prstGeom prst="rect">
            <a:avLst/>
          </a:prstGeom>
        </p:spPr>
      </p:pic>
      <p:pic>
        <p:nvPicPr>
          <p:cNvPr id="10" name="Picture 9">
            <a:extLst>
              <a:ext uri="{FF2B5EF4-FFF2-40B4-BE49-F238E27FC236}">
                <a16:creationId xmlns:a16="http://schemas.microsoft.com/office/drawing/2014/main" id="{7686384A-02C4-420F-8885-CE6D0C21A594}"/>
              </a:ext>
            </a:extLst>
          </p:cNvPr>
          <p:cNvPicPr>
            <a:picLocks noChangeAspect="1"/>
          </p:cNvPicPr>
          <p:nvPr/>
        </p:nvPicPr>
        <p:blipFill>
          <a:blip r:embed="rId6"/>
          <a:stretch>
            <a:fillRect/>
          </a:stretch>
        </p:blipFill>
        <p:spPr>
          <a:xfrm>
            <a:off x="6565019" y="3949491"/>
            <a:ext cx="2833200" cy="1612491"/>
          </a:xfrm>
          <a:prstGeom prst="rect">
            <a:avLst/>
          </a:prstGeom>
        </p:spPr>
      </p:pic>
      <p:pic>
        <p:nvPicPr>
          <p:cNvPr id="11" name="Picture 10">
            <a:extLst>
              <a:ext uri="{FF2B5EF4-FFF2-40B4-BE49-F238E27FC236}">
                <a16:creationId xmlns:a16="http://schemas.microsoft.com/office/drawing/2014/main" id="{68573703-EE4C-42C3-9089-0E95BBFD7D68}"/>
              </a:ext>
            </a:extLst>
          </p:cNvPr>
          <p:cNvPicPr>
            <a:picLocks noChangeAspect="1"/>
          </p:cNvPicPr>
          <p:nvPr/>
        </p:nvPicPr>
        <p:blipFill>
          <a:blip r:embed="rId7"/>
          <a:stretch>
            <a:fillRect/>
          </a:stretch>
        </p:blipFill>
        <p:spPr>
          <a:xfrm>
            <a:off x="3290354" y="5326042"/>
            <a:ext cx="2833200" cy="1612491"/>
          </a:xfrm>
          <a:prstGeom prst="rect">
            <a:avLst/>
          </a:prstGeom>
        </p:spPr>
      </p:pic>
      <p:sp>
        <p:nvSpPr>
          <p:cNvPr id="12" name="Rectangle 11">
            <a:extLst>
              <a:ext uri="{FF2B5EF4-FFF2-40B4-BE49-F238E27FC236}">
                <a16:creationId xmlns:a16="http://schemas.microsoft.com/office/drawing/2014/main" id="{B680DCC5-4138-460B-ACDA-35B2118AD41B}"/>
              </a:ext>
            </a:extLst>
          </p:cNvPr>
          <p:cNvSpPr/>
          <p:nvPr/>
        </p:nvSpPr>
        <p:spPr>
          <a:xfrm>
            <a:off x="3282013" y="3107065"/>
            <a:ext cx="2608535"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737373"/>
                </a:solidFill>
                <a:effectLst/>
                <a:uLnTx/>
                <a:uFillTx/>
                <a:latin typeface="Segoe UI Light"/>
                <a:ea typeface="+mn-ea"/>
                <a:cs typeface="+mn-cs"/>
              </a:rPr>
              <a:t>Word Breaks</a:t>
            </a:r>
          </a:p>
        </p:txBody>
      </p:sp>
      <p:sp>
        <p:nvSpPr>
          <p:cNvPr id="13" name="Rectangle 12">
            <a:extLst>
              <a:ext uri="{FF2B5EF4-FFF2-40B4-BE49-F238E27FC236}">
                <a16:creationId xmlns:a16="http://schemas.microsoft.com/office/drawing/2014/main" id="{D03EAB5A-F043-4F6B-932D-34F3A60DC4C1}"/>
              </a:ext>
            </a:extLst>
          </p:cNvPr>
          <p:cNvSpPr/>
          <p:nvPr/>
        </p:nvSpPr>
        <p:spPr>
          <a:xfrm>
            <a:off x="9645537" y="3127660"/>
            <a:ext cx="1241045"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Slang</a:t>
            </a:r>
          </a:p>
        </p:txBody>
      </p:sp>
      <p:sp>
        <p:nvSpPr>
          <p:cNvPr id="14" name="Rectangle 13">
            <a:extLst>
              <a:ext uri="{FF2B5EF4-FFF2-40B4-BE49-F238E27FC236}">
                <a16:creationId xmlns:a16="http://schemas.microsoft.com/office/drawing/2014/main" id="{CFA0E053-B307-4970-A1F4-C489251C89EF}"/>
              </a:ext>
            </a:extLst>
          </p:cNvPr>
          <p:cNvSpPr/>
          <p:nvPr/>
        </p:nvSpPr>
        <p:spPr>
          <a:xfrm>
            <a:off x="9645537" y="4432570"/>
            <a:ext cx="2412840"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Homonyms</a:t>
            </a:r>
          </a:p>
        </p:txBody>
      </p:sp>
      <p:sp>
        <p:nvSpPr>
          <p:cNvPr id="15" name="Rectangle 14">
            <a:extLst>
              <a:ext uri="{FF2B5EF4-FFF2-40B4-BE49-F238E27FC236}">
                <a16:creationId xmlns:a16="http://schemas.microsoft.com/office/drawing/2014/main" id="{3D9C37FF-BE82-45B2-AEB0-DC3FC3B5610C}"/>
              </a:ext>
            </a:extLst>
          </p:cNvPr>
          <p:cNvSpPr/>
          <p:nvPr/>
        </p:nvSpPr>
        <p:spPr>
          <a:xfrm>
            <a:off x="3340673" y="4454241"/>
            <a:ext cx="1531188"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Names</a:t>
            </a:r>
          </a:p>
        </p:txBody>
      </p:sp>
      <p:sp>
        <p:nvSpPr>
          <p:cNvPr id="16" name="Rectangle 15">
            <a:extLst>
              <a:ext uri="{FF2B5EF4-FFF2-40B4-BE49-F238E27FC236}">
                <a16:creationId xmlns:a16="http://schemas.microsoft.com/office/drawing/2014/main" id="{172D23E1-6608-437F-AE42-E99EE484AC54}"/>
              </a:ext>
            </a:extLst>
          </p:cNvPr>
          <p:cNvSpPr/>
          <p:nvPr/>
        </p:nvSpPr>
        <p:spPr>
          <a:xfrm>
            <a:off x="6401115" y="5809121"/>
            <a:ext cx="1500732"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Brands</a:t>
            </a:r>
          </a:p>
        </p:txBody>
      </p:sp>
    </p:spTree>
    <p:extLst>
      <p:ext uri="{BB962C8B-B14F-4D97-AF65-F5344CB8AC3E}">
        <p14:creationId xmlns:p14="http://schemas.microsoft.com/office/powerpoint/2010/main" val="3860269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a:xfrm>
            <a:off x="273861" y="305393"/>
            <a:ext cx="11889564" cy="917575"/>
          </a:xfrm>
        </p:spPr>
        <p:txBody>
          <a:bodyPr/>
          <a:lstStyle/>
          <a:p>
            <a:r>
              <a:rPr lang="en-GB" dirty="0"/>
              <a:t>Spellcheck examples</a:t>
            </a:r>
          </a:p>
        </p:txBody>
      </p:sp>
      <p:sp>
        <p:nvSpPr>
          <p:cNvPr id="17" name="Text Placeholder 4">
            <a:extLst>
              <a:ext uri="{FF2B5EF4-FFF2-40B4-BE49-F238E27FC236}">
                <a16:creationId xmlns:a16="http://schemas.microsoft.com/office/drawing/2014/main" id="{1D127C41-62D7-45ED-ABC0-45AFD37A3E5B}"/>
              </a:ext>
            </a:extLst>
          </p:cNvPr>
          <p:cNvSpPr txBox="1">
            <a:spLocks/>
          </p:cNvSpPr>
          <p:nvPr/>
        </p:nvSpPr>
        <p:spPr>
          <a:xfrm>
            <a:off x="6502087" y="2491433"/>
            <a:ext cx="5577842"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"offset": 48,</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"token": "grate",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"type": "</a:t>
            </a: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rPr>
              <a:t>UnknownToken</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"suggestions":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"suggestion": "great",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"score": "0.949079025281377"</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sp>
        <p:nvSpPr>
          <p:cNvPr id="18" name="Text Placeholder 4">
            <a:extLst>
              <a:ext uri="{FF2B5EF4-FFF2-40B4-BE49-F238E27FC236}">
                <a16:creationId xmlns:a16="http://schemas.microsoft.com/office/drawing/2014/main" id="{87E39413-21A8-4912-A7A9-3D3D9C188880}"/>
              </a:ext>
            </a:extLst>
          </p:cNvPr>
          <p:cNvSpPr txBox="1">
            <a:spLocks/>
          </p:cNvSpPr>
          <p:nvPr/>
        </p:nvSpPr>
        <p:spPr>
          <a:xfrm>
            <a:off x="502576" y="2491433"/>
            <a:ext cx="6013641"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"offset": 23,</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"token": "Seattle. hope",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"type": "</a:t>
            </a: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rPr>
              <a:t>UnknownToken</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"suggestions":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"suggestion": "Seattle. Hope",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"score": "0.875"</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sp>
        <p:nvSpPr>
          <p:cNvPr id="19" name="Rectangle 18">
            <a:extLst>
              <a:ext uri="{FF2B5EF4-FFF2-40B4-BE49-F238E27FC236}">
                <a16:creationId xmlns:a16="http://schemas.microsoft.com/office/drawing/2014/main" id="{6357A2A8-B5A2-4187-8FA8-40B9D9AB05E2}"/>
              </a:ext>
            </a:extLst>
          </p:cNvPr>
          <p:cNvSpPr/>
          <p:nvPr/>
        </p:nvSpPr>
        <p:spPr>
          <a:xfrm>
            <a:off x="1829165" y="1394165"/>
            <a:ext cx="955845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srgbClr val="737373"/>
                </a:solidFill>
                <a:effectLst/>
                <a:uLnTx/>
                <a:uFillTx/>
                <a:latin typeface="Segoe UI Semilight"/>
                <a:ea typeface="+mn-ea"/>
                <a:cs typeface="+mn-cs"/>
              </a:rPr>
              <a:t>Hello Build! Welcome to Seattle. hope you have a grate week</a:t>
            </a:r>
          </a:p>
        </p:txBody>
      </p:sp>
      <p:sp>
        <p:nvSpPr>
          <p:cNvPr id="20" name="Rectangle 19">
            <a:extLst>
              <a:ext uri="{FF2B5EF4-FFF2-40B4-BE49-F238E27FC236}">
                <a16:creationId xmlns:a16="http://schemas.microsoft.com/office/drawing/2014/main" id="{F8DF7991-A313-4102-8E2F-23135DBA9625}"/>
              </a:ext>
            </a:extLst>
          </p:cNvPr>
          <p:cNvSpPr/>
          <p:nvPr/>
        </p:nvSpPr>
        <p:spPr bwMode="auto">
          <a:xfrm>
            <a:off x="6401115" y="1394165"/>
            <a:ext cx="914400" cy="54863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B501488B-0E35-47DC-AE47-68C58CBE83BC}"/>
              </a:ext>
            </a:extLst>
          </p:cNvPr>
          <p:cNvSpPr/>
          <p:nvPr/>
        </p:nvSpPr>
        <p:spPr bwMode="auto">
          <a:xfrm>
            <a:off x="9510031" y="1394165"/>
            <a:ext cx="914400" cy="54863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6895902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FB94BD2-A9E5-4652-87CB-C3569783C936}"/>
              </a:ext>
            </a:extLst>
          </p:cNvPr>
          <p:cNvSpPr txBox="1"/>
          <p:nvPr/>
        </p:nvSpPr>
        <p:spPr>
          <a:xfrm>
            <a:off x="1" y="1973262"/>
            <a:ext cx="12436474" cy="1078992"/>
          </a:xfrm>
          <a:prstGeom prst="rect">
            <a:avLst/>
          </a:prstGeom>
          <a:solidFill>
            <a:srgbClr val="5C2D91"/>
          </a:solidFill>
        </p:spPr>
        <p:txBody>
          <a:bodyPr wrap="square" lIns="365760" tIns="149187" rIns="91440" bIns="149187"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a:ln>
                  <a:noFill/>
                </a:ln>
                <a:solidFill>
                  <a:prstClr val="white"/>
                </a:solidFill>
                <a:effectLst/>
                <a:uLnTx/>
                <a:uFillTx/>
                <a:latin typeface="Segoe UI Light"/>
                <a:ea typeface="+mn-ea"/>
                <a:cs typeface="Segoe UI Light"/>
              </a:rPr>
              <a:t>Language understanding in human-computer interaction is:</a:t>
            </a:r>
          </a:p>
        </p:txBody>
      </p:sp>
      <p:grpSp>
        <p:nvGrpSpPr>
          <p:cNvPr id="56" name="Group 55">
            <a:extLst>
              <a:ext uri="{FF2B5EF4-FFF2-40B4-BE49-F238E27FC236}">
                <a16:creationId xmlns:a16="http://schemas.microsoft.com/office/drawing/2014/main" id="{1FB2B0BB-0098-4E2C-9CF7-273E52E81C24}"/>
              </a:ext>
            </a:extLst>
          </p:cNvPr>
          <p:cNvGrpSpPr/>
          <p:nvPr/>
        </p:nvGrpSpPr>
        <p:grpSpPr>
          <a:xfrm>
            <a:off x="503237" y="3510977"/>
            <a:ext cx="3474720" cy="2958085"/>
            <a:chOff x="1910203" y="2764217"/>
            <a:chExt cx="3474720" cy="2958085"/>
          </a:xfrm>
        </p:grpSpPr>
        <p:sp>
          <p:nvSpPr>
            <p:cNvPr id="57" name="Rectangle 56">
              <a:extLst>
                <a:ext uri="{FF2B5EF4-FFF2-40B4-BE49-F238E27FC236}">
                  <a16:creationId xmlns:a16="http://schemas.microsoft.com/office/drawing/2014/main" id="{624FC994-EEAE-483D-910C-2BFB2E670F93}"/>
                </a:ext>
              </a:extLst>
            </p:cNvPr>
            <p:cNvSpPr/>
            <p:nvPr/>
          </p:nvSpPr>
          <p:spPr bwMode="auto">
            <a:xfrm>
              <a:off x="1910203" y="2764217"/>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50659"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Technically challenging</a:t>
              </a:r>
            </a:p>
          </p:txBody>
        </p:sp>
        <p:sp>
          <p:nvSpPr>
            <p:cNvPr id="58" name="Rectangle 57">
              <a:extLst>
                <a:ext uri="{FF2B5EF4-FFF2-40B4-BE49-F238E27FC236}">
                  <a16:creationId xmlns:a16="http://schemas.microsoft.com/office/drawing/2014/main" id="{78F74D40-8895-4FBB-A41D-A13447EED74B}"/>
                </a:ext>
              </a:extLst>
            </p:cNvPr>
            <p:cNvSpPr/>
            <p:nvPr/>
          </p:nvSpPr>
          <p:spPr>
            <a:xfrm>
              <a:off x="1910203"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It’s exceedingly difficult to enable a computer to understand what a person wants and to find the pieces of information that are relevant to their intent.</a:t>
              </a:r>
            </a:p>
          </p:txBody>
        </p:sp>
      </p:grpSp>
      <p:grpSp>
        <p:nvGrpSpPr>
          <p:cNvPr id="59" name="Group 58">
            <a:extLst>
              <a:ext uri="{FF2B5EF4-FFF2-40B4-BE49-F238E27FC236}">
                <a16:creationId xmlns:a16="http://schemas.microsoft.com/office/drawing/2014/main" id="{6BD48EF1-7381-4865-A3C2-9D0A2C7560C2}"/>
              </a:ext>
            </a:extLst>
          </p:cNvPr>
          <p:cNvGrpSpPr/>
          <p:nvPr/>
        </p:nvGrpSpPr>
        <p:grpSpPr>
          <a:xfrm>
            <a:off x="4480877" y="3521332"/>
            <a:ext cx="3474720" cy="2947730"/>
            <a:chOff x="4480875" y="2774572"/>
            <a:chExt cx="3474720" cy="2947730"/>
          </a:xfrm>
        </p:grpSpPr>
        <p:sp>
          <p:nvSpPr>
            <p:cNvPr id="60" name="Rectangle 59">
              <a:extLst>
                <a:ext uri="{FF2B5EF4-FFF2-40B4-BE49-F238E27FC236}">
                  <a16:creationId xmlns:a16="http://schemas.microsoft.com/office/drawing/2014/main" id="{F1C4C59B-AB06-4FDD-A56A-ED4389244B6F}"/>
                </a:ext>
              </a:extLst>
            </p:cNvPr>
            <p:cNvSpPr/>
            <p:nvPr/>
          </p:nvSpPr>
          <p:spPr bwMode="auto">
            <a:xfrm>
              <a:off x="4480875" y="2774572"/>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Costly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to implement</a:t>
              </a:r>
            </a:p>
          </p:txBody>
        </p:sp>
        <p:sp>
          <p:nvSpPr>
            <p:cNvPr id="61" name="Rectangle 60">
              <a:extLst>
                <a:ext uri="{FF2B5EF4-FFF2-40B4-BE49-F238E27FC236}">
                  <a16:creationId xmlns:a16="http://schemas.microsoft.com/office/drawing/2014/main" id="{D49EEFCE-9DD0-4C78-ADB0-FBAF1EAF6244}"/>
                </a:ext>
              </a:extLst>
            </p:cNvPr>
            <p:cNvSpPr/>
            <p:nvPr/>
          </p:nvSpPr>
          <p:spPr>
            <a:xfrm>
              <a:off x="4480875"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Building and maintaining machine learning systems requires a large investment of time, money and engineering resources</a:t>
              </a:r>
            </a:p>
            <a:p>
              <a:pPr marL="0" marR="0" lvl="0" indent="0" algn="l" defTabSz="95065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Segoe UI Light"/>
              </a:endParaRPr>
            </a:p>
          </p:txBody>
        </p:sp>
      </p:grpSp>
      <p:grpSp>
        <p:nvGrpSpPr>
          <p:cNvPr id="62" name="Group 61">
            <a:extLst>
              <a:ext uri="{FF2B5EF4-FFF2-40B4-BE49-F238E27FC236}">
                <a16:creationId xmlns:a16="http://schemas.microsoft.com/office/drawing/2014/main" id="{24EA2451-C4D2-44E3-A1F9-38B4B581D424}"/>
              </a:ext>
            </a:extLst>
          </p:cNvPr>
          <p:cNvGrpSpPr/>
          <p:nvPr/>
        </p:nvGrpSpPr>
        <p:grpSpPr>
          <a:xfrm>
            <a:off x="8458517" y="3506910"/>
            <a:ext cx="3474720" cy="2962152"/>
            <a:chOff x="8687118" y="2760150"/>
            <a:chExt cx="3474720" cy="2962152"/>
          </a:xfrm>
        </p:grpSpPr>
        <p:sp>
          <p:nvSpPr>
            <p:cNvPr id="63" name="Rectangle 62">
              <a:extLst>
                <a:ext uri="{FF2B5EF4-FFF2-40B4-BE49-F238E27FC236}">
                  <a16:creationId xmlns:a16="http://schemas.microsoft.com/office/drawing/2014/main" id="{003862B7-2AC1-45C3-A64E-CC082EC3247F}"/>
                </a:ext>
              </a:extLst>
            </p:cNvPr>
            <p:cNvSpPr/>
            <p:nvPr/>
          </p:nvSpPr>
          <p:spPr bwMode="auto">
            <a:xfrm>
              <a:off x="8687118" y="2760150"/>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Often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domain specific</a:t>
              </a:r>
            </a:p>
          </p:txBody>
        </p:sp>
        <p:sp>
          <p:nvSpPr>
            <p:cNvPr id="64" name="Rectangle 63">
              <a:extLst>
                <a:ext uri="{FF2B5EF4-FFF2-40B4-BE49-F238E27FC236}">
                  <a16:creationId xmlns:a16="http://schemas.microsoft.com/office/drawing/2014/main" id="{A20AA868-EF3F-40B2-B5D3-D102D66C66FD}"/>
                </a:ext>
              </a:extLst>
            </p:cNvPr>
            <p:cNvSpPr/>
            <p:nvPr/>
          </p:nvSpPr>
          <p:spPr>
            <a:xfrm>
              <a:off x="8687118"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In the past, building your own machine learned models often required assistance of a team of data scientists that would customize the models to the specific domain.</a:t>
              </a:r>
            </a:p>
            <a:p>
              <a:pPr marL="0" marR="0" lvl="0" indent="0" algn="l" defTabSz="95065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Segoe UI Light"/>
              </a:endParaRPr>
            </a:p>
          </p:txBody>
        </p:sp>
      </p:grpSp>
    </p:spTree>
    <p:extLst>
      <p:ext uri="{BB962C8B-B14F-4D97-AF65-F5344CB8AC3E}">
        <p14:creationId xmlns:p14="http://schemas.microsoft.com/office/powerpoint/2010/main" val="3813599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1+#ppt_w/2"/>
                                          </p:val>
                                        </p:tav>
                                        <p:tav tm="100000">
                                          <p:val>
                                            <p:strVal val="#ppt_x"/>
                                          </p:val>
                                        </p:tav>
                                      </p:tavLst>
                                    </p:anim>
                                    <p:anim calcmode="lin" valueType="num">
                                      <p:cBhvr additive="base">
                                        <p:cTn id="12" dur="500" fill="hold"/>
                                        <p:tgtEl>
                                          <p:spTgt spid="5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1+#ppt_w/2"/>
                                          </p:val>
                                        </p:tav>
                                        <p:tav tm="100000">
                                          <p:val>
                                            <p:strVal val="#ppt_x"/>
                                          </p:val>
                                        </p:tav>
                                      </p:tavLst>
                                    </p:anim>
                                    <p:anim calcmode="lin" valueType="num">
                                      <p:cBhvr additive="base">
                                        <p:cTn id="16"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a:xfrm>
            <a:off x="273861" y="305393"/>
            <a:ext cx="11889564" cy="917575"/>
          </a:xfrm>
        </p:spPr>
        <p:txBody>
          <a:bodyPr/>
          <a:lstStyle/>
          <a:p>
            <a:r>
              <a:rPr lang="en-GB" dirty="0"/>
              <a:t>Spellcheck and LUIS</a:t>
            </a:r>
          </a:p>
        </p:txBody>
      </p:sp>
      <p:pic>
        <p:nvPicPr>
          <p:cNvPr id="8" name="Picture 7">
            <a:extLst>
              <a:ext uri="{FF2B5EF4-FFF2-40B4-BE49-F238E27FC236}">
                <a16:creationId xmlns:a16="http://schemas.microsoft.com/office/drawing/2014/main" id="{8CA59328-D79C-4EE9-B3C0-D378C4B41E7E}"/>
              </a:ext>
            </a:extLst>
          </p:cNvPr>
          <p:cNvPicPr>
            <a:picLocks noChangeAspect="1"/>
          </p:cNvPicPr>
          <p:nvPr/>
        </p:nvPicPr>
        <p:blipFill>
          <a:blip r:embed="rId3"/>
          <a:stretch>
            <a:fillRect/>
          </a:stretch>
        </p:blipFill>
        <p:spPr>
          <a:xfrm>
            <a:off x="274702" y="1394165"/>
            <a:ext cx="6796682" cy="5029145"/>
          </a:xfrm>
          <a:prstGeom prst="rect">
            <a:avLst/>
          </a:prstGeom>
        </p:spPr>
      </p:pic>
      <p:sp>
        <p:nvSpPr>
          <p:cNvPr id="9" name="Rectangle 8">
            <a:extLst>
              <a:ext uri="{FF2B5EF4-FFF2-40B4-BE49-F238E27FC236}">
                <a16:creationId xmlns:a16="http://schemas.microsoft.com/office/drawing/2014/main" id="{FAA4C231-BBB7-4495-9717-E5715A5175B4}"/>
              </a:ext>
            </a:extLst>
          </p:cNvPr>
          <p:cNvSpPr/>
          <p:nvPr/>
        </p:nvSpPr>
        <p:spPr>
          <a:xfrm>
            <a:off x="7340997" y="571214"/>
            <a:ext cx="4823206" cy="224676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"query":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a:t>
            </a:r>
            <a:r>
              <a:rPr kumimoji="0" lang="en-GB"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jke</a:t>
            </a: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GB"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topScoringIntent</a:t>
            </a: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"intent": "Joke", "score": 0.45167464 }</a:t>
            </a:r>
          </a:p>
        </p:txBody>
      </p:sp>
      <p:sp>
        <p:nvSpPr>
          <p:cNvPr id="10" name="Rectangle 1">
            <a:extLst>
              <a:ext uri="{FF2B5EF4-FFF2-40B4-BE49-F238E27FC236}">
                <a16:creationId xmlns:a16="http://schemas.microsoft.com/office/drawing/2014/main" id="{394CAEA8-A31F-4B97-A386-DB153A139473}"/>
              </a:ext>
            </a:extLst>
          </p:cNvPr>
          <p:cNvSpPr>
            <a:spLocks noChangeArrowheads="1"/>
          </p:cNvSpPr>
          <p:nvPr/>
        </p:nvSpPr>
        <p:spPr bwMode="auto">
          <a:xfrm>
            <a:off x="7340997" y="3314767"/>
            <a:ext cx="4823206"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"query":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jke</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alteredQuery</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joke",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topScoringIntent</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"intent": "Joke", "score": 0.99875766 }</a:t>
            </a:r>
          </a:p>
        </p:txBody>
      </p:sp>
      <p:sp>
        <p:nvSpPr>
          <p:cNvPr id="11" name="Rectangle 10">
            <a:extLst>
              <a:ext uri="{FF2B5EF4-FFF2-40B4-BE49-F238E27FC236}">
                <a16:creationId xmlns:a16="http://schemas.microsoft.com/office/drawing/2014/main" id="{0EEB2990-ECCD-4C8E-8571-D5547A28CE31}"/>
              </a:ext>
            </a:extLst>
          </p:cNvPr>
          <p:cNvSpPr/>
          <p:nvPr/>
        </p:nvSpPr>
        <p:spPr bwMode="auto">
          <a:xfrm>
            <a:off x="7406943" y="4228774"/>
            <a:ext cx="3383243" cy="914400"/>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B3724352-4DBF-485F-A9F4-60E63B33A0A4}"/>
              </a:ext>
            </a:extLst>
          </p:cNvPr>
          <p:cNvSpPr/>
          <p:nvPr/>
        </p:nvSpPr>
        <p:spPr bwMode="auto">
          <a:xfrm>
            <a:off x="9144285" y="5960850"/>
            <a:ext cx="2468853" cy="462460"/>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776969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20" name="Title 7">
            <a:extLst>
              <a:ext uri="{FF2B5EF4-FFF2-40B4-BE49-F238E27FC236}">
                <a16:creationId xmlns:a16="http://schemas.microsoft.com/office/drawing/2014/main" id="{3EAF6F5F-8B45-4529-9986-0A3B6E6A70C1}"/>
              </a:ext>
            </a:extLst>
          </p:cNvPr>
          <p:cNvSpPr txBox="1">
            <a:spLocks/>
          </p:cNvSpPr>
          <p:nvPr/>
        </p:nvSpPr>
        <p:spPr>
          <a:xfrm>
            <a:off x="2270864" y="1149171"/>
            <a:ext cx="7894745" cy="1204938"/>
          </a:xfrm>
          <a:prstGeom prst="rect">
            <a:avLst/>
          </a:prstGeom>
        </p:spPr>
        <p:txBody>
          <a:bodyPr vert="horz" lIns="233118" tIns="46623" rIns="93247" bIns="4662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554960" rtl="0" eaLnBrk="1" fontAlgn="auto" latinLnBrk="0" hangingPunct="1">
              <a:lnSpc>
                <a:spcPct val="100000"/>
              </a:lnSpc>
              <a:spcBef>
                <a:spcPct val="0"/>
              </a:spcBef>
              <a:spcAft>
                <a:spcPts val="0"/>
              </a:spcAft>
              <a:buClrTx/>
              <a:buSzTx/>
              <a:buFontTx/>
              <a:buNone/>
              <a:tabLst/>
              <a:defRPr/>
            </a:pPr>
            <a:r>
              <a:rPr kumimoji="0" lang="en-US" sz="1836" b="0" i="0" u="none" strike="noStrike" kern="1200" cap="all" spc="1020" normalizeH="0" baseline="0" noProof="0" dirty="0">
                <a:ln>
                  <a:noFill/>
                </a:ln>
                <a:solidFill>
                  <a:srgbClr val="505050"/>
                </a:solidFill>
                <a:effectLst/>
                <a:uLnTx/>
                <a:uFillTx/>
                <a:latin typeface="Segoe UI Semilight" panose="020B0402040204020203" pitchFamily="34" charset="0"/>
                <a:ea typeface="+mj-ea"/>
                <a:cs typeface="Segoe UI Semilight" panose="020B0402040204020203" pitchFamily="34" charset="0"/>
              </a:rPr>
              <a:t>Language Understanding</a:t>
            </a:r>
          </a:p>
        </p:txBody>
      </p:sp>
      <p:grpSp>
        <p:nvGrpSpPr>
          <p:cNvPr id="2" name="Group 1">
            <a:extLst>
              <a:ext uri="{FF2B5EF4-FFF2-40B4-BE49-F238E27FC236}">
                <a16:creationId xmlns:a16="http://schemas.microsoft.com/office/drawing/2014/main" id="{1FF4C673-2EC0-4A99-A8D8-A9918A019027}"/>
              </a:ext>
            </a:extLst>
          </p:cNvPr>
          <p:cNvGrpSpPr/>
          <p:nvPr/>
        </p:nvGrpSpPr>
        <p:grpSpPr>
          <a:xfrm>
            <a:off x="3055935" y="2217116"/>
            <a:ext cx="6324602" cy="4114800"/>
            <a:chOff x="3261661" y="2149372"/>
            <a:chExt cx="6324602" cy="4114800"/>
          </a:xfrm>
        </p:grpSpPr>
        <p:sp>
          <p:nvSpPr>
            <p:cNvPr id="21" name="Oval 20">
              <a:extLst>
                <a:ext uri="{FF2B5EF4-FFF2-40B4-BE49-F238E27FC236}">
                  <a16:creationId xmlns:a16="http://schemas.microsoft.com/office/drawing/2014/main" id="{29ABDF55-C66B-406D-A331-62EE54D6B40D}"/>
                </a:ext>
              </a:extLst>
            </p:cNvPr>
            <p:cNvSpPr/>
            <p:nvPr/>
          </p:nvSpPr>
          <p:spPr>
            <a:xfrm>
              <a:off x="5089300" y="3090481"/>
              <a:ext cx="2258357" cy="2258357"/>
            </a:xfrm>
            <a:prstGeom prst="ellipse">
              <a:avLst/>
            </a:prstGeom>
            <a:noFill/>
            <a:ln w="19050" cap="flat" cmpd="sng" algn="ctr">
              <a:solidFill>
                <a:srgbClr val="004B50"/>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7067AA48-CD2C-41F7-8544-CB6FC9A76643}"/>
                </a:ext>
              </a:extLst>
            </p:cNvPr>
            <p:cNvGrpSpPr/>
            <p:nvPr/>
          </p:nvGrpSpPr>
          <p:grpSpPr>
            <a:xfrm>
              <a:off x="5826402" y="4870107"/>
              <a:ext cx="784152" cy="784465"/>
              <a:chOff x="8333913" y="4908956"/>
              <a:chExt cx="645448" cy="645706"/>
            </a:xfrm>
          </p:grpSpPr>
          <p:grpSp>
            <p:nvGrpSpPr>
              <p:cNvPr id="24" name="Group 23">
                <a:extLst>
                  <a:ext uri="{FF2B5EF4-FFF2-40B4-BE49-F238E27FC236}">
                    <a16:creationId xmlns:a16="http://schemas.microsoft.com/office/drawing/2014/main" id="{68C811E0-0C70-4605-B28F-037D8F3A1D74}"/>
                  </a:ext>
                </a:extLst>
              </p:cNvPr>
              <p:cNvGrpSpPr/>
              <p:nvPr/>
            </p:nvGrpSpPr>
            <p:grpSpPr>
              <a:xfrm>
                <a:off x="8333913" y="4908956"/>
                <a:ext cx="645448" cy="645706"/>
                <a:chOff x="6793359" y="2147174"/>
                <a:chExt cx="1150650" cy="1151113"/>
              </a:xfrm>
            </p:grpSpPr>
            <p:sp>
              <p:nvSpPr>
                <p:cNvPr id="26" name="Oval 25">
                  <a:extLst>
                    <a:ext uri="{FF2B5EF4-FFF2-40B4-BE49-F238E27FC236}">
                      <a16:creationId xmlns:a16="http://schemas.microsoft.com/office/drawing/2014/main" id="{D954C125-69B0-47BE-A87D-2279475CAFCA}"/>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27" name="Oval 26">
                  <a:extLst>
                    <a:ext uri="{FF2B5EF4-FFF2-40B4-BE49-F238E27FC236}">
                      <a16:creationId xmlns:a16="http://schemas.microsoft.com/office/drawing/2014/main" id="{7BAA0544-E003-43D0-84CE-E4E6A2ED76F3}"/>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25" name="Freeform 36">
                <a:extLst>
                  <a:ext uri="{FF2B5EF4-FFF2-40B4-BE49-F238E27FC236}">
                    <a16:creationId xmlns:a16="http://schemas.microsoft.com/office/drawing/2014/main" id="{4AB241BD-D4FE-4A7D-8F33-2C0B45E10455}"/>
                  </a:ext>
                </a:extLst>
              </p:cNvPr>
              <p:cNvSpPr>
                <a:spLocks noEditPoints="1"/>
              </p:cNvSpPr>
              <p:nvPr/>
            </p:nvSpPr>
            <p:spPr bwMode="auto">
              <a:xfrm>
                <a:off x="8502761" y="5078656"/>
                <a:ext cx="307755" cy="306303"/>
              </a:xfrm>
              <a:custGeom>
                <a:avLst/>
                <a:gdLst>
                  <a:gd name="T0" fmla="*/ 300 w 303"/>
                  <a:gd name="T1" fmla="*/ 151 h 302"/>
                  <a:gd name="T2" fmla="*/ 301 w 303"/>
                  <a:gd name="T3" fmla="*/ 134 h 302"/>
                  <a:gd name="T4" fmla="*/ 290 w 303"/>
                  <a:gd name="T5" fmla="*/ 121 h 302"/>
                  <a:gd name="T6" fmla="*/ 272 w 303"/>
                  <a:gd name="T7" fmla="*/ 119 h 302"/>
                  <a:gd name="T8" fmla="*/ 260 w 303"/>
                  <a:gd name="T9" fmla="*/ 88 h 302"/>
                  <a:gd name="T10" fmla="*/ 272 w 303"/>
                  <a:gd name="T11" fmla="*/ 75 h 302"/>
                  <a:gd name="T12" fmla="*/ 272 w 303"/>
                  <a:gd name="T13" fmla="*/ 62 h 302"/>
                  <a:gd name="T14" fmla="*/ 243 w 303"/>
                  <a:gd name="T15" fmla="*/ 33 h 302"/>
                  <a:gd name="T16" fmla="*/ 225 w 303"/>
                  <a:gd name="T17" fmla="*/ 34 h 302"/>
                  <a:gd name="T18" fmla="*/ 203 w 303"/>
                  <a:gd name="T19" fmla="*/ 39 h 302"/>
                  <a:gd name="T20" fmla="*/ 195 w 303"/>
                  <a:gd name="T21" fmla="*/ 35 h 302"/>
                  <a:gd name="T22" fmla="*/ 181 w 303"/>
                  <a:gd name="T23" fmla="*/ 14 h 302"/>
                  <a:gd name="T24" fmla="*/ 171 w 303"/>
                  <a:gd name="T25" fmla="*/ 1 h 302"/>
                  <a:gd name="T26" fmla="*/ 132 w 303"/>
                  <a:gd name="T27" fmla="*/ 1 h 302"/>
                  <a:gd name="T28" fmla="*/ 120 w 303"/>
                  <a:gd name="T29" fmla="*/ 14 h 302"/>
                  <a:gd name="T30" fmla="*/ 118 w 303"/>
                  <a:gd name="T31" fmla="*/ 30 h 302"/>
                  <a:gd name="T32" fmla="*/ 89 w 303"/>
                  <a:gd name="T33" fmla="*/ 43 h 302"/>
                  <a:gd name="T34" fmla="*/ 74 w 303"/>
                  <a:gd name="T35" fmla="*/ 31 h 302"/>
                  <a:gd name="T36" fmla="*/ 61 w 303"/>
                  <a:gd name="T37" fmla="*/ 31 h 302"/>
                  <a:gd name="T38" fmla="*/ 32 w 303"/>
                  <a:gd name="T39" fmla="*/ 59 h 302"/>
                  <a:gd name="T40" fmla="*/ 33 w 303"/>
                  <a:gd name="T41" fmla="*/ 77 h 302"/>
                  <a:gd name="T42" fmla="*/ 42 w 303"/>
                  <a:gd name="T43" fmla="*/ 90 h 302"/>
                  <a:gd name="T44" fmla="*/ 30 w 303"/>
                  <a:gd name="T45" fmla="*/ 119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36 w 303"/>
                  <a:gd name="T57" fmla="*/ 199 h 302"/>
                  <a:gd name="T58" fmla="*/ 40 w 303"/>
                  <a:gd name="T59" fmla="*/ 206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8 w 303"/>
                  <a:gd name="T71" fmla="*/ 258 h 302"/>
                  <a:gd name="T72" fmla="*/ 105 w 303"/>
                  <a:gd name="T73" fmla="*/ 266 h 302"/>
                  <a:gd name="T74" fmla="*/ 121 w 303"/>
                  <a:gd name="T75" fmla="*/ 291 h 302"/>
                  <a:gd name="T76" fmla="*/ 130 w 303"/>
                  <a:gd name="T77" fmla="*/ 301 h 302"/>
                  <a:gd name="T78" fmla="*/ 168 w 303"/>
                  <a:gd name="T79" fmla="*/ 301 h 302"/>
                  <a:gd name="T80" fmla="*/ 180 w 303"/>
                  <a:gd name="T81" fmla="*/ 286 h 302"/>
                  <a:gd name="T82" fmla="*/ 192 w 303"/>
                  <a:gd name="T83" fmla="*/ 268 h 302"/>
                  <a:gd name="T84" fmla="*/ 200 w 303"/>
                  <a:gd name="T85" fmla="*/ 264 h 302"/>
                  <a:gd name="T86" fmla="*/ 227 w 303"/>
                  <a:gd name="T87" fmla="*/ 271 h 302"/>
                  <a:gd name="T88" fmla="*/ 241 w 303"/>
                  <a:gd name="T89" fmla="*/ 271 h 302"/>
                  <a:gd name="T90" fmla="*/ 271 w 303"/>
                  <a:gd name="T91" fmla="*/ 242 h 302"/>
                  <a:gd name="T92" fmla="*/ 271 w 303"/>
                  <a:gd name="T93" fmla="*/ 228 h 302"/>
                  <a:gd name="T94" fmla="*/ 264 w 303"/>
                  <a:gd name="T95" fmla="*/ 200 h 302"/>
                  <a:gd name="T96" fmla="*/ 269 w 303"/>
                  <a:gd name="T97" fmla="*/ 189 h 302"/>
                  <a:gd name="T98" fmla="*/ 278 w 303"/>
                  <a:gd name="T99" fmla="*/ 181 h 302"/>
                  <a:gd name="T100" fmla="*/ 299 w 303"/>
                  <a:gd name="T101" fmla="*/ 179 h 302"/>
                  <a:gd name="T102" fmla="*/ 300 w 303"/>
                  <a:gd name="T103" fmla="*/ 151 h 302"/>
                  <a:gd name="T104" fmla="*/ 151 w 303"/>
                  <a:gd name="T105" fmla="*/ 230 h 302"/>
                  <a:gd name="T106" fmla="*/ 72 w 303"/>
                  <a:gd name="T107" fmla="*/ 151 h 302"/>
                  <a:gd name="T108" fmla="*/ 151 w 303"/>
                  <a:gd name="T109" fmla="*/ 72 h 302"/>
                  <a:gd name="T110" fmla="*/ 230 w 303"/>
                  <a:gd name="T111" fmla="*/ 151 h 302"/>
                  <a:gd name="T112" fmla="*/ 151 w 303"/>
                  <a:gd name="T113"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3" h="302">
                    <a:moveTo>
                      <a:pt x="300" y="151"/>
                    </a:moveTo>
                    <a:cubicBezTo>
                      <a:pt x="301" y="146"/>
                      <a:pt x="300" y="140"/>
                      <a:pt x="301" y="134"/>
                    </a:cubicBezTo>
                    <a:cubicBezTo>
                      <a:pt x="302" y="124"/>
                      <a:pt x="299" y="120"/>
                      <a:pt x="290" y="121"/>
                    </a:cubicBezTo>
                    <a:cubicBezTo>
                      <a:pt x="284" y="121"/>
                      <a:pt x="275" y="124"/>
                      <a:pt x="272" y="119"/>
                    </a:cubicBezTo>
                    <a:cubicBezTo>
                      <a:pt x="266" y="110"/>
                      <a:pt x="262" y="99"/>
                      <a:pt x="260" y="88"/>
                    </a:cubicBezTo>
                    <a:cubicBezTo>
                      <a:pt x="259" y="83"/>
                      <a:pt x="267" y="79"/>
                      <a:pt x="272" y="75"/>
                    </a:cubicBezTo>
                    <a:cubicBezTo>
                      <a:pt x="277" y="70"/>
                      <a:pt x="278" y="67"/>
                      <a:pt x="272" y="62"/>
                    </a:cubicBezTo>
                    <a:cubicBezTo>
                      <a:pt x="262" y="53"/>
                      <a:pt x="252" y="44"/>
                      <a:pt x="243" y="33"/>
                    </a:cubicBezTo>
                    <a:cubicBezTo>
                      <a:pt x="237" y="26"/>
                      <a:pt x="231" y="25"/>
                      <a:pt x="225" y="34"/>
                    </a:cubicBezTo>
                    <a:cubicBezTo>
                      <a:pt x="219" y="43"/>
                      <a:pt x="213" y="43"/>
                      <a:pt x="203" y="39"/>
                    </a:cubicBezTo>
                    <a:cubicBezTo>
                      <a:pt x="200" y="38"/>
                      <a:pt x="198" y="37"/>
                      <a:pt x="195" y="35"/>
                    </a:cubicBezTo>
                    <a:cubicBezTo>
                      <a:pt x="185" y="30"/>
                      <a:pt x="179" y="27"/>
                      <a:pt x="181" y="14"/>
                    </a:cubicBezTo>
                    <a:cubicBezTo>
                      <a:pt x="183" y="4"/>
                      <a:pt x="179" y="0"/>
                      <a:pt x="171" y="1"/>
                    </a:cubicBezTo>
                    <a:cubicBezTo>
                      <a:pt x="158" y="2"/>
                      <a:pt x="145" y="2"/>
                      <a:pt x="132" y="1"/>
                    </a:cubicBezTo>
                    <a:cubicBezTo>
                      <a:pt x="123" y="1"/>
                      <a:pt x="120" y="4"/>
                      <a:pt x="120" y="14"/>
                    </a:cubicBezTo>
                    <a:cubicBezTo>
                      <a:pt x="121" y="20"/>
                      <a:pt x="123" y="27"/>
                      <a:pt x="118" y="30"/>
                    </a:cubicBezTo>
                    <a:cubicBezTo>
                      <a:pt x="109" y="36"/>
                      <a:pt x="99" y="40"/>
                      <a:pt x="89" y="43"/>
                    </a:cubicBezTo>
                    <a:cubicBezTo>
                      <a:pt x="82" y="45"/>
                      <a:pt x="78" y="36"/>
                      <a:pt x="74" y="31"/>
                    </a:cubicBezTo>
                    <a:cubicBezTo>
                      <a:pt x="69" y="25"/>
                      <a:pt x="66" y="26"/>
                      <a:pt x="61" y="31"/>
                    </a:cubicBezTo>
                    <a:cubicBezTo>
                      <a:pt x="52" y="41"/>
                      <a:pt x="42" y="51"/>
                      <a:pt x="32" y="59"/>
                    </a:cubicBezTo>
                    <a:cubicBezTo>
                      <a:pt x="23" y="67"/>
                      <a:pt x="25" y="71"/>
                      <a:pt x="33" y="77"/>
                    </a:cubicBezTo>
                    <a:cubicBezTo>
                      <a:pt x="37" y="80"/>
                      <a:pt x="44" y="83"/>
                      <a:pt x="42" y="90"/>
                    </a:cubicBezTo>
                    <a:cubicBezTo>
                      <a:pt x="39" y="100"/>
                      <a:pt x="36" y="111"/>
                      <a:pt x="30" y="119"/>
                    </a:cubicBezTo>
                    <a:cubicBezTo>
                      <a:pt x="26" y="124"/>
                      <a:pt x="17"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24" y="178"/>
                      <a:pt x="29" y="184"/>
                      <a:pt x="36" y="199"/>
                    </a:cubicBezTo>
                    <a:cubicBezTo>
                      <a:pt x="38" y="202"/>
                      <a:pt x="39" y="204"/>
                      <a:pt x="40" y="206"/>
                    </a:cubicBezTo>
                    <a:cubicBezTo>
                      <a:pt x="42" y="213"/>
                      <a:pt x="44" y="217"/>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8" y="266"/>
                      <a:pt x="85" y="258"/>
                      <a:pt x="88" y="258"/>
                    </a:cubicBezTo>
                    <a:cubicBezTo>
                      <a:pt x="91" y="257"/>
                      <a:pt x="100" y="263"/>
                      <a:pt x="105" y="266"/>
                    </a:cubicBezTo>
                    <a:cubicBezTo>
                      <a:pt x="124" y="276"/>
                      <a:pt x="123" y="275"/>
                      <a:pt x="121" y="291"/>
                    </a:cubicBezTo>
                    <a:cubicBezTo>
                      <a:pt x="119" y="299"/>
                      <a:pt x="124" y="301"/>
                      <a:pt x="130" y="301"/>
                    </a:cubicBezTo>
                    <a:cubicBezTo>
                      <a:pt x="143" y="300"/>
                      <a:pt x="155" y="300"/>
                      <a:pt x="168" y="301"/>
                    </a:cubicBezTo>
                    <a:cubicBezTo>
                      <a:pt x="178" y="302"/>
                      <a:pt x="182" y="298"/>
                      <a:pt x="180" y="286"/>
                    </a:cubicBezTo>
                    <a:cubicBezTo>
                      <a:pt x="179" y="275"/>
                      <a:pt x="183" y="272"/>
                      <a:pt x="192" y="268"/>
                    </a:cubicBezTo>
                    <a:cubicBezTo>
                      <a:pt x="195" y="266"/>
                      <a:pt x="198" y="265"/>
                      <a:pt x="200" y="264"/>
                    </a:cubicBezTo>
                    <a:cubicBezTo>
                      <a:pt x="213" y="259"/>
                      <a:pt x="220" y="259"/>
                      <a:pt x="227" y="271"/>
                    </a:cubicBezTo>
                    <a:cubicBezTo>
                      <a:pt x="231" y="277"/>
                      <a:pt x="235" y="278"/>
                      <a:pt x="241" y="271"/>
                    </a:cubicBezTo>
                    <a:cubicBezTo>
                      <a:pt x="250" y="261"/>
                      <a:pt x="261" y="251"/>
                      <a:pt x="271" y="242"/>
                    </a:cubicBezTo>
                    <a:cubicBezTo>
                      <a:pt x="276" y="237"/>
                      <a:pt x="278" y="232"/>
                      <a:pt x="271" y="228"/>
                    </a:cubicBezTo>
                    <a:cubicBezTo>
                      <a:pt x="259" y="221"/>
                      <a:pt x="259" y="215"/>
                      <a:pt x="264" y="200"/>
                    </a:cubicBezTo>
                    <a:cubicBezTo>
                      <a:pt x="266" y="196"/>
                      <a:pt x="267" y="192"/>
                      <a:pt x="269" y="189"/>
                    </a:cubicBezTo>
                    <a:cubicBezTo>
                      <a:pt x="270" y="184"/>
                      <a:pt x="273" y="181"/>
                      <a:pt x="278" y="181"/>
                    </a:cubicBezTo>
                    <a:cubicBezTo>
                      <a:pt x="285" y="180"/>
                      <a:pt x="295"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951A3748-2375-4B3A-AA79-808B0DA4E446}"/>
                </a:ext>
              </a:extLst>
            </p:cNvPr>
            <p:cNvGrpSpPr/>
            <p:nvPr/>
          </p:nvGrpSpPr>
          <p:grpSpPr>
            <a:xfrm>
              <a:off x="4786301" y="3827426"/>
              <a:ext cx="784152" cy="784465"/>
              <a:chOff x="6951165" y="4208361"/>
              <a:chExt cx="943472" cy="943851"/>
            </a:xfrm>
          </p:grpSpPr>
          <p:grpSp>
            <p:nvGrpSpPr>
              <p:cNvPr id="29" name="Group 28">
                <a:extLst>
                  <a:ext uri="{FF2B5EF4-FFF2-40B4-BE49-F238E27FC236}">
                    <a16:creationId xmlns:a16="http://schemas.microsoft.com/office/drawing/2014/main" id="{0230C2BD-D6B7-49A7-8492-D450297D010D}"/>
                  </a:ext>
                </a:extLst>
              </p:cNvPr>
              <p:cNvGrpSpPr/>
              <p:nvPr/>
            </p:nvGrpSpPr>
            <p:grpSpPr>
              <a:xfrm>
                <a:off x="6951165" y="4208361"/>
                <a:ext cx="943472" cy="943851"/>
                <a:chOff x="6793359" y="2147174"/>
                <a:chExt cx="1150650" cy="1151113"/>
              </a:xfrm>
            </p:grpSpPr>
            <p:sp>
              <p:nvSpPr>
                <p:cNvPr id="52" name="Oval 51">
                  <a:extLst>
                    <a:ext uri="{FF2B5EF4-FFF2-40B4-BE49-F238E27FC236}">
                      <a16:creationId xmlns:a16="http://schemas.microsoft.com/office/drawing/2014/main" id="{168CD37E-C1E0-4883-8752-11723EAB58B5}"/>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3" name="Oval 52">
                  <a:extLst>
                    <a:ext uri="{FF2B5EF4-FFF2-40B4-BE49-F238E27FC236}">
                      <a16:creationId xmlns:a16="http://schemas.microsoft.com/office/drawing/2014/main" id="{2C5B70A3-9C32-430C-BC95-1113BC23FEEE}"/>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718B632D-15C2-4107-98C8-C4BAF0C98F0C}"/>
                  </a:ext>
                </a:extLst>
              </p:cNvPr>
              <p:cNvGrpSpPr/>
              <p:nvPr/>
            </p:nvGrpSpPr>
            <p:grpSpPr>
              <a:xfrm>
                <a:off x="7135641" y="4393026"/>
                <a:ext cx="574521" cy="574521"/>
                <a:chOff x="9781984" y="-2181631"/>
                <a:chExt cx="1588043" cy="1588043"/>
              </a:xfrm>
            </p:grpSpPr>
            <p:grpSp>
              <p:nvGrpSpPr>
                <p:cNvPr id="44" name="Group 43">
                  <a:extLst>
                    <a:ext uri="{FF2B5EF4-FFF2-40B4-BE49-F238E27FC236}">
                      <a16:creationId xmlns:a16="http://schemas.microsoft.com/office/drawing/2014/main" id="{F39344B0-CF41-4A3A-932F-E551BC1A33E5}"/>
                    </a:ext>
                  </a:extLst>
                </p:cNvPr>
                <p:cNvGrpSpPr/>
                <p:nvPr/>
              </p:nvGrpSpPr>
              <p:grpSpPr>
                <a:xfrm>
                  <a:off x="9781984" y="-2181631"/>
                  <a:ext cx="1588043" cy="1588043"/>
                  <a:chOff x="9781984" y="-2181631"/>
                  <a:chExt cx="1588043" cy="1588043"/>
                </a:xfrm>
              </p:grpSpPr>
              <p:sp>
                <p:nvSpPr>
                  <p:cNvPr id="49" name="Oval 48">
                    <a:extLst>
                      <a:ext uri="{FF2B5EF4-FFF2-40B4-BE49-F238E27FC236}">
                        <a16:creationId xmlns:a16="http://schemas.microsoft.com/office/drawing/2014/main" id="{3B61981F-BAFA-4A2E-B312-FB9041DC0511}"/>
                      </a:ext>
                    </a:extLst>
                  </p:cNvPr>
                  <p:cNvSpPr/>
                  <p:nvPr/>
                </p:nvSpPr>
                <p:spPr>
                  <a:xfrm>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0" name="Oval 49">
                    <a:extLst>
                      <a:ext uri="{FF2B5EF4-FFF2-40B4-BE49-F238E27FC236}">
                        <a16:creationId xmlns:a16="http://schemas.microsoft.com/office/drawing/2014/main" id="{AEE84216-7616-4DC6-9E74-761AAAE1EF67}"/>
                      </a:ext>
                    </a:extLst>
                  </p:cNvPr>
                  <p:cNvSpPr/>
                  <p:nvPr/>
                </p:nvSpPr>
                <p:spPr>
                  <a:xfrm rot="72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1" name="Oval 50">
                    <a:extLst>
                      <a:ext uri="{FF2B5EF4-FFF2-40B4-BE49-F238E27FC236}">
                        <a16:creationId xmlns:a16="http://schemas.microsoft.com/office/drawing/2014/main" id="{71E0A8E8-17E9-4F41-A66B-D537E3E71B33}"/>
                      </a:ext>
                    </a:extLst>
                  </p:cNvPr>
                  <p:cNvSpPr/>
                  <p:nvPr/>
                </p:nvSpPr>
                <p:spPr>
                  <a:xfrm rot="36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45" name="Oval 44">
                  <a:extLst>
                    <a:ext uri="{FF2B5EF4-FFF2-40B4-BE49-F238E27FC236}">
                      <a16:creationId xmlns:a16="http://schemas.microsoft.com/office/drawing/2014/main" id="{974A68AA-DF8D-42BC-9697-CE5F4A063A50}"/>
                    </a:ext>
                  </a:extLst>
                </p:cNvPr>
                <p:cNvSpPr/>
                <p:nvPr/>
              </p:nvSpPr>
              <p:spPr>
                <a:xfrm>
                  <a:off x="10353942" y="-2109747"/>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6" name="Oval 45">
                  <a:extLst>
                    <a:ext uri="{FF2B5EF4-FFF2-40B4-BE49-F238E27FC236}">
                      <a16:creationId xmlns:a16="http://schemas.microsoft.com/office/drawing/2014/main" id="{7A41D893-8956-4022-899D-A8BEEFF5BB42}"/>
                    </a:ext>
                  </a:extLst>
                </p:cNvPr>
                <p:cNvSpPr/>
                <p:nvPr/>
              </p:nvSpPr>
              <p:spPr>
                <a:xfrm>
                  <a:off x="10493107" y="-147050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7" name="Oval 46">
                  <a:extLst>
                    <a:ext uri="{FF2B5EF4-FFF2-40B4-BE49-F238E27FC236}">
                      <a16:creationId xmlns:a16="http://schemas.microsoft.com/office/drawing/2014/main" id="{C6147C92-581F-4B1F-9BA7-3F3BE22508DA}"/>
                    </a:ext>
                  </a:extLst>
                </p:cNvPr>
                <p:cNvSpPr/>
                <p:nvPr/>
              </p:nvSpPr>
              <p:spPr>
                <a:xfrm>
                  <a:off x="10034772" y="-104757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8" name="Oval 47">
                  <a:extLst>
                    <a:ext uri="{FF2B5EF4-FFF2-40B4-BE49-F238E27FC236}">
                      <a16:creationId xmlns:a16="http://schemas.microsoft.com/office/drawing/2014/main" id="{DD16C9F7-0397-4AEF-A21A-641368914E1C}"/>
                    </a:ext>
                  </a:extLst>
                </p:cNvPr>
                <p:cNvSpPr/>
                <p:nvPr/>
              </p:nvSpPr>
              <p:spPr>
                <a:xfrm>
                  <a:off x="11032567" y="-1361136"/>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03FA17E7-7BA8-47E8-8F6F-1AE4C350920A}"/>
                </a:ext>
              </a:extLst>
            </p:cNvPr>
            <p:cNvGrpSpPr/>
            <p:nvPr/>
          </p:nvGrpSpPr>
          <p:grpSpPr>
            <a:xfrm>
              <a:off x="6866503" y="3827426"/>
              <a:ext cx="784152" cy="784465"/>
              <a:chOff x="9008565" y="4208361"/>
              <a:chExt cx="943472" cy="943851"/>
            </a:xfrm>
          </p:grpSpPr>
          <p:grpSp>
            <p:nvGrpSpPr>
              <p:cNvPr id="55" name="Group 54">
                <a:extLst>
                  <a:ext uri="{FF2B5EF4-FFF2-40B4-BE49-F238E27FC236}">
                    <a16:creationId xmlns:a16="http://schemas.microsoft.com/office/drawing/2014/main" id="{1346FF45-74B7-49E4-96D3-A9F3F2680C0B}"/>
                  </a:ext>
                </a:extLst>
              </p:cNvPr>
              <p:cNvGrpSpPr/>
              <p:nvPr/>
            </p:nvGrpSpPr>
            <p:grpSpPr>
              <a:xfrm>
                <a:off x="9008565" y="4208361"/>
                <a:ext cx="943472" cy="943851"/>
                <a:chOff x="6793359" y="2147174"/>
                <a:chExt cx="1150650" cy="1151113"/>
              </a:xfrm>
            </p:grpSpPr>
            <p:sp>
              <p:nvSpPr>
                <p:cNvPr id="57" name="Oval 56">
                  <a:extLst>
                    <a:ext uri="{FF2B5EF4-FFF2-40B4-BE49-F238E27FC236}">
                      <a16:creationId xmlns:a16="http://schemas.microsoft.com/office/drawing/2014/main" id="{204CAD63-A967-4475-9147-4BF0F04D2CF4}"/>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8" name="Oval 57">
                  <a:extLst>
                    <a:ext uri="{FF2B5EF4-FFF2-40B4-BE49-F238E27FC236}">
                      <a16:creationId xmlns:a16="http://schemas.microsoft.com/office/drawing/2014/main" id="{5AA42B0F-31DA-4161-8AC5-93D03A8FA5DB}"/>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56" name="Freeform 5">
                <a:extLst>
                  <a:ext uri="{FF2B5EF4-FFF2-40B4-BE49-F238E27FC236}">
                    <a16:creationId xmlns:a16="http://schemas.microsoft.com/office/drawing/2014/main" id="{67628354-F732-4CFC-9E1E-56717DD244B1}"/>
                  </a:ext>
                </a:extLst>
              </p:cNvPr>
              <p:cNvSpPr>
                <a:spLocks/>
              </p:cNvSpPr>
              <p:nvPr/>
            </p:nvSpPr>
            <p:spPr bwMode="auto">
              <a:xfrm>
                <a:off x="9266083" y="4474194"/>
                <a:ext cx="428426" cy="412186"/>
              </a:xfrm>
              <a:custGeom>
                <a:avLst/>
                <a:gdLst>
                  <a:gd name="T0" fmla="*/ 0 w 798"/>
                  <a:gd name="T1" fmla="*/ 485 h 767"/>
                  <a:gd name="T2" fmla="*/ 209 w 798"/>
                  <a:gd name="T3" fmla="*/ 359 h 767"/>
                  <a:gd name="T4" fmla="*/ 233 w 798"/>
                  <a:gd name="T5" fmla="*/ 369 h 767"/>
                  <a:gd name="T6" fmla="*/ 318 w 798"/>
                  <a:gd name="T7" fmla="*/ 532 h 767"/>
                  <a:gd name="T8" fmla="*/ 329 w 798"/>
                  <a:gd name="T9" fmla="*/ 551 h 767"/>
                  <a:gd name="T10" fmla="*/ 340 w 798"/>
                  <a:gd name="T11" fmla="*/ 533 h 767"/>
                  <a:gd name="T12" fmla="*/ 623 w 798"/>
                  <a:gd name="T13" fmla="*/ 116 h 767"/>
                  <a:gd name="T14" fmla="*/ 763 w 798"/>
                  <a:gd name="T15" fmla="*/ 10 h 767"/>
                  <a:gd name="T16" fmla="*/ 781 w 798"/>
                  <a:gd name="T17" fmla="*/ 5 h 767"/>
                  <a:gd name="T18" fmla="*/ 782 w 798"/>
                  <a:gd name="T19" fmla="*/ 24 h 767"/>
                  <a:gd name="T20" fmla="*/ 771 w 798"/>
                  <a:gd name="T21" fmla="*/ 167 h 767"/>
                  <a:gd name="T22" fmla="*/ 792 w 798"/>
                  <a:gd name="T23" fmla="*/ 279 h 767"/>
                  <a:gd name="T24" fmla="*/ 786 w 798"/>
                  <a:gd name="T25" fmla="*/ 298 h 767"/>
                  <a:gd name="T26" fmla="*/ 652 w 798"/>
                  <a:gd name="T27" fmla="*/ 389 h 767"/>
                  <a:gd name="T28" fmla="*/ 358 w 798"/>
                  <a:gd name="T29" fmla="*/ 744 h 767"/>
                  <a:gd name="T30" fmla="*/ 326 w 798"/>
                  <a:gd name="T31" fmla="*/ 746 h 767"/>
                  <a:gd name="T32" fmla="*/ 69 w 798"/>
                  <a:gd name="T33" fmla="*/ 521 h 767"/>
                  <a:gd name="T34" fmla="*/ 0 w 798"/>
                  <a:gd name="T35" fmla="*/ 489 h 767"/>
                  <a:gd name="T36" fmla="*/ 0 w 798"/>
                  <a:gd name="T37" fmla="*/ 48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767">
                    <a:moveTo>
                      <a:pt x="0" y="485"/>
                    </a:moveTo>
                    <a:cubicBezTo>
                      <a:pt x="70" y="443"/>
                      <a:pt x="140" y="402"/>
                      <a:pt x="209" y="359"/>
                    </a:cubicBezTo>
                    <a:cubicBezTo>
                      <a:pt x="223" y="351"/>
                      <a:pt x="227" y="359"/>
                      <a:pt x="233" y="369"/>
                    </a:cubicBezTo>
                    <a:cubicBezTo>
                      <a:pt x="261" y="424"/>
                      <a:pt x="290" y="478"/>
                      <a:pt x="318" y="532"/>
                    </a:cubicBezTo>
                    <a:cubicBezTo>
                      <a:pt x="321" y="539"/>
                      <a:pt x="325" y="545"/>
                      <a:pt x="329" y="551"/>
                    </a:cubicBezTo>
                    <a:cubicBezTo>
                      <a:pt x="337" y="547"/>
                      <a:pt x="337" y="539"/>
                      <a:pt x="340" y="533"/>
                    </a:cubicBezTo>
                    <a:cubicBezTo>
                      <a:pt x="413" y="380"/>
                      <a:pt x="502" y="237"/>
                      <a:pt x="623" y="116"/>
                    </a:cubicBezTo>
                    <a:cubicBezTo>
                      <a:pt x="665" y="75"/>
                      <a:pt x="711" y="39"/>
                      <a:pt x="763" y="10"/>
                    </a:cubicBezTo>
                    <a:cubicBezTo>
                      <a:pt x="768" y="7"/>
                      <a:pt x="774" y="0"/>
                      <a:pt x="781" y="5"/>
                    </a:cubicBezTo>
                    <a:cubicBezTo>
                      <a:pt x="787" y="9"/>
                      <a:pt x="783" y="17"/>
                      <a:pt x="782" y="24"/>
                    </a:cubicBezTo>
                    <a:cubicBezTo>
                      <a:pt x="778" y="71"/>
                      <a:pt x="771" y="119"/>
                      <a:pt x="771" y="167"/>
                    </a:cubicBezTo>
                    <a:cubicBezTo>
                      <a:pt x="772" y="206"/>
                      <a:pt x="778" y="243"/>
                      <a:pt x="792" y="279"/>
                    </a:cubicBezTo>
                    <a:cubicBezTo>
                      <a:pt x="794" y="286"/>
                      <a:pt x="798" y="294"/>
                      <a:pt x="786" y="298"/>
                    </a:cubicBezTo>
                    <a:cubicBezTo>
                      <a:pt x="734" y="317"/>
                      <a:pt x="691" y="352"/>
                      <a:pt x="652" y="389"/>
                    </a:cubicBezTo>
                    <a:cubicBezTo>
                      <a:pt x="539" y="495"/>
                      <a:pt x="440" y="613"/>
                      <a:pt x="358" y="744"/>
                    </a:cubicBezTo>
                    <a:cubicBezTo>
                      <a:pt x="344" y="767"/>
                      <a:pt x="344" y="767"/>
                      <a:pt x="326" y="746"/>
                    </a:cubicBezTo>
                    <a:cubicBezTo>
                      <a:pt x="250" y="660"/>
                      <a:pt x="169" y="580"/>
                      <a:pt x="69" y="521"/>
                    </a:cubicBezTo>
                    <a:cubicBezTo>
                      <a:pt x="47" y="508"/>
                      <a:pt x="25" y="496"/>
                      <a:pt x="0" y="489"/>
                    </a:cubicBezTo>
                    <a:cubicBezTo>
                      <a:pt x="0" y="488"/>
                      <a:pt x="0" y="486"/>
                      <a:pt x="0" y="485"/>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B5AB83AB-104D-4E64-BE28-670946FE7F66}"/>
                </a:ext>
              </a:extLst>
            </p:cNvPr>
            <p:cNvGrpSpPr/>
            <p:nvPr/>
          </p:nvGrpSpPr>
          <p:grpSpPr>
            <a:xfrm>
              <a:off x="5826402" y="2784746"/>
              <a:ext cx="784152" cy="784465"/>
              <a:chOff x="8318930" y="3319649"/>
              <a:chExt cx="645448" cy="645706"/>
            </a:xfrm>
          </p:grpSpPr>
          <p:grpSp>
            <p:nvGrpSpPr>
              <p:cNvPr id="60" name="Group 59">
                <a:extLst>
                  <a:ext uri="{FF2B5EF4-FFF2-40B4-BE49-F238E27FC236}">
                    <a16:creationId xmlns:a16="http://schemas.microsoft.com/office/drawing/2014/main" id="{FE728FF2-469A-4632-8102-8E6E65C1C138}"/>
                  </a:ext>
                </a:extLst>
              </p:cNvPr>
              <p:cNvGrpSpPr/>
              <p:nvPr/>
            </p:nvGrpSpPr>
            <p:grpSpPr>
              <a:xfrm>
                <a:off x="8318930" y="3319649"/>
                <a:ext cx="645448" cy="645706"/>
                <a:chOff x="6793359" y="2147174"/>
                <a:chExt cx="1150650" cy="1151113"/>
              </a:xfrm>
            </p:grpSpPr>
            <p:sp>
              <p:nvSpPr>
                <p:cNvPr id="62" name="Oval 61">
                  <a:extLst>
                    <a:ext uri="{FF2B5EF4-FFF2-40B4-BE49-F238E27FC236}">
                      <a16:creationId xmlns:a16="http://schemas.microsoft.com/office/drawing/2014/main" id="{A0B1566D-C300-4858-82F2-37621A20D5C8}"/>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63" name="Oval 62">
                  <a:extLst>
                    <a:ext uri="{FF2B5EF4-FFF2-40B4-BE49-F238E27FC236}">
                      <a16:creationId xmlns:a16="http://schemas.microsoft.com/office/drawing/2014/main" id="{C0F95ABC-7E98-40E3-BACA-7C3E4E6D929B}"/>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61" name="Freeform 123">
                <a:extLst>
                  <a:ext uri="{FF2B5EF4-FFF2-40B4-BE49-F238E27FC236}">
                    <a16:creationId xmlns:a16="http://schemas.microsoft.com/office/drawing/2014/main" id="{7E0ADA6C-D8BD-484F-9862-FC3CD4EE4752}"/>
                  </a:ext>
                </a:extLst>
              </p:cNvPr>
              <p:cNvSpPr>
                <a:spLocks noChangeAspect="1" noEditPoints="1"/>
              </p:cNvSpPr>
              <p:nvPr/>
            </p:nvSpPr>
            <p:spPr bwMode="black">
              <a:xfrm>
                <a:off x="8493557" y="3488647"/>
                <a:ext cx="296195" cy="307711"/>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ysClr val="window" lastClr="FFFFFF"/>
              </a:solidFill>
              <a:ln>
                <a:noFill/>
              </a:ln>
              <a:extLst/>
            </p:spPr>
            <p:txBody>
              <a:bodyPr vert="horz" wrap="square" lIns="91422" tIns="45712" rIns="91422" bIns="45712" numCol="1" anchor="t" anchorCtr="0" compatLnSpc="1">
                <a:prstTxWarp prst="textNoShape">
                  <a:avLst/>
                </a:prstTxWarp>
              </a:bodyPr>
              <a:lstStyle/>
              <a:p>
                <a:pPr marL="0" marR="0" lvl="0" indent="0" algn="l" defTabSz="9141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64" name="TextBox 63">
              <a:extLst>
                <a:ext uri="{FF2B5EF4-FFF2-40B4-BE49-F238E27FC236}">
                  <a16:creationId xmlns:a16="http://schemas.microsoft.com/office/drawing/2014/main" id="{AA73B360-6D5B-4F36-AF4A-FA41AC514135}"/>
                </a:ext>
              </a:extLst>
            </p:cNvPr>
            <p:cNvSpPr txBox="1"/>
            <p:nvPr/>
          </p:nvSpPr>
          <p:spPr>
            <a:xfrm>
              <a:off x="3261661" y="3926362"/>
              <a:ext cx="1524000" cy="586595"/>
            </a:xfrm>
            <a:prstGeom prst="rect">
              <a:avLst/>
            </a:prstGeom>
            <a:noFill/>
          </p:spPr>
          <p:txBody>
            <a:bodyPr wrap="square" lIns="93242" tIns="46621" rIns="93242" bIns="46621" rtlCol="0" anchor="ctr">
              <a:spAutoFit/>
            </a:bodyPr>
            <a:lstStyle/>
            <a:p>
              <a:pPr marL="0" marR="0" lvl="0" indent="0" algn="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Create your own LU model</a:t>
              </a:r>
            </a:p>
          </p:txBody>
        </p:sp>
        <p:sp>
          <p:nvSpPr>
            <p:cNvPr id="65" name="TextBox 64">
              <a:extLst>
                <a:ext uri="{FF2B5EF4-FFF2-40B4-BE49-F238E27FC236}">
                  <a16:creationId xmlns:a16="http://schemas.microsoft.com/office/drawing/2014/main" id="{08CEA248-515C-4856-838A-A46221BE5D3B}"/>
                </a:ext>
              </a:extLst>
            </p:cNvPr>
            <p:cNvSpPr txBox="1"/>
            <p:nvPr/>
          </p:nvSpPr>
          <p:spPr>
            <a:xfrm>
              <a:off x="5159503" y="2149372"/>
              <a:ext cx="2117951" cy="586595"/>
            </a:xfrm>
            <a:prstGeom prst="rect">
              <a:avLst/>
            </a:prstGeom>
            <a:noFill/>
          </p:spPr>
          <p:txBody>
            <a:bodyPr wrap="square" lIns="93242" tIns="46621" rIns="93242" bIns="46621" rtlCol="0" anchor="b">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marL="0" marR="0" lvl="0" indent="0" algn="ct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Train by providing examples</a:t>
              </a:r>
            </a:p>
          </p:txBody>
        </p:sp>
        <p:sp>
          <p:nvSpPr>
            <p:cNvPr id="66" name="TextBox 65">
              <a:extLst>
                <a:ext uri="{FF2B5EF4-FFF2-40B4-BE49-F238E27FC236}">
                  <a16:creationId xmlns:a16="http://schemas.microsoft.com/office/drawing/2014/main" id="{5A74452E-D3A9-49DA-9A9B-0D7A0B1DF0BF}"/>
                </a:ext>
              </a:extLst>
            </p:cNvPr>
            <p:cNvSpPr txBox="1"/>
            <p:nvPr/>
          </p:nvSpPr>
          <p:spPr>
            <a:xfrm>
              <a:off x="7681261" y="3680140"/>
              <a:ext cx="1905002" cy="1079038"/>
            </a:xfrm>
            <a:prstGeom prst="rect">
              <a:avLst/>
            </a:prstGeom>
            <a:noFill/>
          </p:spPr>
          <p:txBody>
            <a:bodyPr wrap="square" lIns="93242" tIns="46621" rIns="93242" bIns="46621" rtlCol="0" anchor="ctr">
              <a:sp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Deploy to an HTTP endpoint and activate on any device</a:t>
              </a:r>
            </a:p>
          </p:txBody>
        </p:sp>
        <p:sp>
          <p:nvSpPr>
            <p:cNvPr id="67" name="TextBox 66">
              <a:extLst>
                <a:ext uri="{FF2B5EF4-FFF2-40B4-BE49-F238E27FC236}">
                  <a16:creationId xmlns:a16="http://schemas.microsoft.com/office/drawing/2014/main" id="{58D82ADC-B510-4635-9C3D-2B48427B1145}"/>
                </a:ext>
              </a:extLst>
            </p:cNvPr>
            <p:cNvSpPr txBox="1"/>
            <p:nvPr/>
          </p:nvSpPr>
          <p:spPr>
            <a:xfrm>
              <a:off x="5253445" y="5677577"/>
              <a:ext cx="1930067" cy="586595"/>
            </a:xfrm>
            <a:prstGeom prst="rect">
              <a:avLst/>
            </a:prstGeom>
            <a:noFill/>
          </p:spPr>
          <p:txBody>
            <a:bodyPr wrap="square" lIns="93242" tIns="46621" rIns="93242" bIns="46621"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marL="0" marR="0" lvl="0" indent="0" algn="ct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Maintain model with ease</a:t>
              </a:r>
            </a:p>
          </p:txBody>
        </p:sp>
      </p:grpSp>
    </p:spTree>
    <p:extLst>
      <p:ext uri="{BB962C8B-B14F-4D97-AF65-F5344CB8AC3E}">
        <p14:creationId xmlns:p14="http://schemas.microsoft.com/office/powerpoint/2010/main" val="1686773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a:xfrm>
            <a:off x="274638" y="3954463"/>
            <a:ext cx="10058401" cy="794064"/>
          </a:xfrm>
        </p:spPr>
        <p:txBody>
          <a:bodyPr/>
          <a:lstStyle/>
          <a:p>
            <a:r>
              <a:rPr lang="en-US" dirty="0"/>
              <a:t>LUIS Portal</a:t>
            </a:r>
          </a:p>
        </p:txBody>
      </p:sp>
    </p:spTree>
    <p:extLst>
      <p:ext uri="{BB962C8B-B14F-4D97-AF65-F5344CB8AC3E}">
        <p14:creationId xmlns:p14="http://schemas.microsoft.com/office/powerpoint/2010/main" val="207174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D56BECC-4E31-43AF-8889-C898338C6709}"/>
              </a:ext>
            </a:extLst>
          </p:cNvPr>
          <p:cNvSpPr/>
          <p:nvPr/>
        </p:nvSpPr>
        <p:spPr>
          <a:xfrm>
            <a:off x="9692919" y="6647581"/>
            <a:ext cx="2855511" cy="224114"/>
          </a:xfrm>
          <a:prstGeom prst="rect">
            <a:avLst/>
          </a:prstGeom>
        </p:spPr>
        <p:txBody>
          <a:bodyPr wrap="squar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Semilight"/>
                <a:ea typeface="+mn-ea"/>
                <a:cs typeface="+mn-cs"/>
              </a:rPr>
              <a:t>(*) Recognizers are open-sourced.</a:t>
            </a:r>
          </a:p>
        </p:txBody>
      </p:sp>
      <p:sp>
        <p:nvSpPr>
          <p:cNvPr id="17" name="Rectangle 16">
            <a:extLst>
              <a:ext uri="{FF2B5EF4-FFF2-40B4-BE49-F238E27FC236}">
                <a16:creationId xmlns:a16="http://schemas.microsoft.com/office/drawing/2014/main" id="{96F29008-C5EB-46C4-865D-156266E3C228}"/>
              </a:ext>
            </a:extLst>
          </p:cNvPr>
          <p:cNvSpPr/>
          <p:nvPr/>
        </p:nvSpPr>
        <p:spPr>
          <a:xfrm>
            <a:off x="6218237" y="3030018"/>
            <a:ext cx="5850943" cy="478376"/>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5C2D91"/>
                </a:solidFill>
                <a:effectLst/>
                <a:uLnTx/>
                <a:uFillTx/>
                <a:latin typeface="Segoe UI Semibold" panose="020B0702040204020203" pitchFamily="34" charset="0"/>
                <a:ea typeface="+mn-ea"/>
                <a:cs typeface="Segoe UI" pitchFamily="34" charset="0"/>
              </a:rPr>
              <a:t>More New Features</a:t>
            </a:r>
          </a:p>
        </p:txBody>
      </p:sp>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20" name="Title 7">
            <a:extLst>
              <a:ext uri="{FF2B5EF4-FFF2-40B4-BE49-F238E27FC236}">
                <a16:creationId xmlns:a16="http://schemas.microsoft.com/office/drawing/2014/main" id="{3EAF6F5F-8B45-4529-9986-0A3B6E6A70C1}"/>
              </a:ext>
            </a:extLst>
          </p:cNvPr>
          <p:cNvSpPr txBox="1">
            <a:spLocks/>
          </p:cNvSpPr>
          <p:nvPr/>
        </p:nvSpPr>
        <p:spPr>
          <a:xfrm>
            <a:off x="2232006" y="1891903"/>
            <a:ext cx="7894745" cy="1204938"/>
          </a:xfrm>
          <a:prstGeom prst="rect">
            <a:avLst/>
          </a:prstGeom>
        </p:spPr>
        <p:txBody>
          <a:bodyPr vert="horz" lIns="233118" tIns="46623" rIns="93247" bIns="4662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554960" rtl="0" eaLnBrk="1" fontAlgn="auto" latinLnBrk="0" hangingPunct="1">
              <a:lnSpc>
                <a:spcPct val="100000"/>
              </a:lnSpc>
              <a:spcBef>
                <a:spcPct val="0"/>
              </a:spcBef>
              <a:spcAft>
                <a:spcPts val="0"/>
              </a:spcAft>
              <a:buClrTx/>
              <a:buSzTx/>
              <a:buFontTx/>
              <a:buNone/>
              <a:tabLst/>
              <a:defRPr/>
            </a:pPr>
            <a:r>
              <a:rPr kumimoji="0" lang="en-US" sz="1836" b="0" i="0" u="none" strike="noStrike" kern="1200" cap="all" spc="1020" normalizeH="0" baseline="0" noProof="0" dirty="0">
                <a:ln>
                  <a:noFill/>
                </a:ln>
                <a:solidFill>
                  <a:srgbClr val="505050"/>
                </a:solidFill>
                <a:effectLst/>
                <a:uLnTx/>
                <a:uFillTx/>
                <a:latin typeface="Segoe UI Semilight" panose="020B0402040204020203" pitchFamily="34" charset="0"/>
                <a:ea typeface="+mj-ea"/>
                <a:cs typeface="Segoe UI Semilight" panose="020B0402040204020203" pitchFamily="34" charset="0"/>
              </a:rPr>
              <a:t>Language Understanding</a:t>
            </a:r>
          </a:p>
        </p:txBody>
      </p:sp>
      <p:sp>
        <p:nvSpPr>
          <p:cNvPr id="30" name="Freeform: Shape 29">
            <a:extLst>
              <a:ext uri="{FF2B5EF4-FFF2-40B4-BE49-F238E27FC236}">
                <a16:creationId xmlns:a16="http://schemas.microsoft.com/office/drawing/2014/main" id="{A4867604-8AE7-42E4-AF35-ECCAB83BD26D}"/>
              </a:ext>
            </a:extLst>
          </p:cNvPr>
          <p:cNvSpPr/>
          <p:nvPr/>
        </p:nvSpPr>
        <p:spPr bwMode="auto">
          <a:xfrm>
            <a:off x="857589" y="3525326"/>
            <a:ext cx="4795056" cy="2897983"/>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Rectangle 30">
            <a:extLst>
              <a:ext uri="{FF2B5EF4-FFF2-40B4-BE49-F238E27FC236}">
                <a16:creationId xmlns:a16="http://schemas.microsoft.com/office/drawing/2014/main" id="{6840F013-E109-449D-87B7-4E554CE4E54C}"/>
              </a:ext>
            </a:extLst>
          </p:cNvPr>
          <p:cNvSpPr/>
          <p:nvPr/>
        </p:nvSpPr>
        <p:spPr bwMode="auto">
          <a:xfrm>
            <a:off x="857589" y="2990483"/>
            <a:ext cx="5409423" cy="53484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448" b="0" i="0" u="none" strike="noStrike" kern="1200" cap="none" spc="0" normalizeH="0" baseline="0" noProof="0" dirty="0">
                <a:ln>
                  <a:noFill/>
                </a:ln>
                <a:solidFill>
                  <a:srgbClr val="5C2D91"/>
                </a:solidFill>
                <a:effectLst/>
                <a:uLnTx/>
                <a:uFillTx/>
                <a:latin typeface="Segoe UI Semibold" panose="020B0702040204020203" pitchFamily="34" charset="0"/>
                <a:ea typeface="Segoe UI" pitchFamily="34" charset="0"/>
                <a:cs typeface="Segoe UI" pitchFamily="34" charset="0"/>
              </a:rPr>
              <a:t>Top Requested Features</a:t>
            </a:r>
          </a:p>
        </p:txBody>
      </p:sp>
      <p:sp>
        <p:nvSpPr>
          <p:cNvPr id="32" name="Oval 31">
            <a:extLst>
              <a:ext uri="{FF2B5EF4-FFF2-40B4-BE49-F238E27FC236}">
                <a16:creationId xmlns:a16="http://schemas.microsoft.com/office/drawing/2014/main" id="{F287749B-4041-4A25-B23F-9A3AC8A42D54}"/>
              </a:ext>
            </a:extLst>
          </p:cNvPr>
          <p:cNvSpPr/>
          <p:nvPr/>
        </p:nvSpPr>
        <p:spPr bwMode="auto">
          <a:xfrm>
            <a:off x="795256" y="3723943"/>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35D4E56E-4BE8-4B6F-BC01-B2B5B9CF2710}"/>
              </a:ext>
            </a:extLst>
          </p:cNvPr>
          <p:cNvSpPr/>
          <p:nvPr/>
        </p:nvSpPr>
        <p:spPr bwMode="auto">
          <a:xfrm>
            <a:off x="795256" y="4268360"/>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DAB36FC2-47B6-4877-A31F-17A3C7B73B9C}"/>
              </a:ext>
            </a:extLst>
          </p:cNvPr>
          <p:cNvSpPr/>
          <p:nvPr/>
        </p:nvSpPr>
        <p:spPr bwMode="auto">
          <a:xfrm>
            <a:off x="795256" y="4812777"/>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46CC6D-4EBD-410A-84B3-9B3BC2A734C8}"/>
              </a:ext>
            </a:extLst>
          </p:cNvPr>
          <p:cNvSpPr/>
          <p:nvPr/>
        </p:nvSpPr>
        <p:spPr bwMode="auto">
          <a:xfrm>
            <a:off x="857589" y="3525327"/>
            <a:ext cx="5322180" cy="93274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9326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Production Staging and Versioning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Sharing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More Languages (Dutch, Korean, dialects)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Documentation</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Increased Intent (80) and Entity Limits (30) </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25 Customizable Prebuilt Domains</a:t>
            </a:r>
          </a:p>
        </p:txBody>
      </p:sp>
      <p:sp>
        <p:nvSpPr>
          <p:cNvPr id="36" name="Oval 35">
            <a:extLst>
              <a:ext uri="{FF2B5EF4-FFF2-40B4-BE49-F238E27FC236}">
                <a16:creationId xmlns:a16="http://schemas.microsoft.com/office/drawing/2014/main" id="{3345FD06-D2E6-4B4C-BDB1-F2F6F011AC44}"/>
              </a:ext>
            </a:extLst>
          </p:cNvPr>
          <p:cNvSpPr/>
          <p:nvPr/>
        </p:nvSpPr>
        <p:spPr bwMode="auto">
          <a:xfrm>
            <a:off x="795256" y="535484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9580E454-33AC-40B7-BBFD-0A7B33970D82}"/>
              </a:ext>
            </a:extLst>
          </p:cNvPr>
          <p:cNvSpPr/>
          <p:nvPr/>
        </p:nvSpPr>
        <p:spPr bwMode="auto">
          <a:xfrm>
            <a:off x="6575625" y="3525327"/>
            <a:ext cx="4795056" cy="2897982"/>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Oval 38">
            <a:extLst>
              <a:ext uri="{FF2B5EF4-FFF2-40B4-BE49-F238E27FC236}">
                <a16:creationId xmlns:a16="http://schemas.microsoft.com/office/drawing/2014/main" id="{A9AB0928-1528-4BC5-9D47-BF7B5D13E0C5}"/>
              </a:ext>
            </a:extLst>
          </p:cNvPr>
          <p:cNvSpPr/>
          <p:nvPr/>
        </p:nvSpPr>
        <p:spPr bwMode="auto">
          <a:xfrm>
            <a:off x="6513291" y="3723943"/>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108CC3D5-D409-42C5-A4C8-96F9D75672A2}"/>
              </a:ext>
            </a:extLst>
          </p:cNvPr>
          <p:cNvSpPr/>
          <p:nvPr/>
        </p:nvSpPr>
        <p:spPr bwMode="auto">
          <a:xfrm>
            <a:off x="6513291" y="4268360"/>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C6DFCE39-28F6-470B-A653-612CD4037702}"/>
              </a:ext>
            </a:extLst>
          </p:cNvPr>
          <p:cNvSpPr/>
          <p:nvPr/>
        </p:nvSpPr>
        <p:spPr bwMode="auto">
          <a:xfrm>
            <a:off x="6513291" y="4812777"/>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89BC0902-73F7-475F-887A-7943219094B1}"/>
              </a:ext>
            </a:extLst>
          </p:cNvPr>
          <p:cNvSpPr/>
          <p:nvPr/>
        </p:nvSpPr>
        <p:spPr bwMode="auto">
          <a:xfrm>
            <a:off x="6575624" y="3525327"/>
            <a:ext cx="5322180" cy="93274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9326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New Dashboard</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Testing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Lists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Improved Recognizers(*)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Semantic Dictionaries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Spell Checking</a:t>
            </a:r>
          </a:p>
        </p:txBody>
      </p:sp>
      <p:sp>
        <p:nvSpPr>
          <p:cNvPr id="43" name="Oval 42">
            <a:extLst>
              <a:ext uri="{FF2B5EF4-FFF2-40B4-BE49-F238E27FC236}">
                <a16:creationId xmlns:a16="http://schemas.microsoft.com/office/drawing/2014/main" id="{35E82842-5B2E-4D7D-A625-610AAFD72166}"/>
              </a:ext>
            </a:extLst>
          </p:cNvPr>
          <p:cNvSpPr/>
          <p:nvPr/>
        </p:nvSpPr>
        <p:spPr bwMode="auto">
          <a:xfrm>
            <a:off x="6513291" y="535484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1" name="Oval 20">
            <a:extLst>
              <a:ext uri="{FF2B5EF4-FFF2-40B4-BE49-F238E27FC236}">
                <a16:creationId xmlns:a16="http://schemas.microsoft.com/office/drawing/2014/main" id="{91FE6042-35D9-4E62-8B7A-8AE0DB8CE3DB}"/>
              </a:ext>
            </a:extLst>
          </p:cNvPr>
          <p:cNvSpPr/>
          <p:nvPr/>
        </p:nvSpPr>
        <p:spPr bwMode="auto">
          <a:xfrm>
            <a:off x="795256" y="5889075"/>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9C427AA7-15B9-4A9E-A533-20F7BB1A887A}"/>
              </a:ext>
            </a:extLst>
          </p:cNvPr>
          <p:cNvSpPr/>
          <p:nvPr/>
        </p:nvSpPr>
        <p:spPr bwMode="auto">
          <a:xfrm>
            <a:off x="788780" y="6423309"/>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4" name="Oval 23">
            <a:extLst>
              <a:ext uri="{FF2B5EF4-FFF2-40B4-BE49-F238E27FC236}">
                <a16:creationId xmlns:a16="http://schemas.microsoft.com/office/drawing/2014/main" id="{CF995D27-9CE3-42E9-980D-3AB0D08C7761}"/>
              </a:ext>
            </a:extLst>
          </p:cNvPr>
          <p:cNvSpPr/>
          <p:nvPr/>
        </p:nvSpPr>
        <p:spPr bwMode="auto">
          <a:xfrm>
            <a:off x="6497962" y="588472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A080660D-518A-497E-97D8-6EDB873822E9}"/>
              </a:ext>
            </a:extLst>
          </p:cNvPr>
          <p:cNvSpPr/>
          <p:nvPr/>
        </p:nvSpPr>
        <p:spPr bwMode="auto">
          <a:xfrm>
            <a:off x="6513291" y="642028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21792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2" y="1211287"/>
            <a:ext cx="4114755" cy="3459409"/>
          </a:xfrm>
        </p:spPr>
        <p:txBody>
          <a:bodyPr/>
          <a:lstStyle/>
          <a:p>
            <a:r>
              <a:rPr lang="en-US" b="1" dirty="0"/>
              <a:t>New dashboard</a:t>
            </a:r>
          </a:p>
          <a:p>
            <a:pPr lvl="1"/>
            <a:endParaRPr lang="en-US" dirty="0"/>
          </a:p>
          <a:p>
            <a:pPr lvl="1"/>
            <a:r>
              <a:rPr lang="en-US" dirty="0"/>
              <a:t>Endpoint Hits</a:t>
            </a:r>
          </a:p>
          <a:p>
            <a:pPr lvl="2"/>
            <a:r>
              <a:rPr lang="en-US" dirty="0"/>
              <a:t>Customizable Period</a:t>
            </a:r>
          </a:p>
          <a:p>
            <a:pPr lvl="1"/>
            <a:r>
              <a:rPr lang="en-US" dirty="0"/>
              <a:t>Intent Breakdown</a:t>
            </a:r>
          </a:p>
          <a:p>
            <a:pPr lvl="1"/>
            <a:r>
              <a:rPr lang="en-US" dirty="0"/>
              <a:t>Entity Breakdown</a:t>
            </a:r>
          </a:p>
          <a:p>
            <a:pPr marL="228600" lvl="1" indent="0">
              <a:buNone/>
            </a:pPr>
            <a:r>
              <a:rPr lang="en-US" dirty="0"/>
              <a:t> </a:t>
            </a:r>
          </a:p>
        </p:txBody>
      </p:sp>
      <p:pic>
        <p:nvPicPr>
          <p:cNvPr id="4" name="Picture 3">
            <a:extLst>
              <a:ext uri="{FF2B5EF4-FFF2-40B4-BE49-F238E27FC236}">
                <a16:creationId xmlns:a16="http://schemas.microsoft.com/office/drawing/2014/main" id="{C30C57F9-BDE1-4D0F-BDE4-8AD076355FDF}"/>
              </a:ext>
            </a:extLst>
          </p:cNvPr>
          <p:cNvPicPr>
            <a:picLocks noChangeAspect="1"/>
          </p:cNvPicPr>
          <p:nvPr/>
        </p:nvPicPr>
        <p:blipFill>
          <a:blip r:embed="rId3"/>
          <a:stretch>
            <a:fillRect/>
          </a:stretch>
        </p:blipFill>
        <p:spPr>
          <a:xfrm>
            <a:off x="6065837" y="861162"/>
            <a:ext cx="5628675" cy="5789955"/>
          </a:xfrm>
          <a:prstGeom prst="rect">
            <a:avLst/>
          </a:prstGeom>
        </p:spPr>
      </p:pic>
      <p:sp>
        <p:nvSpPr>
          <p:cNvPr id="9" name="Rectangle 8">
            <a:extLst>
              <a:ext uri="{FF2B5EF4-FFF2-40B4-BE49-F238E27FC236}">
                <a16:creationId xmlns:a16="http://schemas.microsoft.com/office/drawing/2014/main" id="{A36B103E-F742-4F4B-A4E0-90DE468AEBDF}"/>
              </a:ext>
            </a:extLst>
          </p:cNvPr>
          <p:cNvSpPr/>
          <p:nvPr/>
        </p:nvSpPr>
        <p:spPr bwMode="auto">
          <a:xfrm>
            <a:off x="9784358" y="2491432"/>
            <a:ext cx="91439" cy="9143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6836A87A-3491-4A20-8F74-5B92433898D1}"/>
              </a:ext>
            </a:extLst>
          </p:cNvPr>
          <p:cNvSpPr/>
          <p:nvPr/>
        </p:nvSpPr>
        <p:spPr bwMode="auto">
          <a:xfrm>
            <a:off x="11521699" y="4228774"/>
            <a:ext cx="91439" cy="9143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7363531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1" y="1211287"/>
            <a:ext cx="5760658" cy="4339650"/>
          </a:xfrm>
        </p:spPr>
        <p:txBody>
          <a:bodyPr/>
          <a:lstStyle/>
          <a:p>
            <a:r>
              <a:rPr lang="en-US" b="1" dirty="0"/>
              <a:t>Versioning</a:t>
            </a:r>
          </a:p>
          <a:p>
            <a:pPr lvl="1"/>
            <a:r>
              <a:rPr lang="en-US" dirty="0"/>
              <a:t>Manual through Clone feature</a:t>
            </a:r>
          </a:p>
          <a:p>
            <a:pPr lvl="1"/>
            <a:r>
              <a:rPr lang="en-US" dirty="0"/>
              <a:t>Import and Export</a:t>
            </a:r>
          </a:p>
          <a:p>
            <a:pPr lvl="1"/>
            <a:endParaRPr lang="en-US" dirty="0"/>
          </a:p>
          <a:p>
            <a:r>
              <a:rPr lang="en-US" b="1" dirty="0"/>
              <a:t>Two deployment slots</a:t>
            </a:r>
          </a:p>
          <a:p>
            <a:pPr lvl="1"/>
            <a:r>
              <a:rPr lang="en-US" dirty="0"/>
              <a:t>Production</a:t>
            </a:r>
          </a:p>
          <a:p>
            <a:pPr lvl="1"/>
            <a:r>
              <a:rPr lang="en-US" dirty="0"/>
              <a:t>Staging</a:t>
            </a:r>
          </a:p>
          <a:p>
            <a:pPr lvl="1"/>
            <a:endParaRPr lang="en-US" dirty="0"/>
          </a:p>
          <a:p>
            <a:r>
              <a:rPr lang="en-US" b="1" dirty="0"/>
              <a:t>All surfaced through APIs</a:t>
            </a:r>
          </a:p>
        </p:txBody>
      </p:sp>
      <p:pic>
        <p:nvPicPr>
          <p:cNvPr id="2" name="Picture 1">
            <a:extLst>
              <a:ext uri="{FF2B5EF4-FFF2-40B4-BE49-F238E27FC236}">
                <a16:creationId xmlns:a16="http://schemas.microsoft.com/office/drawing/2014/main" id="{535809BA-D698-48F1-B4B9-3A2F2A65E8E0}"/>
              </a:ext>
            </a:extLst>
          </p:cNvPr>
          <p:cNvPicPr>
            <a:picLocks noChangeAspect="1"/>
          </p:cNvPicPr>
          <p:nvPr/>
        </p:nvPicPr>
        <p:blipFill>
          <a:blip r:embed="rId3"/>
          <a:stretch>
            <a:fillRect/>
          </a:stretch>
        </p:blipFill>
        <p:spPr>
          <a:xfrm>
            <a:off x="6218237" y="3314384"/>
            <a:ext cx="5159925" cy="3348276"/>
          </a:xfrm>
          <a:prstGeom prst="rect">
            <a:avLst/>
          </a:prstGeom>
        </p:spPr>
      </p:pic>
      <p:pic>
        <p:nvPicPr>
          <p:cNvPr id="7" name="Picture 6" descr="A picture containing screenshot, indoor&#10;&#10;Description generated with very high confidence">
            <a:extLst>
              <a:ext uri="{FF2B5EF4-FFF2-40B4-BE49-F238E27FC236}">
                <a16:creationId xmlns:a16="http://schemas.microsoft.com/office/drawing/2014/main" id="{217F9C6F-02FB-42F5-B08B-24C20B85D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662" y="1189759"/>
            <a:ext cx="4719074" cy="1941693"/>
          </a:xfrm>
          <a:prstGeom prst="rect">
            <a:avLst/>
          </a:prstGeom>
        </p:spPr>
      </p:pic>
    </p:spTree>
    <p:extLst>
      <p:ext uri="{BB962C8B-B14F-4D97-AF65-F5344CB8AC3E}">
        <p14:creationId xmlns:p14="http://schemas.microsoft.com/office/powerpoint/2010/main" val="15711333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472729" y="832912"/>
            <a:ext cx="6034224" cy="9418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4400" b="0" i="0" u="none" strike="noStrike" kern="0" cap="none" spc="0" normalizeH="0" baseline="0" noProof="0">
                <a:ln>
                  <a:noFill/>
                </a:ln>
                <a:solidFill>
                  <a:schemeClr val="tx2"/>
                </a:solidFill>
                <a:effectLst/>
                <a:uLnTx/>
                <a:uFillTx/>
                <a:latin typeface="+mj-lt"/>
              </a:rPr>
              <a:t>From Command Lines to Human Understanding</a:t>
            </a: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80000" contrast="-40000"/>
                    </a14:imgEffect>
                  </a14:imgLayer>
                </a14:imgProps>
              </a:ext>
            </a:extLst>
          </a:blip>
          <a:stretch>
            <a:fillRect/>
          </a:stretch>
        </p:blipFill>
        <p:spPr>
          <a:xfrm>
            <a:off x="4543951" y="2772939"/>
            <a:ext cx="1180458" cy="822892"/>
          </a:xfrm>
          <a:prstGeom prst="rect">
            <a:avLst/>
          </a:prstGeom>
          <a:solidFill>
            <a:schemeClr val="bg1"/>
          </a:solidFill>
        </p:spPr>
      </p:pic>
      <p:cxnSp>
        <p:nvCxnSpPr>
          <p:cNvPr id="110" name="Straight Arrow Connector 109"/>
          <p:cNvCxnSpPr/>
          <p:nvPr/>
        </p:nvCxnSpPr>
        <p:spPr>
          <a:xfrm>
            <a:off x="5621645" y="3128440"/>
            <a:ext cx="52215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225341" y="3577605"/>
            <a:ext cx="1817677" cy="4893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chemeClr val="tx1"/>
                    </a:gs>
                    <a:gs pos="30000">
                      <a:schemeClr val="tx1"/>
                    </a:gs>
                  </a:gsLst>
                  <a:lin ang="5400000" scaled="0"/>
                </a:gradFill>
                <a:effectLst/>
                <a:uLnTx/>
                <a:uFillTx/>
              </a:rPr>
              <a:t>COMMAND LINES</a:t>
            </a:r>
          </a:p>
        </p:txBody>
      </p:sp>
      <p:grpSp>
        <p:nvGrpSpPr>
          <p:cNvPr id="23" name="Group 22"/>
          <p:cNvGrpSpPr/>
          <p:nvPr/>
        </p:nvGrpSpPr>
        <p:grpSpPr>
          <a:xfrm>
            <a:off x="6688725" y="736525"/>
            <a:ext cx="4947291" cy="4200383"/>
            <a:chOff x="7414440" y="736525"/>
            <a:chExt cx="4947291" cy="4200383"/>
          </a:xfrm>
        </p:grpSpPr>
        <p:grpSp>
          <p:nvGrpSpPr>
            <p:cNvPr id="21" name="Group 20"/>
            <p:cNvGrpSpPr/>
            <p:nvPr/>
          </p:nvGrpSpPr>
          <p:grpSpPr>
            <a:xfrm>
              <a:off x="9130776" y="3642344"/>
              <a:ext cx="1250983" cy="1294564"/>
              <a:chOff x="8723548" y="3379632"/>
              <a:chExt cx="1250983" cy="1294564"/>
            </a:xfrm>
          </p:grpSpPr>
          <p:grpSp>
            <p:nvGrpSpPr>
              <p:cNvPr id="64" name="Group 63"/>
              <p:cNvGrpSpPr/>
              <p:nvPr/>
            </p:nvGrpSpPr>
            <p:grpSpPr>
              <a:xfrm>
                <a:off x="8945198" y="3379632"/>
                <a:ext cx="894766" cy="660886"/>
                <a:chOff x="9065556" y="5352088"/>
                <a:chExt cx="1130531" cy="835025"/>
              </a:xfrm>
            </p:grpSpPr>
            <p:grpSp>
              <p:nvGrpSpPr>
                <p:cNvPr id="68" name="Group 67"/>
                <p:cNvGrpSpPr/>
                <p:nvPr/>
              </p:nvGrpSpPr>
              <p:grpSpPr>
                <a:xfrm rot="4012946">
                  <a:off x="9780606" y="5709783"/>
                  <a:ext cx="413640" cy="417322"/>
                  <a:chOff x="10569575" y="4796064"/>
                  <a:chExt cx="509588" cy="514124"/>
                </a:xfrm>
                <a:solidFill>
                  <a:schemeClr val="bg2"/>
                </a:solidFill>
              </p:grpSpPr>
              <p:sp>
                <p:nvSpPr>
                  <p:cNvPr id="70" name="Freeform 165"/>
                  <p:cNvSpPr>
                    <a:spLocks/>
                  </p:cNvSpPr>
                  <p:nvPr/>
                </p:nvSpPr>
                <p:spPr bwMode="auto">
                  <a:xfrm>
                    <a:off x="10569575" y="4796064"/>
                    <a:ext cx="509588" cy="503238"/>
                  </a:xfrm>
                  <a:custGeom>
                    <a:avLst/>
                    <a:gdLst>
                      <a:gd name="T0" fmla="*/ 31 w 133"/>
                      <a:gd name="T1" fmla="*/ 26 h 131"/>
                      <a:gd name="T2" fmla="*/ 120 w 133"/>
                      <a:gd name="T3" fmla="*/ 131 h 131"/>
                      <a:gd name="T4" fmla="*/ 133 w 133"/>
                      <a:gd name="T5" fmla="*/ 131 h 131"/>
                      <a:gd name="T6" fmla="*/ 37 w 133"/>
                      <a:gd name="T7" fmla="*/ 15 h 131"/>
                      <a:gd name="T8" fmla="*/ 0 w 133"/>
                      <a:gd name="T9" fmla="*/ 0 h 131"/>
                      <a:gd name="T10" fmla="*/ 0 w 133"/>
                      <a:gd name="T11" fmla="*/ 12 h 131"/>
                      <a:gd name="T12" fmla="*/ 31 w 133"/>
                      <a:gd name="T13" fmla="*/ 26 h 131"/>
                    </a:gdLst>
                    <a:ahLst/>
                    <a:cxnLst>
                      <a:cxn ang="0">
                        <a:pos x="T0" y="T1"/>
                      </a:cxn>
                      <a:cxn ang="0">
                        <a:pos x="T2" y="T3"/>
                      </a:cxn>
                      <a:cxn ang="0">
                        <a:pos x="T4" y="T5"/>
                      </a:cxn>
                      <a:cxn ang="0">
                        <a:pos x="T6" y="T7"/>
                      </a:cxn>
                      <a:cxn ang="0">
                        <a:pos x="T8" y="T9"/>
                      </a:cxn>
                      <a:cxn ang="0">
                        <a:pos x="T10" y="T11"/>
                      </a:cxn>
                      <a:cxn ang="0">
                        <a:pos x="T12" y="T13"/>
                      </a:cxn>
                    </a:cxnLst>
                    <a:rect l="0" t="0" r="r" b="b"/>
                    <a:pathLst>
                      <a:path w="133" h="131">
                        <a:moveTo>
                          <a:pt x="31" y="26"/>
                        </a:moveTo>
                        <a:cubicBezTo>
                          <a:pt x="76" y="49"/>
                          <a:pt x="106" y="85"/>
                          <a:pt x="120" y="131"/>
                        </a:cubicBezTo>
                        <a:cubicBezTo>
                          <a:pt x="133" y="131"/>
                          <a:pt x="133" y="131"/>
                          <a:pt x="133" y="131"/>
                        </a:cubicBezTo>
                        <a:cubicBezTo>
                          <a:pt x="115" y="68"/>
                          <a:pt x="73" y="34"/>
                          <a:pt x="37" y="15"/>
                        </a:cubicBezTo>
                        <a:cubicBezTo>
                          <a:pt x="24" y="8"/>
                          <a:pt x="12" y="4"/>
                          <a:pt x="0" y="0"/>
                        </a:cubicBezTo>
                        <a:cubicBezTo>
                          <a:pt x="0" y="12"/>
                          <a:pt x="0" y="12"/>
                          <a:pt x="0" y="12"/>
                        </a:cubicBezTo>
                        <a:cubicBezTo>
                          <a:pt x="10" y="16"/>
                          <a:pt x="21" y="20"/>
                          <a:pt x="31" y="2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1" name="Freeform 166"/>
                  <p:cNvSpPr>
                    <a:spLocks/>
                  </p:cNvSpPr>
                  <p:nvPr/>
                </p:nvSpPr>
                <p:spPr bwMode="auto">
                  <a:xfrm>
                    <a:off x="10569575" y="4914900"/>
                    <a:ext cx="395288" cy="395288"/>
                  </a:xfrm>
                  <a:custGeom>
                    <a:avLst/>
                    <a:gdLst>
                      <a:gd name="T0" fmla="*/ 0 w 103"/>
                      <a:gd name="T1" fmla="*/ 0 h 103"/>
                      <a:gd name="T2" fmla="*/ 0 w 103"/>
                      <a:gd name="T3" fmla="*/ 12 h 103"/>
                      <a:gd name="T4" fmla="*/ 22 w 103"/>
                      <a:gd name="T5" fmla="*/ 21 h 103"/>
                      <a:gd name="T6" fmla="*/ 90 w 103"/>
                      <a:gd name="T7" fmla="*/ 103 h 103"/>
                      <a:gd name="T8" fmla="*/ 103 w 103"/>
                      <a:gd name="T9" fmla="*/ 103 h 103"/>
                      <a:gd name="T10" fmla="*/ 0 w 103"/>
                      <a:gd name="T11" fmla="*/ 0 h 103"/>
                    </a:gdLst>
                    <a:ahLst/>
                    <a:cxnLst>
                      <a:cxn ang="0">
                        <a:pos x="T0" y="T1"/>
                      </a:cxn>
                      <a:cxn ang="0">
                        <a:pos x="T2" y="T3"/>
                      </a:cxn>
                      <a:cxn ang="0">
                        <a:pos x="T4" y="T5"/>
                      </a:cxn>
                      <a:cxn ang="0">
                        <a:pos x="T6" y="T7"/>
                      </a:cxn>
                      <a:cxn ang="0">
                        <a:pos x="T8" y="T9"/>
                      </a:cxn>
                      <a:cxn ang="0">
                        <a:pos x="T10" y="T11"/>
                      </a:cxn>
                    </a:cxnLst>
                    <a:rect l="0" t="0" r="r" b="b"/>
                    <a:pathLst>
                      <a:path w="103" h="103">
                        <a:moveTo>
                          <a:pt x="0" y="0"/>
                        </a:moveTo>
                        <a:cubicBezTo>
                          <a:pt x="0" y="12"/>
                          <a:pt x="0" y="12"/>
                          <a:pt x="0" y="12"/>
                        </a:cubicBezTo>
                        <a:cubicBezTo>
                          <a:pt x="7" y="14"/>
                          <a:pt x="14" y="17"/>
                          <a:pt x="22" y="21"/>
                        </a:cubicBezTo>
                        <a:cubicBezTo>
                          <a:pt x="56" y="39"/>
                          <a:pt x="79" y="67"/>
                          <a:pt x="90" y="103"/>
                        </a:cubicBezTo>
                        <a:cubicBezTo>
                          <a:pt x="103" y="103"/>
                          <a:pt x="103" y="103"/>
                          <a:pt x="103" y="103"/>
                        </a:cubicBezTo>
                        <a:cubicBezTo>
                          <a:pt x="86" y="41"/>
                          <a:pt x="38" y="13"/>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2" name="Freeform 167"/>
                  <p:cNvSpPr>
                    <a:spLocks/>
                  </p:cNvSpPr>
                  <p:nvPr/>
                </p:nvSpPr>
                <p:spPr bwMode="auto">
                  <a:xfrm>
                    <a:off x="10569575" y="5037138"/>
                    <a:ext cx="279400" cy="273050"/>
                  </a:xfrm>
                  <a:custGeom>
                    <a:avLst/>
                    <a:gdLst>
                      <a:gd name="T0" fmla="*/ 0 w 73"/>
                      <a:gd name="T1" fmla="*/ 0 h 71"/>
                      <a:gd name="T2" fmla="*/ 0 w 73"/>
                      <a:gd name="T3" fmla="*/ 12 h 71"/>
                      <a:gd name="T4" fmla="*/ 60 w 73"/>
                      <a:gd name="T5" fmla="*/ 71 h 71"/>
                      <a:gd name="T6" fmla="*/ 73 w 73"/>
                      <a:gd name="T7" fmla="*/ 71 h 71"/>
                      <a:gd name="T8" fmla="*/ 0 w 73"/>
                      <a:gd name="T9" fmla="*/ 0 h 71"/>
                    </a:gdLst>
                    <a:ahLst/>
                    <a:cxnLst>
                      <a:cxn ang="0">
                        <a:pos x="T0" y="T1"/>
                      </a:cxn>
                      <a:cxn ang="0">
                        <a:pos x="T2" y="T3"/>
                      </a:cxn>
                      <a:cxn ang="0">
                        <a:pos x="T4" y="T5"/>
                      </a:cxn>
                      <a:cxn ang="0">
                        <a:pos x="T6" y="T7"/>
                      </a:cxn>
                      <a:cxn ang="0">
                        <a:pos x="T8" y="T9"/>
                      </a:cxn>
                    </a:cxnLst>
                    <a:rect l="0" t="0" r="r" b="b"/>
                    <a:pathLst>
                      <a:path w="73" h="71">
                        <a:moveTo>
                          <a:pt x="0" y="0"/>
                        </a:moveTo>
                        <a:cubicBezTo>
                          <a:pt x="0" y="12"/>
                          <a:pt x="0" y="12"/>
                          <a:pt x="0" y="12"/>
                        </a:cubicBezTo>
                        <a:cubicBezTo>
                          <a:pt x="23" y="21"/>
                          <a:pt x="48" y="37"/>
                          <a:pt x="60" y="71"/>
                        </a:cubicBezTo>
                        <a:cubicBezTo>
                          <a:pt x="73" y="71"/>
                          <a:pt x="73" y="71"/>
                          <a:pt x="73" y="71"/>
                        </a:cubicBezTo>
                        <a:cubicBezTo>
                          <a:pt x="59" y="29"/>
                          <a:pt x="27" y="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69" name="Freeform 171"/>
                <p:cNvSpPr>
                  <a:spLocks noEditPoints="1"/>
                </p:cNvSpPr>
                <p:nvPr/>
              </p:nvSpPr>
              <p:spPr bwMode="auto">
                <a:xfrm>
                  <a:off x="9065556" y="5352088"/>
                  <a:ext cx="671513" cy="835025"/>
                </a:xfrm>
                <a:custGeom>
                  <a:avLst/>
                  <a:gdLst>
                    <a:gd name="T0" fmla="*/ 108 w 176"/>
                    <a:gd name="T1" fmla="*/ 220 h 220"/>
                    <a:gd name="T2" fmla="*/ 6 w 176"/>
                    <a:gd name="T3" fmla="*/ 220 h 220"/>
                    <a:gd name="T4" fmla="*/ 0 w 176"/>
                    <a:gd name="T5" fmla="*/ 214 h 220"/>
                    <a:gd name="T6" fmla="*/ 0 w 176"/>
                    <a:gd name="T7" fmla="*/ 83 h 220"/>
                    <a:gd name="T8" fmla="*/ 84 w 176"/>
                    <a:gd name="T9" fmla="*/ 0 h 220"/>
                    <a:gd name="T10" fmla="*/ 176 w 176"/>
                    <a:gd name="T11" fmla="*/ 102 h 220"/>
                    <a:gd name="T12" fmla="*/ 176 w 176"/>
                    <a:gd name="T13" fmla="*/ 104 h 220"/>
                    <a:gd name="T14" fmla="*/ 176 w 176"/>
                    <a:gd name="T15" fmla="*/ 108 h 220"/>
                    <a:gd name="T16" fmla="*/ 170 w 176"/>
                    <a:gd name="T17" fmla="*/ 114 h 220"/>
                    <a:gd name="T18" fmla="*/ 162 w 176"/>
                    <a:gd name="T19" fmla="*/ 114 h 220"/>
                    <a:gd name="T20" fmla="*/ 155 w 176"/>
                    <a:gd name="T21" fmla="*/ 120 h 220"/>
                    <a:gd name="T22" fmla="*/ 155 w 176"/>
                    <a:gd name="T23" fmla="*/ 173 h 220"/>
                    <a:gd name="T24" fmla="*/ 149 w 176"/>
                    <a:gd name="T25" fmla="*/ 179 h 220"/>
                    <a:gd name="T26" fmla="*/ 121 w 176"/>
                    <a:gd name="T27" fmla="*/ 179 h 220"/>
                    <a:gd name="T28" fmla="*/ 114 w 176"/>
                    <a:gd name="T29" fmla="*/ 186 h 220"/>
                    <a:gd name="T30" fmla="*/ 114 w 176"/>
                    <a:gd name="T31" fmla="*/ 214 h 220"/>
                    <a:gd name="T32" fmla="*/ 108 w 176"/>
                    <a:gd name="T33" fmla="*/ 220 h 220"/>
                    <a:gd name="T34" fmla="*/ 12 w 176"/>
                    <a:gd name="T35" fmla="*/ 208 h 220"/>
                    <a:gd name="T36" fmla="*/ 102 w 176"/>
                    <a:gd name="T37" fmla="*/ 208 h 220"/>
                    <a:gd name="T38" fmla="*/ 102 w 176"/>
                    <a:gd name="T39" fmla="*/ 186 h 220"/>
                    <a:gd name="T40" fmla="*/ 121 w 176"/>
                    <a:gd name="T41" fmla="*/ 167 h 220"/>
                    <a:gd name="T42" fmla="*/ 143 w 176"/>
                    <a:gd name="T43" fmla="*/ 167 h 220"/>
                    <a:gd name="T44" fmla="*/ 143 w 176"/>
                    <a:gd name="T45" fmla="*/ 120 h 220"/>
                    <a:gd name="T46" fmla="*/ 162 w 176"/>
                    <a:gd name="T47" fmla="*/ 102 h 220"/>
                    <a:gd name="T48" fmla="*/ 163 w 176"/>
                    <a:gd name="T49" fmla="*/ 102 h 220"/>
                    <a:gd name="T50" fmla="*/ 84 w 176"/>
                    <a:gd name="T51" fmla="*/ 12 h 220"/>
                    <a:gd name="T52" fmla="*/ 12 w 176"/>
                    <a:gd name="T53" fmla="*/ 83 h 220"/>
                    <a:gd name="T54" fmla="*/ 12 w 176"/>
                    <a:gd name="T55"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220">
                      <a:moveTo>
                        <a:pt x="108" y="220"/>
                      </a:moveTo>
                      <a:cubicBezTo>
                        <a:pt x="6" y="220"/>
                        <a:pt x="6" y="220"/>
                        <a:pt x="6" y="220"/>
                      </a:cubicBezTo>
                      <a:cubicBezTo>
                        <a:pt x="2" y="220"/>
                        <a:pt x="0" y="218"/>
                        <a:pt x="0" y="214"/>
                      </a:cubicBezTo>
                      <a:cubicBezTo>
                        <a:pt x="0" y="83"/>
                        <a:pt x="0" y="83"/>
                        <a:pt x="0" y="83"/>
                      </a:cubicBezTo>
                      <a:cubicBezTo>
                        <a:pt x="0" y="35"/>
                        <a:pt x="35" y="0"/>
                        <a:pt x="84" y="0"/>
                      </a:cubicBezTo>
                      <a:cubicBezTo>
                        <a:pt x="150" y="0"/>
                        <a:pt x="159" y="36"/>
                        <a:pt x="176" y="102"/>
                      </a:cubicBezTo>
                      <a:cubicBezTo>
                        <a:pt x="176" y="103"/>
                        <a:pt x="176" y="103"/>
                        <a:pt x="176" y="104"/>
                      </a:cubicBezTo>
                      <a:cubicBezTo>
                        <a:pt x="176" y="108"/>
                        <a:pt x="176" y="108"/>
                        <a:pt x="176" y="108"/>
                      </a:cubicBezTo>
                      <a:cubicBezTo>
                        <a:pt x="176" y="111"/>
                        <a:pt x="173" y="114"/>
                        <a:pt x="170" y="114"/>
                      </a:cubicBezTo>
                      <a:cubicBezTo>
                        <a:pt x="162" y="114"/>
                        <a:pt x="162" y="114"/>
                        <a:pt x="162" y="114"/>
                      </a:cubicBezTo>
                      <a:cubicBezTo>
                        <a:pt x="157" y="114"/>
                        <a:pt x="155" y="119"/>
                        <a:pt x="155" y="120"/>
                      </a:cubicBezTo>
                      <a:cubicBezTo>
                        <a:pt x="155" y="173"/>
                        <a:pt x="155" y="173"/>
                        <a:pt x="155" y="173"/>
                      </a:cubicBezTo>
                      <a:cubicBezTo>
                        <a:pt x="155" y="177"/>
                        <a:pt x="153" y="179"/>
                        <a:pt x="149" y="179"/>
                      </a:cubicBezTo>
                      <a:cubicBezTo>
                        <a:pt x="121" y="179"/>
                        <a:pt x="121" y="179"/>
                        <a:pt x="121" y="179"/>
                      </a:cubicBezTo>
                      <a:cubicBezTo>
                        <a:pt x="119" y="180"/>
                        <a:pt x="115" y="184"/>
                        <a:pt x="114" y="186"/>
                      </a:cubicBezTo>
                      <a:cubicBezTo>
                        <a:pt x="114" y="214"/>
                        <a:pt x="114" y="214"/>
                        <a:pt x="114" y="214"/>
                      </a:cubicBezTo>
                      <a:cubicBezTo>
                        <a:pt x="114" y="218"/>
                        <a:pt x="112" y="220"/>
                        <a:pt x="108" y="220"/>
                      </a:cubicBezTo>
                      <a:close/>
                      <a:moveTo>
                        <a:pt x="12" y="208"/>
                      </a:moveTo>
                      <a:cubicBezTo>
                        <a:pt x="102" y="208"/>
                        <a:pt x="102" y="208"/>
                        <a:pt x="102" y="208"/>
                      </a:cubicBezTo>
                      <a:cubicBezTo>
                        <a:pt x="102" y="186"/>
                        <a:pt x="102" y="186"/>
                        <a:pt x="102" y="186"/>
                      </a:cubicBezTo>
                      <a:cubicBezTo>
                        <a:pt x="102" y="178"/>
                        <a:pt x="113" y="167"/>
                        <a:pt x="121" y="167"/>
                      </a:cubicBezTo>
                      <a:cubicBezTo>
                        <a:pt x="143" y="167"/>
                        <a:pt x="143" y="167"/>
                        <a:pt x="143" y="167"/>
                      </a:cubicBezTo>
                      <a:cubicBezTo>
                        <a:pt x="143" y="120"/>
                        <a:pt x="143" y="120"/>
                        <a:pt x="143" y="120"/>
                      </a:cubicBezTo>
                      <a:cubicBezTo>
                        <a:pt x="143" y="113"/>
                        <a:pt x="150" y="102"/>
                        <a:pt x="162" y="102"/>
                      </a:cubicBezTo>
                      <a:cubicBezTo>
                        <a:pt x="163" y="102"/>
                        <a:pt x="163" y="102"/>
                        <a:pt x="163" y="102"/>
                      </a:cubicBezTo>
                      <a:cubicBezTo>
                        <a:pt x="147" y="38"/>
                        <a:pt x="140" y="12"/>
                        <a:pt x="84" y="12"/>
                      </a:cubicBezTo>
                      <a:cubicBezTo>
                        <a:pt x="42" y="12"/>
                        <a:pt x="12" y="42"/>
                        <a:pt x="12" y="83"/>
                      </a:cubicBezTo>
                      <a:lnTo>
                        <a:pt x="12" y="20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3" name="TextBox 2"/>
              <p:cNvSpPr txBox="1"/>
              <p:nvPr/>
            </p:nvSpPr>
            <p:spPr>
              <a:xfrm>
                <a:off x="8723548" y="4101732"/>
                <a:ext cx="1250983"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SPEECH</a:t>
                </a:r>
              </a:p>
            </p:txBody>
          </p:sp>
        </p:grpSp>
        <p:grpSp>
          <p:nvGrpSpPr>
            <p:cNvPr id="22" name="Group 21"/>
            <p:cNvGrpSpPr/>
            <p:nvPr/>
          </p:nvGrpSpPr>
          <p:grpSpPr>
            <a:xfrm>
              <a:off x="7414440" y="3772797"/>
              <a:ext cx="1188467" cy="1164111"/>
              <a:chOff x="7457982" y="3733298"/>
              <a:chExt cx="1188467" cy="1164111"/>
            </a:xfrm>
          </p:grpSpPr>
          <p:grpSp>
            <p:nvGrpSpPr>
              <p:cNvPr id="65" name="Group 64"/>
              <p:cNvGrpSpPr/>
              <p:nvPr/>
            </p:nvGrpSpPr>
            <p:grpSpPr>
              <a:xfrm>
                <a:off x="7580202" y="3733298"/>
                <a:ext cx="944026" cy="459979"/>
                <a:chOff x="5659438" y="3224213"/>
                <a:chExt cx="1120775" cy="546100"/>
              </a:xfrm>
            </p:grpSpPr>
            <p:sp>
              <p:nvSpPr>
                <p:cNvPr id="66" name="Freeform 175"/>
                <p:cNvSpPr>
                  <a:spLocks noEditPoints="1"/>
                </p:cNvSpPr>
                <p:nvPr/>
              </p:nvSpPr>
              <p:spPr bwMode="auto">
                <a:xfrm>
                  <a:off x="5659438" y="3224213"/>
                  <a:ext cx="1120775" cy="546100"/>
                </a:xfrm>
                <a:custGeom>
                  <a:avLst/>
                  <a:gdLst>
                    <a:gd name="T0" fmla="*/ 294 w 296"/>
                    <a:gd name="T1" fmla="*/ 66 h 142"/>
                    <a:gd name="T2" fmla="*/ 148 w 296"/>
                    <a:gd name="T3" fmla="*/ 0 h 142"/>
                    <a:gd name="T4" fmla="*/ 2 w 296"/>
                    <a:gd name="T5" fmla="*/ 66 h 142"/>
                    <a:gd name="T6" fmla="*/ 0 w 296"/>
                    <a:gd name="T7" fmla="*/ 71 h 142"/>
                    <a:gd name="T8" fmla="*/ 2 w 296"/>
                    <a:gd name="T9" fmla="*/ 76 h 142"/>
                    <a:gd name="T10" fmla="*/ 148 w 296"/>
                    <a:gd name="T11" fmla="*/ 142 h 142"/>
                    <a:gd name="T12" fmla="*/ 148 w 296"/>
                    <a:gd name="T13" fmla="*/ 142 h 142"/>
                    <a:gd name="T14" fmla="*/ 148 w 296"/>
                    <a:gd name="T15" fmla="*/ 142 h 142"/>
                    <a:gd name="T16" fmla="*/ 148 w 296"/>
                    <a:gd name="T17" fmla="*/ 141 h 142"/>
                    <a:gd name="T18" fmla="*/ 293 w 296"/>
                    <a:gd name="T19" fmla="*/ 75 h 142"/>
                    <a:gd name="T20" fmla="*/ 294 w 296"/>
                    <a:gd name="T21" fmla="*/ 66 h 142"/>
                    <a:gd name="T22" fmla="*/ 148 w 296"/>
                    <a:gd name="T23" fmla="*/ 129 h 142"/>
                    <a:gd name="T24" fmla="*/ 148 w 296"/>
                    <a:gd name="T25" fmla="*/ 129 h 142"/>
                    <a:gd name="T26" fmla="*/ 90 w 296"/>
                    <a:gd name="T27" fmla="*/ 71 h 142"/>
                    <a:gd name="T28" fmla="*/ 148 w 296"/>
                    <a:gd name="T29" fmla="*/ 14 h 142"/>
                    <a:gd name="T30" fmla="*/ 205 w 296"/>
                    <a:gd name="T31" fmla="*/ 71 h 142"/>
                    <a:gd name="T32" fmla="*/ 148 w 296"/>
                    <a:gd name="T33" fmla="*/ 129 h 142"/>
                    <a:gd name="T34" fmla="*/ 15 w 296"/>
                    <a:gd name="T35" fmla="*/ 70 h 142"/>
                    <a:gd name="T36" fmla="*/ 103 w 296"/>
                    <a:gd name="T37" fmla="*/ 19 h 142"/>
                    <a:gd name="T38" fmla="*/ 78 w 296"/>
                    <a:gd name="T39" fmla="*/ 71 h 142"/>
                    <a:gd name="T40" fmla="*/ 99 w 296"/>
                    <a:gd name="T41" fmla="*/ 121 h 142"/>
                    <a:gd name="T42" fmla="*/ 15 w 296"/>
                    <a:gd name="T43" fmla="*/ 70 h 142"/>
                    <a:gd name="T44" fmla="*/ 196 w 296"/>
                    <a:gd name="T45" fmla="*/ 121 h 142"/>
                    <a:gd name="T46" fmla="*/ 217 w 296"/>
                    <a:gd name="T47" fmla="*/ 71 h 142"/>
                    <a:gd name="T48" fmla="*/ 192 w 296"/>
                    <a:gd name="T49" fmla="*/ 18 h 142"/>
                    <a:gd name="T50" fmla="*/ 281 w 296"/>
                    <a:gd name="T51" fmla="*/ 70 h 142"/>
                    <a:gd name="T52" fmla="*/ 196 w 296"/>
                    <a:gd name="T53" fmla="*/ 12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142">
                      <a:moveTo>
                        <a:pt x="294" y="66"/>
                      </a:moveTo>
                      <a:cubicBezTo>
                        <a:pt x="254" y="24"/>
                        <a:pt x="202" y="0"/>
                        <a:pt x="148" y="0"/>
                      </a:cubicBezTo>
                      <a:cubicBezTo>
                        <a:pt x="96" y="0"/>
                        <a:pt x="44" y="24"/>
                        <a:pt x="2" y="66"/>
                      </a:cubicBezTo>
                      <a:cubicBezTo>
                        <a:pt x="0" y="67"/>
                        <a:pt x="0" y="69"/>
                        <a:pt x="0" y="71"/>
                      </a:cubicBezTo>
                      <a:cubicBezTo>
                        <a:pt x="0" y="72"/>
                        <a:pt x="1" y="74"/>
                        <a:pt x="2" y="76"/>
                      </a:cubicBezTo>
                      <a:cubicBezTo>
                        <a:pt x="47" y="118"/>
                        <a:pt x="99" y="142"/>
                        <a:pt x="148" y="142"/>
                      </a:cubicBezTo>
                      <a:cubicBezTo>
                        <a:pt x="148" y="142"/>
                        <a:pt x="148" y="142"/>
                        <a:pt x="148" y="142"/>
                      </a:cubicBezTo>
                      <a:cubicBezTo>
                        <a:pt x="148" y="142"/>
                        <a:pt x="148" y="142"/>
                        <a:pt x="148" y="142"/>
                      </a:cubicBezTo>
                      <a:cubicBezTo>
                        <a:pt x="148" y="142"/>
                        <a:pt x="148" y="141"/>
                        <a:pt x="148" y="141"/>
                      </a:cubicBezTo>
                      <a:cubicBezTo>
                        <a:pt x="199" y="141"/>
                        <a:pt x="251" y="117"/>
                        <a:pt x="293" y="75"/>
                      </a:cubicBezTo>
                      <a:cubicBezTo>
                        <a:pt x="296" y="73"/>
                        <a:pt x="296" y="69"/>
                        <a:pt x="294" y="66"/>
                      </a:cubicBezTo>
                      <a:close/>
                      <a:moveTo>
                        <a:pt x="148" y="129"/>
                      </a:moveTo>
                      <a:cubicBezTo>
                        <a:pt x="148" y="129"/>
                        <a:pt x="148" y="129"/>
                        <a:pt x="148" y="129"/>
                      </a:cubicBezTo>
                      <a:cubicBezTo>
                        <a:pt x="116" y="129"/>
                        <a:pt x="90" y="103"/>
                        <a:pt x="90" y="71"/>
                      </a:cubicBezTo>
                      <a:cubicBezTo>
                        <a:pt x="90" y="40"/>
                        <a:pt x="116" y="14"/>
                        <a:pt x="148" y="14"/>
                      </a:cubicBezTo>
                      <a:cubicBezTo>
                        <a:pt x="179" y="14"/>
                        <a:pt x="205" y="40"/>
                        <a:pt x="205" y="71"/>
                      </a:cubicBezTo>
                      <a:cubicBezTo>
                        <a:pt x="205" y="103"/>
                        <a:pt x="179" y="128"/>
                        <a:pt x="148" y="129"/>
                      </a:cubicBezTo>
                      <a:close/>
                      <a:moveTo>
                        <a:pt x="15" y="70"/>
                      </a:moveTo>
                      <a:cubicBezTo>
                        <a:pt x="41" y="45"/>
                        <a:pt x="71" y="27"/>
                        <a:pt x="103" y="19"/>
                      </a:cubicBezTo>
                      <a:cubicBezTo>
                        <a:pt x="88" y="31"/>
                        <a:pt x="78" y="50"/>
                        <a:pt x="78" y="71"/>
                      </a:cubicBezTo>
                      <a:cubicBezTo>
                        <a:pt x="78" y="91"/>
                        <a:pt x="86" y="108"/>
                        <a:pt x="99" y="121"/>
                      </a:cubicBezTo>
                      <a:cubicBezTo>
                        <a:pt x="70" y="111"/>
                        <a:pt x="41" y="94"/>
                        <a:pt x="15" y="70"/>
                      </a:cubicBezTo>
                      <a:close/>
                      <a:moveTo>
                        <a:pt x="196" y="121"/>
                      </a:moveTo>
                      <a:cubicBezTo>
                        <a:pt x="209" y="108"/>
                        <a:pt x="217" y="91"/>
                        <a:pt x="217" y="71"/>
                      </a:cubicBezTo>
                      <a:cubicBezTo>
                        <a:pt x="217" y="50"/>
                        <a:pt x="207" y="31"/>
                        <a:pt x="192" y="18"/>
                      </a:cubicBezTo>
                      <a:cubicBezTo>
                        <a:pt x="225" y="27"/>
                        <a:pt x="255" y="44"/>
                        <a:pt x="281" y="70"/>
                      </a:cubicBezTo>
                      <a:cubicBezTo>
                        <a:pt x="255" y="95"/>
                        <a:pt x="226" y="112"/>
                        <a:pt x="196" y="1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67" name="Oval 176"/>
                <p:cNvSpPr>
                  <a:spLocks noChangeArrowheads="1"/>
                </p:cNvSpPr>
                <p:nvPr/>
              </p:nvSpPr>
              <p:spPr bwMode="auto">
                <a:xfrm>
                  <a:off x="6132513" y="3402013"/>
                  <a:ext cx="174625" cy="1714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93" name="TextBox 92"/>
              <p:cNvSpPr txBox="1"/>
              <p:nvPr/>
            </p:nvSpPr>
            <p:spPr>
              <a:xfrm>
                <a:off x="7457982" y="4324945"/>
                <a:ext cx="1188467"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VISION</a:t>
                </a:r>
              </a:p>
            </p:txBody>
          </p:sp>
        </p:grpSp>
        <p:grpSp>
          <p:nvGrpSpPr>
            <p:cNvPr id="20" name="Group 19"/>
            <p:cNvGrpSpPr/>
            <p:nvPr/>
          </p:nvGrpSpPr>
          <p:grpSpPr>
            <a:xfrm>
              <a:off x="10691915" y="3647765"/>
              <a:ext cx="1669816" cy="1289143"/>
              <a:chOff x="10314994" y="3385053"/>
              <a:chExt cx="1669816" cy="1289143"/>
            </a:xfrm>
          </p:grpSpPr>
          <p:grpSp>
            <p:nvGrpSpPr>
              <p:cNvPr id="63" name="Group 62"/>
              <p:cNvGrpSpPr/>
              <p:nvPr/>
            </p:nvGrpSpPr>
            <p:grpSpPr>
              <a:xfrm>
                <a:off x="10763761" y="3385053"/>
                <a:ext cx="772282" cy="724266"/>
                <a:chOff x="9318898" y="3816248"/>
                <a:chExt cx="911689" cy="855006"/>
              </a:xfrm>
            </p:grpSpPr>
            <p:grpSp>
              <p:nvGrpSpPr>
                <p:cNvPr id="73" name="Group 72"/>
                <p:cNvGrpSpPr/>
                <p:nvPr/>
              </p:nvGrpSpPr>
              <p:grpSpPr>
                <a:xfrm>
                  <a:off x="9318898" y="3816248"/>
                  <a:ext cx="911689" cy="855006"/>
                  <a:chOff x="8885238" y="4081463"/>
                  <a:chExt cx="539750" cy="444500"/>
                </a:xfrm>
              </p:grpSpPr>
              <p:sp>
                <p:nvSpPr>
                  <p:cNvPr id="78" name="Freeform 20"/>
                  <p:cNvSpPr>
                    <a:spLocks/>
                  </p:cNvSpPr>
                  <p:nvPr/>
                </p:nvSpPr>
                <p:spPr bwMode="auto">
                  <a:xfrm>
                    <a:off x="9028113" y="4224338"/>
                    <a:ext cx="396875" cy="301625"/>
                  </a:xfrm>
                  <a:custGeom>
                    <a:avLst/>
                    <a:gdLst>
                      <a:gd name="T0" fmla="*/ 0 w 106"/>
                      <a:gd name="T1" fmla="*/ 25 h 80"/>
                      <a:gd name="T2" fmla="*/ 0 w 106"/>
                      <a:gd name="T3" fmla="*/ 52 h 80"/>
                      <a:gd name="T4" fmla="*/ 10 w 106"/>
                      <a:gd name="T5" fmla="*/ 62 h 80"/>
                      <a:gd name="T6" fmla="*/ 49 w 106"/>
                      <a:gd name="T7" fmla="*/ 62 h 80"/>
                      <a:gd name="T8" fmla="*/ 49 w 106"/>
                      <a:gd name="T9" fmla="*/ 80 h 80"/>
                      <a:gd name="T10" fmla="*/ 67 w 106"/>
                      <a:gd name="T11" fmla="*/ 62 h 80"/>
                      <a:gd name="T12" fmla="*/ 96 w 106"/>
                      <a:gd name="T13" fmla="*/ 62 h 80"/>
                      <a:gd name="T14" fmla="*/ 106 w 106"/>
                      <a:gd name="T15" fmla="*/ 52 h 80"/>
                      <a:gd name="T16" fmla="*/ 106 w 106"/>
                      <a:gd name="T17" fmla="*/ 10 h 80"/>
                      <a:gd name="T18" fmla="*/ 96 w 106"/>
                      <a:gd name="T19" fmla="*/ 0 h 80"/>
                      <a:gd name="T20" fmla="*/ 65 w 106"/>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80">
                        <a:moveTo>
                          <a:pt x="0" y="25"/>
                        </a:moveTo>
                        <a:cubicBezTo>
                          <a:pt x="0" y="52"/>
                          <a:pt x="0" y="52"/>
                          <a:pt x="0" y="52"/>
                        </a:cubicBezTo>
                        <a:cubicBezTo>
                          <a:pt x="0" y="58"/>
                          <a:pt x="5" y="62"/>
                          <a:pt x="10" y="62"/>
                        </a:cubicBezTo>
                        <a:cubicBezTo>
                          <a:pt x="49" y="62"/>
                          <a:pt x="49" y="62"/>
                          <a:pt x="49" y="62"/>
                        </a:cubicBezTo>
                        <a:cubicBezTo>
                          <a:pt x="49" y="80"/>
                          <a:pt x="49" y="80"/>
                          <a:pt x="49" y="80"/>
                        </a:cubicBezTo>
                        <a:cubicBezTo>
                          <a:pt x="67" y="62"/>
                          <a:pt x="67" y="62"/>
                          <a:pt x="67" y="62"/>
                        </a:cubicBezTo>
                        <a:cubicBezTo>
                          <a:pt x="96" y="62"/>
                          <a:pt x="96" y="62"/>
                          <a:pt x="96" y="62"/>
                        </a:cubicBezTo>
                        <a:cubicBezTo>
                          <a:pt x="101" y="62"/>
                          <a:pt x="106" y="58"/>
                          <a:pt x="106" y="52"/>
                        </a:cubicBezTo>
                        <a:cubicBezTo>
                          <a:pt x="106" y="10"/>
                          <a:pt x="106" y="10"/>
                          <a:pt x="106" y="10"/>
                        </a:cubicBezTo>
                        <a:cubicBezTo>
                          <a:pt x="106" y="4"/>
                          <a:pt x="101" y="0"/>
                          <a:pt x="96" y="0"/>
                        </a:cubicBezTo>
                        <a:cubicBezTo>
                          <a:pt x="65" y="0"/>
                          <a:pt x="65" y="0"/>
                          <a:pt x="65" y="0"/>
                        </a:cubicBezTo>
                      </a:path>
                    </a:pathLst>
                  </a:custGeom>
                  <a:noFill/>
                  <a:ln w="381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9" name="Freeform 21"/>
                  <p:cNvSpPr>
                    <a:spLocks/>
                  </p:cNvSpPr>
                  <p:nvPr/>
                </p:nvSpPr>
                <p:spPr bwMode="auto">
                  <a:xfrm>
                    <a:off x="8885238" y="4081463"/>
                    <a:ext cx="385763" cy="304800"/>
                  </a:xfrm>
                  <a:custGeom>
                    <a:avLst/>
                    <a:gdLst>
                      <a:gd name="T0" fmla="*/ 103 w 103"/>
                      <a:gd name="T1" fmla="*/ 53 h 81"/>
                      <a:gd name="T2" fmla="*/ 93 w 103"/>
                      <a:gd name="T3" fmla="*/ 63 h 81"/>
                      <a:gd name="T4" fmla="*/ 64 w 103"/>
                      <a:gd name="T5" fmla="*/ 63 h 81"/>
                      <a:gd name="T6" fmla="*/ 64 w 103"/>
                      <a:gd name="T7" fmla="*/ 81 h 81"/>
                      <a:gd name="T8" fmla="*/ 46 w 103"/>
                      <a:gd name="T9" fmla="*/ 63 h 81"/>
                      <a:gd name="T10" fmla="*/ 10 w 103"/>
                      <a:gd name="T11" fmla="*/ 63 h 81"/>
                      <a:gd name="T12" fmla="*/ 0 w 103"/>
                      <a:gd name="T13" fmla="*/ 53 h 81"/>
                      <a:gd name="T14" fmla="*/ 0 w 103"/>
                      <a:gd name="T15" fmla="*/ 10 h 81"/>
                      <a:gd name="T16" fmla="*/ 10 w 103"/>
                      <a:gd name="T17" fmla="*/ 0 h 81"/>
                      <a:gd name="T18" fmla="*/ 93 w 103"/>
                      <a:gd name="T19" fmla="*/ 0 h 81"/>
                      <a:gd name="T20" fmla="*/ 103 w 103"/>
                      <a:gd name="T21" fmla="*/ 10 h 81"/>
                      <a:gd name="T22" fmla="*/ 103 w 103"/>
                      <a:gd name="T23" fmla="*/ 5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81">
                        <a:moveTo>
                          <a:pt x="103" y="53"/>
                        </a:moveTo>
                        <a:cubicBezTo>
                          <a:pt x="103" y="59"/>
                          <a:pt x="98" y="63"/>
                          <a:pt x="93" y="63"/>
                        </a:cubicBezTo>
                        <a:cubicBezTo>
                          <a:pt x="64" y="63"/>
                          <a:pt x="64" y="63"/>
                          <a:pt x="64" y="63"/>
                        </a:cubicBezTo>
                        <a:cubicBezTo>
                          <a:pt x="64" y="81"/>
                          <a:pt x="64" y="81"/>
                          <a:pt x="64" y="81"/>
                        </a:cubicBezTo>
                        <a:cubicBezTo>
                          <a:pt x="46" y="63"/>
                          <a:pt x="46" y="63"/>
                          <a:pt x="46" y="63"/>
                        </a:cubicBezTo>
                        <a:cubicBezTo>
                          <a:pt x="10" y="63"/>
                          <a:pt x="10" y="63"/>
                          <a:pt x="10" y="63"/>
                        </a:cubicBezTo>
                        <a:cubicBezTo>
                          <a:pt x="4" y="63"/>
                          <a:pt x="0" y="59"/>
                          <a:pt x="0" y="53"/>
                        </a:cubicBezTo>
                        <a:cubicBezTo>
                          <a:pt x="0" y="10"/>
                          <a:pt x="0" y="10"/>
                          <a:pt x="0" y="10"/>
                        </a:cubicBezTo>
                        <a:cubicBezTo>
                          <a:pt x="0" y="5"/>
                          <a:pt x="4" y="0"/>
                          <a:pt x="10" y="0"/>
                        </a:cubicBezTo>
                        <a:cubicBezTo>
                          <a:pt x="93" y="0"/>
                          <a:pt x="93" y="0"/>
                          <a:pt x="93" y="0"/>
                        </a:cubicBezTo>
                        <a:cubicBezTo>
                          <a:pt x="98" y="0"/>
                          <a:pt x="103" y="5"/>
                          <a:pt x="103" y="10"/>
                        </a:cubicBezTo>
                        <a:lnTo>
                          <a:pt x="103" y="53"/>
                        </a:lnTo>
                        <a:close/>
                      </a:path>
                    </a:pathLst>
                  </a:custGeom>
                  <a:noFill/>
                  <a:ln w="381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74" name="Group 73"/>
                <p:cNvGrpSpPr/>
                <p:nvPr/>
              </p:nvGrpSpPr>
              <p:grpSpPr>
                <a:xfrm>
                  <a:off x="9420089" y="3993880"/>
                  <a:ext cx="447499" cy="88240"/>
                  <a:chOff x="9437887" y="3864473"/>
                  <a:chExt cx="447499" cy="88240"/>
                </a:xfrm>
              </p:grpSpPr>
              <p:sp>
                <p:nvSpPr>
                  <p:cNvPr id="75" name="Oval 74"/>
                  <p:cNvSpPr/>
                  <p:nvPr/>
                </p:nvSpPr>
                <p:spPr bwMode="auto">
                  <a:xfrm>
                    <a:off x="9437887" y="3864473"/>
                    <a:ext cx="88241"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 name="Oval 75"/>
                  <p:cNvSpPr/>
                  <p:nvPr/>
                </p:nvSpPr>
                <p:spPr bwMode="auto">
                  <a:xfrm>
                    <a:off x="9617516" y="3864473"/>
                    <a:ext cx="88241"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Oval 76"/>
                  <p:cNvSpPr/>
                  <p:nvPr/>
                </p:nvSpPr>
                <p:spPr bwMode="auto">
                  <a:xfrm>
                    <a:off x="9797146" y="3864473"/>
                    <a:ext cx="88240"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94" name="TextBox 93"/>
              <p:cNvSpPr txBox="1"/>
              <p:nvPr/>
            </p:nvSpPr>
            <p:spPr>
              <a:xfrm>
                <a:off x="10314994" y="4101732"/>
                <a:ext cx="1669816"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LANGUAGE</a:t>
                </a:r>
              </a:p>
            </p:txBody>
          </p:sp>
        </p:grpSp>
        <p:sp>
          <p:nvSpPr>
            <p:cNvPr id="96" name="TextBox 95"/>
            <p:cNvSpPr txBox="1"/>
            <p:nvPr/>
          </p:nvSpPr>
          <p:spPr>
            <a:xfrm>
              <a:off x="10647074" y="736525"/>
              <a:ext cx="604974"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AI</a:t>
              </a:r>
            </a:p>
          </p:txBody>
        </p:sp>
        <p:cxnSp>
          <p:nvCxnSpPr>
            <p:cNvPr id="100" name="Straight Arrow Connector 99"/>
            <p:cNvCxnSpPr>
              <a:cxnSpLocks/>
              <a:stCxn id="10" idx="4"/>
            </p:cNvCxnSpPr>
            <p:nvPr/>
          </p:nvCxnSpPr>
          <p:spPr>
            <a:xfrm>
              <a:off x="9770965" y="2349220"/>
              <a:ext cx="15888" cy="1016147"/>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7968164" y="2271413"/>
              <a:ext cx="1765950" cy="1074904"/>
              <a:chOff x="7968164" y="2271413"/>
              <a:chExt cx="1765950" cy="1074904"/>
            </a:xfrm>
          </p:grpSpPr>
          <p:cxnSp>
            <p:nvCxnSpPr>
              <p:cNvPr id="150" name="Straight Arrow Connector 149"/>
              <p:cNvCxnSpPr>
                <a:cxnSpLocks/>
              </p:cNvCxnSpPr>
              <p:nvPr/>
            </p:nvCxnSpPr>
            <p:spPr>
              <a:xfrm>
                <a:off x="7981705" y="2892522"/>
                <a:ext cx="1" cy="453795"/>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p:cNvCxnSpPr>
              <p:nvPr/>
            </p:nvCxnSpPr>
            <p:spPr>
              <a:xfrm>
                <a:off x="7968164" y="2898872"/>
                <a:ext cx="111827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a:off x="9076273" y="2271413"/>
                <a:ext cx="65784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cxnSpLocks/>
              </p:cNvCxnSpPr>
              <p:nvPr/>
            </p:nvCxnSpPr>
            <p:spPr>
              <a:xfrm flipV="1">
                <a:off x="9086437" y="2271413"/>
                <a:ext cx="0" cy="64016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flipH="1">
              <a:off x="9800966" y="2271413"/>
              <a:ext cx="1765950" cy="1084429"/>
              <a:chOff x="7968164" y="2271413"/>
              <a:chExt cx="1765950" cy="1084429"/>
            </a:xfrm>
          </p:grpSpPr>
          <p:cxnSp>
            <p:nvCxnSpPr>
              <p:cNvPr id="153" name="Straight Arrow Connector 152"/>
              <p:cNvCxnSpPr>
                <a:cxnSpLocks/>
              </p:cNvCxnSpPr>
              <p:nvPr/>
            </p:nvCxnSpPr>
            <p:spPr>
              <a:xfrm>
                <a:off x="7981705" y="2902047"/>
                <a:ext cx="1" cy="453795"/>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cxnSpLocks/>
              </p:cNvCxnSpPr>
              <p:nvPr/>
            </p:nvCxnSpPr>
            <p:spPr>
              <a:xfrm>
                <a:off x="7968164" y="2898872"/>
                <a:ext cx="111827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p:cNvCxnSpPr>
              <p:nvPr/>
            </p:nvCxnSpPr>
            <p:spPr>
              <a:xfrm>
                <a:off x="9076273" y="2271413"/>
                <a:ext cx="65784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p:cNvCxnSpPr>
              <p:nvPr/>
            </p:nvCxnSpPr>
            <p:spPr>
              <a:xfrm flipV="1">
                <a:off x="9086437" y="2271413"/>
                <a:ext cx="0" cy="64016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Oval 9"/>
            <p:cNvSpPr/>
            <p:nvPr/>
          </p:nvSpPr>
          <p:spPr bwMode="auto">
            <a:xfrm>
              <a:off x="9693158" y="2193607"/>
              <a:ext cx="155613" cy="15561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4" name="Group 23"/>
          <p:cNvGrpSpPr/>
          <p:nvPr/>
        </p:nvGrpSpPr>
        <p:grpSpPr>
          <a:xfrm>
            <a:off x="6503590" y="5126192"/>
            <a:ext cx="5085266" cy="1419070"/>
            <a:chOff x="6547132" y="5227532"/>
            <a:chExt cx="5085266" cy="1419070"/>
          </a:xfrm>
        </p:grpSpPr>
        <p:grpSp>
          <p:nvGrpSpPr>
            <p:cNvPr id="168" name="Group 167"/>
            <p:cNvGrpSpPr/>
            <p:nvPr/>
          </p:nvGrpSpPr>
          <p:grpSpPr>
            <a:xfrm>
              <a:off x="6547132" y="5755071"/>
              <a:ext cx="5085266" cy="891531"/>
              <a:chOff x="1239656" y="5579821"/>
              <a:chExt cx="5085266" cy="891531"/>
            </a:xfrm>
          </p:grpSpPr>
          <p:grpSp>
            <p:nvGrpSpPr>
              <p:cNvPr id="167" name="Group 166"/>
              <p:cNvGrpSpPr/>
              <p:nvPr/>
            </p:nvGrpSpPr>
            <p:grpSpPr>
              <a:xfrm>
                <a:off x="1239656" y="5579821"/>
                <a:ext cx="5085266" cy="411226"/>
                <a:chOff x="1239656" y="5579821"/>
                <a:chExt cx="5085266" cy="411226"/>
              </a:xfrm>
            </p:grpSpPr>
            <p:sp>
              <p:nvSpPr>
                <p:cNvPr id="105" name="Rectangle 104"/>
                <p:cNvSpPr/>
                <p:nvPr/>
              </p:nvSpPr>
              <p:spPr>
                <a:xfrm>
                  <a:off x="1239656" y="5579821"/>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Manufacturing </a:t>
                  </a:r>
                </a:p>
              </p:txBody>
            </p:sp>
            <p:sp>
              <p:nvSpPr>
                <p:cNvPr id="106" name="Rectangle 105"/>
                <p:cNvSpPr/>
                <p:nvPr/>
              </p:nvSpPr>
              <p:spPr>
                <a:xfrm>
                  <a:off x="2959329" y="5579821"/>
                  <a:ext cx="1645920" cy="411225"/>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retail</a:t>
                  </a:r>
                </a:p>
              </p:txBody>
            </p:sp>
            <p:sp>
              <p:nvSpPr>
                <p:cNvPr id="107" name="Rectangle 106"/>
                <p:cNvSpPr/>
                <p:nvPr/>
              </p:nvSpPr>
              <p:spPr>
                <a:xfrm>
                  <a:off x="4679002" y="5579821"/>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banking</a:t>
                  </a:r>
                </a:p>
              </p:txBody>
            </p:sp>
          </p:grpSp>
          <p:grpSp>
            <p:nvGrpSpPr>
              <p:cNvPr id="166" name="Group 165"/>
              <p:cNvGrpSpPr/>
              <p:nvPr/>
            </p:nvGrpSpPr>
            <p:grpSpPr>
              <a:xfrm>
                <a:off x="2023242" y="6060126"/>
                <a:ext cx="3370922" cy="411226"/>
                <a:chOff x="2023242" y="6049240"/>
                <a:chExt cx="3370922" cy="411226"/>
              </a:xfrm>
            </p:grpSpPr>
            <p:sp>
              <p:nvSpPr>
                <p:cNvPr id="108" name="Rectangle 107"/>
                <p:cNvSpPr/>
                <p:nvPr/>
              </p:nvSpPr>
              <p:spPr>
                <a:xfrm>
                  <a:off x="2023242" y="6049240"/>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a:ln>
                        <a:noFill/>
                      </a:ln>
                      <a:solidFill>
                        <a:schemeClr val="bg1"/>
                      </a:solidFill>
                      <a:effectLst/>
                      <a:uLnTx/>
                      <a:uFillTx/>
                      <a:ea typeface="Times New Roman" panose="02020603050405020304" pitchFamily="18" charset="0"/>
                    </a:rPr>
                    <a:t>healthcare</a:t>
                  </a:r>
                </a:p>
              </p:txBody>
            </p:sp>
            <p:sp>
              <p:nvSpPr>
                <p:cNvPr id="109" name="Rectangle 108"/>
                <p:cNvSpPr/>
                <p:nvPr/>
              </p:nvSpPr>
              <p:spPr>
                <a:xfrm>
                  <a:off x="3748244" y="6049240"/>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a:ln>
                        <a:noFill/>
                      </a:ln>
                      <a:solidFill>
                        <a:schemeClr val="bg1"/>
                      </a:solidFill>
                      <a:effectLst/>
                      <a:uLnTx/>
                      <a:uFillTx/>
                      <a:ea typeface="Times New Roman" panose="02020603050405020304" pitchFamily="18" charset="0"/>
                    </a:rPr>
                    <a:t>Fraud detection</a:t>
                  </a:r>
                </a:p>
              </p:txBody>
            </p:sp>
          </p:grpSp>
        </p:grpSp>
        <p:sp>
          <p:nvSpPr>
            <p:cNvPr id="158" name="Freeform 109"/>
            <p:cNvSpPr>
              <a:spLocks noEditPoints="1"/>
            </p:cNvSpPr>
            <p:nvPr/>
          </p:nvSpPr>
          <p:spPr bwMode="auto">
            <a:xfrm>
              <a:off x="7143046" y="5315231"/>
              <a:ext cx="494856" cy="441914"/>
            </a:xfrm>
            <a:custGeom>
              <a:avLst/>
              <a:gdLst>
                <a:gd name="T0" fmla="*/ 2457 w 2504"/>
                <a:gd name="T1" fmla="*/ 903 h 2237"/>
                <a:gd name="T2" fmla="*/ 2457 w 2504"/>
                <a:gd name="T3" fmla="*/ 836 h 2237"/>
                <a:gd name="T4" fmla="*/ 2445 w 2504"/>
                <a:gd name="T5" fmla="*/ 836 h 2237"/>
                <a:gd name="T6" fmla="*/ 2398 w 2504"/>
                <a:gd name="T7" fmla="*/ 0 h 2237"/>
                <a:gd name="T8" fmla="*/ 2105 w 2504"/>
                <a:gd name="T9" fmla="*/ 0 h 2237"/>
                <a:gd name="T10" fmla="*/ 2057 w 2504"/>
                <a:gd name="T11" fmla="*/ 836 h 2237"/>
                <a:gd name="T12" fmla="*/ 1585 w 2504"/>
                <a:gd name="T13" fmla="*/ 836 h 2237"/>
                <a:gd name="T14" fmla="*/ 1583 w 2504"/>
                <a:gd name="T15" fmla="*/ 648 h 2237"/>
                <a:gd name="T16" fmla="*/ 1150 w 2504"/>
                <a:gd name="T17" fmla="*/ 789 h 2237"/>
                <a:gd name="T18" fmla="*/ 1150 w 2504"/>
                <a:gd name="T19" fmla="*/ 648 h 2237"/>
                <a:gd name="T20" fmla="*/ 718 w 2504"/>
                <a:gd name="T21" fmla="*/ 789 h 2237"/>
                <a:gd name="T22" fmla="*/ 718 w 2504"/>
                <a:gd name="T23" fmla="*/ 648 h 2237"/>
                <a:gd name="T24" fmla="*/ 144 w 2504"/>
                <a:gd name="T25" fmla="*/ 836 h 2237"/>
                <a:gd name="T26" fmla="*/ 59 w 2504"/>
                <a:gd name="T27" fmla="*/ 836 h 2237"/>
                <a:gd name="T28" fmla="*/ 47 w 2504"/>
                <a:gd name="T29" fmla="*/ 836 h 2237"/>
                <a:gd name="T30" fmla="*/ 47 w 2504"/>
                <a:gd name="T31" fmla="*/ 903 h 2237"/>
                <a:gd name="T32" fmla="*/ 59 w 2504"/>
                <a:gd name="T33" fmla="*/ 903 h 2237"/>
                <a:gd name="T34" fmla="*/ 59 w 2504"/>
                <a:gd name="T35" fmla="*/ 2055 h 2237"/>
                <a:gd name="T36" fmla="*/ 0 w 2504"/>
                <a:gd name="T37" fmla="*/ 2055 h 2237"/>
                <a:gd name="T38" fmla="*/ 0 w 2504"/>
                <a:gd name="T39" fmla="*/ 2237 h 2237"/>
                <a:gd name="T40" fmla="*/ 2504 w 2504"/>
                <a:gd name="T41" fmla="*/ 2237 h 2237"/>
                <a:gd name="T42" fmla="*/ 2504 w 2504"/>
                <a:gd name="T43" fmla="*/ 2055 h 2237"/>
                <a:gd name="T44" fmla="*/ 2445 w 2504"/>
                <a:gd name="T45" fmla="*/ 2055 h 2237"/>
                <a:gd name="T46" fmla="*/ 2445 w 2504"/>
                <a:gd name="T47" fmla="*/ 903 h 2237"/>
                <a:gd name="T48" fmla="*/ 2457 w 2504"/>
                <a:gd name="T49" fmla="*/ 903 h 2237"/>
                <a:gd name="T50" fmla="*/ 536 w 2504"/>
                <a:gd name="T51" fmla="*/ 1640 h 2237"/>
                <a:gd name="T52" fmla="*/ 243 w 2504"/>
                <a:gd name="T53" fmla="*/ 1640 h 2237"/>
                <a:gd name="T54" fmla="*/ 243 w 2504"/>
                <a:gd name="T55" fmla="*/ 1073 h 2237"/>
                <a:gd name="T56" fmla="*/ 536 w 2504"/>
                <a:gd name="T57" fmla="*/ 1073 h 2237"/>
                <a:gd name="T58" fmla="*/ 536 w 2504"/>
                <a:gd name="T59" fmla="*/ 1640 h 2237"/>
                <a:gd name="T60" fmla="*/ 919 w 2504"/>
                <a:gd name="T61" fmla="*/ 1640 h 2237"/>
                <a:gd name="T62" fmla="*/ 626 w 2504"/>
                <a:gd name="T63" fmla="*/ 1640 h 2237"/>
                <a:gd name="T64" fmla="*/ 626 w 2504"/>
                <a:gd name="T65" fmla="*/ 1073 h 2237"/>
                <a:gd name="T66" fmla="*/ 919 w 2504"/>
                <a:gd name="T67" fmla="*/ 1073 h 2237"/>
                <a:gd name="T68" fmla="*/ 919 w 2504"/>
                <a:gd name="T69" fmla="*/ 1640 h 2237"/>
                <a:gd name="T70" fmla="*/ 1304 w 2504"/>
                <a:gd name="T71" fmla="*/ 1640 h 2237"/>
                <a:gd name="T72" fmla="*/ 1011 w 2504"/>
                <a:gd name="T73" fmla="*/ 1640 h 2237"/>
                <a:gd name="T74" fmla="*/ 1011 w 2504"/>
                <a:gd name="T75" fmla="*/ 1073 h 2237"/>
                <a:gd name="T76" fmla="*/ 1304 w 2504"/>
                <a:gd name="T77" fmla="*/ 1073 h 2237"/>
                <a:gd name="T78" fmla="*/ 1304 w 2504"/>
                <a:gd name="T79" fmla="*/ 1640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4" h="2237">
                  <a:moveTo>
                    <a:pt x="2457" y="903"/>
                  </a:moveTo>
                  <a:lnTo>
                    <a:pt x="2457" y="836"/>
                  </a:lnTo>
                  <a:lnTo>
                    <a:pt x="2445" y="836"/>
                  </a:lnTo>
                  <a:lnTo>
                    <a:pt x="2398" y="0"/>
                  </a:lnTo>
                  <a:lnTo>
                    <a:pt x="2105" y="0"/>
                  </a:lnTo>
                  <a:lnTo>
                    <a:pt x="2057" y="836"/>
                  </a:lnTo>
                  <a:lnTo>
                    <a:pt x="1585" y="836"/>
                  </a:lnTo>
                  <a:lnTo>
                    <a:pt x="1583" y="648"/>
                  </a:lnTo>
                  <a:lnTo>
                    <a:pt x="1150" y="789"/>
                  </a:lnTo>
                  <a:lnTo>
                    <a:pt x="1150" y="648"/>
                  </a:lnTo>
                  <a:lnTo>
                    <a:pt x="718" y="789"/>
                  </a:lnTo>
                  <a:lnTo>
                    <a:pt x="718" y="648"/>
                  </a:lnTo>
                  <a:lnTo>
                    <a:pt x="144" y="836"/>
                  </a:lnTo>
                  <a:lnTo>
                    <a:pt x="59" y="836"/>
                  </a:lnTo>
                  <a:lnTo>
                    <a:pt x="47" y="836"/>
                  </a:lnTo>
                  <a:lnTo>
                    <a:pt x="47" y="903"/>
                  </a:lnTo>
                  <a:lnTo>
                    <a:pt x="59" y="903"/>
                  </a:lnTo>
                  <a:lnTo>
                    <a:pt x="59" y="2055"/>
                  </a:lnTo>
                  <a:lnTo>
                    <a:pt x="0" y="2055"/>
                  </a:lnTo>
                  <a:lnTo>
                    <a:pt x="0" y="2237"/>
                  </a:lnTo>
                  <a:lnTo>
                    <a:pt x="2504" y="2237"/>
                  </a:lnTo>
                  <a:lnTo>
                    <a:pt x="2504" y="2055"/>
                  </a:lnTo>
                  <a:lnTo>
                    <a:pt x="2445" y="2055"/>
                  </a:lnTo>
                  <a:lnTo>
                    <a:pt x="2445" y="903"/>
                  </a:lnTo>
                  <a:lnTo>
                    <a:pt x="2457" y="903"/>
                  </a:lnTo>
                  <a:close/>
                  <a:moveTo>
                    <a:pt x="536" y="1640"/>
                  </a:moveTo>
                  <a:lnTo>
                    <a:pt x="243" y="1640"/>
                  </a:lnTo>
                  <a:lnTo>
                    <a:pt x="243" y="1073"/>
                  </a:lnTo>
                  <a:lnTo>
                    <a:pt x="536" y="1073"/>
                  </a:lnTo>
                  <a:lnTo>
                    <a:pt x="536" y="1640"/>
                  </a:lnTo>
                  <a:close/>
                  <a:moveTo>
                    <a:pt x="919" y="1640"/>
                  </a:moveTo>
                  <a:lnTo>
                    <a:pt x="626" y="1640"/>
                  </a:lnTo>
                  <a:lnTo>
                    <a:pt x="626" y="1073"/>
                  </a:lnTo>
                  <a:lnTo>
                    <a:pt x="919" y="1073"/>
                  </a:lnTo>
                  <a:lnTo>
                    <a:pt x="919" y="1640"/>
                  </a:lnTo>
                  <a:close/>
                  <a:moveTo>
                    <a:pt x="1304" y="1640"/>
                  </a:moveTo>
                  <a:lnTo>
                    <a:pt x="1011" y="1640"/>
                  </a:lnTo>
                  <a:lnTo>
                    <a:pt x="1011" y="1073"/>
                  </a:lnTo>
                  <a:lnTo>
                    <a:pt x="1304" y="1073"/>
                  </a:lnTo>
                  <a:lnTo>
                    <a:pt x="1304" y="1640"/>
                  </a:lnTo>
                  <a:close/>
                </a:path>
              </a:pathLst>
            </a:custGeom>
            <a:solidFill>
              <a:schemeClr val="tx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60" name="Freeform 208"/>
            <p:cNvSpPr>
              <a:spLocks noEditPoints="1"/>
            </p:cNvSpPr>
            <p:nvPr/>
          </p:nvSpPr>
          <p:spPr bwMode="auto">
            <a:xfrm>
              <a:off x="8862521" y="5370904"/>
              <a:ext cx="425459" cy="391985"/>
            </a:xfrm>
            <a:custGeom>
              <a:avLst/>
              <a:gdLst>
                <a:gd name="T0" fmla="*/ 435 w 1270"/>
                <a:gd name="T1" fmla="*/ 505 h 1171"/>
                <a:gd name="T2" fmla="*/ 461 w 1270"/>
                <a:gd name="T3" fmla="*/ 6 h 1171"/>
                <a:gd name="T4" fmla="*/ 627 w 1270"/>
                <a:gd name="T5" fmla="*/ 0 h 1171"/>
                <a:gd name="T6" fmla="*/ 623 w 1270"/>
                <a:gd name="T7" fmla="*/ 258 h 1171"/>
                <a:gd name="T8" fmla="*/ 275 w 1270"/>
                <a:gd name="T9" fmla="*/ 0 h 1171"/>
                <a:gd name="T10" fmla="*/ 250 w 1270"/>
                <a:gd name="T11" fmla="*/ 259 h 1171"/>
                <a:gd name="T12" fmla="*/ 412 w 1270"/>
                <a:gd name="T13" fmla="*/ 505 h 1171"/>
                <a:gd name="T14" fmla="*/ 438 w 1270"/>
                <a:gd name="T15" fmla="*/ 0 h 1171"/>
                <a:gd name="T16" fmla="*/ 1044 w 1270"/>
                <a:gd name="T17" fmla="*/ 256 h 1171"/>
                <a:gd name="T18" fmla="*/ 1270 w 1270"/>
                <a:gd name="T19" fmla="*/ 505 h 1171"/>
                <a:gd name="T20" fmla="*/ 1017 w 1270"/>
                <a:gd name="T21" fmla="*/ 0 h 1171"/>
                <a:gd name="T22" fmla="*/ 226 w 1270"/>
                <a:gd name="T23" fmla="*/ 256 h 1171"/>
                <a:gd name="T24" fmla="*/ 79 w 1270"/>
                <a:gd name="T25" fmla="*/ 0 h 1171"/>
                <a:gd name="T26" fmla="*/ 201 w 1270"/>
                <a:gd name="T27" fmla="*/ 505 h 1171"/>
                <a:gd name="T28" fmla="*/ 835 w 1270"/>
                <a:gd name="T29" fmla="*/ 505 h 1171"/>
                <a:gd name="T30" fmla="*/ 809 w 1270"/>
                <a:gd name="T31" fmla="*/ 6 h 1171"/>
                <a:gd name="T32" fmla="*/ 643 w 1270"/>
                <a:gd name="T33" fmla="*/ 0 h 1171"/>
                <a:gd name="T34" fmla="*/ 647 w 1270"/>
                <a:gd name="T35" fmla="*/ 258 h 1171"/>
                <a:gd name="T36" fmla="*/ 835 w 1270"/>
                <a:gd name="T37" fmla="*/ 505 h 1171"/>
                <a:gd name="T38" fmla="*/ 994 w 1270"/>
                <a:gd name="T39" fmla="*/ 9 h 1171"/>
                <a:gd name="T40" fmla="*/ 832 w 1270"/>
                <a:gd name="T41" fmla="*/ 0 h 1171"/>
                <a:gd name="T42" fmla="*/ 858 w 1270"/>
                <a:gd name="T43" fmla="*/ 505 h 1171"/>
                <a:gd name="T44" fmla="*/ 1020 w 1270"/>
                <a:gd name="T45" fmla="*/ 259 h 1171"/>
                <a:gd name="T46" fmla="*/ 201 w 1270"/>
                <a:gd name="T47" fmla="*/ 528 h 1171"/>
                <a:gd name="T48" fmla="*/ 100 w 1270"/>
                <a:gd name="T49" fmla="*/ 619 h 1171"/>
                <a:gd name="T50" fmla="*/ 1270 w 1270"/>
                <a:gd name="T51" fmla="*/ 528 h 1171"/>
                <a:gd name="T52" fmla="*/ 1170 w 1270"/>
                <a:gd name="T53" fmla="*/ 619 h 1171"/>
                <a:gd name="T54" fmla="*/ 410 w 1270"/>
                <a:gd name="T55" fmla="*/ 528 h 1171"/>
                <a:gd name="T56" fmla="*/ 316 w 1270"/>
                <a:gd name="T57" fmla="*/ 619 h 1171"/>
                <a:gd name="T58" fmla="*/ 623 w 1270"/>
                <a:gd name="T59" fmla="*/ 528 h 1171"/>
                <a:gd name="T60" fmla="*/ 529 w 1270"/>
                <a:gd name="T61" fmla="*/ 619 h 1171"/>
                <a:gd name="T62" fmla="*/ 835 w 1270"/>
                <a:gd name="T63" fmla="*/ 528 h 1171"/>
                <a:gd name="T64" fmla="*/ 741 w 1270"/>
                <a:gd name="T65" fmla="*/ 619 h 1171"/>
                <a:gd name="T66" fmla="*/ 1046 w 1270"/>
                <a:gd name="T67" fmla="*/ 528 h 1171"/>
                <a:gd name="T68" fmla="*/ 952 w 1270"/>
                <a:gd name="T69" fmla="*/ 619 h 1171"/>
                <a:gd name="T70" fmla="*/ 1113 w 1270"/>
                <a:gd name="T71" fmla="*/ 628 h 1171"/>
                <a:gd name="T72" fmla="*/ 157 w 1270"/>
                <a:gd name="T73" fmla="*/ 1065 h 1171"/>
                <a:gd name="T74" fmla="*/ 100 w 1270"/>
                <a:gd name="T75" fmla="*/ 643 h 1171"/>
                <a:gd name="T76" fmla="*/ 36 w 1270"/>
                <a:gd name="T77" fmla="*/ 1171 h 1171"/>
                <a:gd name="T78" fmla="*/ 1234 w 1270"/>
                <a:gd name="T79" fmla="*/ 623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0" h="1171">
                  <a:moveTo>
                    <a:pt x="623" y="505"/>
                  </a:moveTo>
                  <a:cubicBezTo>
                    <a:pt x="435" y="505"/>
                    <a:pt x="435" y="505"/>
                    <a:pt x="435" y="505"/>
                  </a:cubicBezTo>
                  <a:cubicBezTo>
                    <a:pt x="448" y="258"/>
                    <a:pt x="448" y="258"/>
                    <a:pt x="448" y="258"/>
                  </a:cubicBezTo>
                  <a:cubicBezTo>
                    <a:pt x="461" y="6"/>
                    <a:pt x="461" y="6"/>
                    <a:pt x="461" y="6"/>
                  </a:cubicBezTo>
                  <a:cubicBezTo>
                    <a:pt x="459" y="0"/>
                    <a:pt x="459" y="0"/>
                    <a:pt x="459" y="0"/>
                  </a:cubicBezTo>
                  <a:cubicBezTo>
                    <a:pt x="627" y="0"/>
                    <a:pt x="627" y="0"/>
                    <a:pt x="627" y="0"/>
                  </a:cubicBezTo>
                  <a:cubicBezTo>
                    <a:pt x="623" y="3"/>
                    <a:pt x="623" y="3"/>
                    <a:pt x="623" y="3"/>
                  </a:cubicBezTo>
                  <a:cubicBezTo>
                    <a:pt x="623" y="258"/>
                    <a:pt x="623" y="258"/>
                    <a:pt x="623" y="258"/>
                  </a:cubicBezTo>
                  <a:lnTo>
                    <a:pt x="623" y="505"/>
                  </a:lnTo>
                  <a:close/>
                  <a:moveTo>
                    <a:pt x="275" y="0"/>
                  </a:moveTo>
                  <a:cubicBezTo>
                    <a:pt x="276" y="9"/>
                    <a:pt x="276" y="9"/>
                    <a:pt x="276" y="9"/>
                  </a:cubicBezTo>
                  <a:cubicBezTo>
                    <a:pt x="250" y="259"/>
                    <a:pt x="250" y="259"/>
                    <a:pt x="250" y="259"/>
                  </a:cubicBezTo>
                  <a:cubicBezTo>
                    <a:pt x="224" y="505"/>
                    <a:pt x="224" y="505"/>
                    <a:pt x="224" y="505"/>
                  </a:cubicBezTo>
                  <a:cubicBezTo>
                    <a:pt x="412" y="505"/>
                    <a:pt x="412" y="505"/>
                    <a:pt x="412" y="505"/>
                  </a:cubicBezTo>
                  <a:cubicBezTo>
                    <a:pt x="425" y="257"/>
                    <a:pt x="425" y="257"/>
                    <a:pt x="425" y="257"/>
                  </a:cubicBezTo>
                  <a:cubicBezTo>
                    <a:pt x="438" y="0"/>
                    <a:pt x="438" y="0"/>
                    <a:pt x="438" y="0"/>
                  </a:cubicBezTo>
                  <a:lnTo>
                    <a:pt x="275" y="0"/>
                  </a:lnTo>
                  <a:close/>
                  <a:moveTo>
                    <a:pt x="1044" y="256"/>
                  </a:moveTo>
                  <a:cubicBezTo>
                    <a:pt x="1069" y="505"/>
                    <a:pt x="1069" y="505"/>
                    <a:pt x="1069" y="505"/>
                  </a:cubicBezTo>
                  <a:cubicBezTo>
                    <a:pt x="1270" y="505"/>
                    <a:pt x="1270" y="505"/>
                    <a:pt x="1270" y="505"/>
                  </a:cubicBezTo>
                  <a:cubicBezTo>
                    <a:pt x="1191" y="0"/>
                    <a:pt x="1191" y="0"/>
                    <a:pt x="1191" y="0"/>
                  </a:cubicBezTo>
                  <a:cubicBezTo>
                    <a:pt x="1017" y="0"/>
                    <a:pt x="1017" y="0"/>
                    <a:pt x="1017" y="0"/>
                  </a:cubicBezTo>
                  <a:lnTo>
                    <a:pt x="1044" y="256"/>
                  </a:lnTo>
                  <a:close/>
                  <a:moveTo>
                    <a:pt x="226" y="256"/>
                  </a:moveTo>
                  <a:cubicBezTo>
                    <a:pt x="253" y="0"/>
                    <a:pt x="253" y="0"/>
                    <a:pt x="253" y="0"/>
                  </a:cubicBezTo>
                  <a:cubicBezTo>
                    <a:pt x="79" y="0"/>
                    <a:pt x="79" y="0"/>
                    <a:pt x="79" y="0"/>
                  </a:cubicBezTo>
                  <a:cubicBezTo>
                    <a:pt x="0" y="505"/>
                    <a:pt x="0" y="505"/>
                    <a:pt x="0" y="505"/>
                  </a:cubicBezTo>
                  <a:cubicBezTo>
                    <a:pt x="201" y="505"/>
                    <a:pt x="201" y="505"/>
                    <a:pt x="201" y="505"/>
                  </a:cubicBezTo>
                  <a:lnTo>
                    <a:pt x="226" y="256"/>
                  </a:lnTo>
                  <a:close/>
                  <a:moveTo>
                    <a:pt x="835" y="505"/>
                  </a:moveTo>
                  <a:cubicBezTo>
                    <a:pt x="822" y="258"/>
                    <a:pt x="822" y="258"/>
                    <a:pt x="822" y="258"/>
                  </a:cubicBezTo>
                  <a:cubicBezTo>
                    <a:pt x="809" y="6"/>
                    <a:pt x="809" y="6"/>
                    <a:pt x="809" y="6"/>
                  </a:cubicBezTo>
                  <a:cubicBezTo>
                    <a:pt x="811" y="0"/>
                    <a:pt x="811" y="0"/>
                    <a:pt x="811" y="0"/>
                  </a:cubicBezTo>
                  <a:cubicBezTo>
                    <a:pt x="643" y="0"/>
                    <a:pt x="643" y="0"/>
                    <a:pt x="643" y="0"/>
                  </a:cubicBezTo>
                  <a:cubicBezTo>
                    <a:pt x="647" y="3"/>
                    <a:pt x="647" y="3"/>
                    <a:pt x="647" y="3"/>
                  </a:cubicBezTo>
                  <a:cubicBezTo>
                    <a:pt x="647" y="258"/>
                    <a:pt x="647" y="258"/>
                    <a:pt x="647" y="258"/>
                  </a:cubicBezTo>
                  <a:cubicBezTo>
                    <a:pt x="647" y="505"/>
                    <a:pt x="647" y="505"/>
                    <a:pt x="647" y="505"/>
                  </a:cubicBezTo>
                  <a:lnTo>
                    <a:pt x="835" y="505"/>
                  </a:lnTo>
                  <a:close/>
                  <a:moveTo>
                    <a:pt x="1020" y="259"/>
                  </a:moveTo>
                  <a:cubicBezTo>
                    <a:pt x="994" y="9"/>
                    <a:pt x="994" y="9"/>
                    <a:pt x="994" y="9"/>
                  </a:cubicBezTo>
                  <a:cubicBezTo>
                    <a:pt x="995" y="0"/>
                    <a:pt x="995" y="0"/>
                    <a:pt x="995" y="0"/>
                  </a:cubicBezTo>
                  <a:cubicBezTo>
                    <a:pt x="832" y="0"/>
                    <a:pt x="832" y="0"/>
                    <a:pt x="832" y="0"/>
                  </a:cubicBezTo>
                  <a:cubicBezTo>
                    <a:pt x="845" y="257"/>
                    <a:pt x="845" y="257"/>
                    <a:pt x="845" y="257"/>
                  </a:cubicBezTo>
                  <a:cubicBezTo>
                    <a:pt x="858" y="505"/>
                    <a:pt x="858" y="505"/>
                    <a:pt x="858" y="505"/>
                  </a:cubicBezTo>
                  <a:cubicBezTo>
                    <a:pt x="1046" y="505"/>
                    <a:pt x="1046" y="505"/>
                    <a:pt x="1046" y="505"/>
                  </a:cubicBezTo>
                  <a:lnTo>
                    <a:pt x="1020" y="259"/>
                  </a:lnTo>
                  <a:close/>
                  <a:moveTo>
                    <a:pt x="100" y="619"/>
                  </a:moveTo>
                  <a:cubicBezTo>
                    <a:pt x="181" y="619"/>
                    <a:pt x="201" y="528"/>
                    <a:pt x="201" y="528"/>
                  </a:cubicBezTo>
                  <a:cubicBezTo>
                    <a:pt x="0" y="528"/>
                    <a:pt x="0" y="528"/>
                    <a:pt x="0" y="528"/>
                  </a:cubicBezTo>
                  <a:cubicBezTo>
                    <a:pt x="0" y="528"/>
                    <a:pt x="20" y="619"/>
                    <a:pt x="100" y="619"/>
                  </a:cubicBezTo>
                  <a:close/>
                  <a:moveTo>
                    <a:pt x="1170" y="619"/>
                  </a:moveTo>
                  <a:cubicBezTo>
                    <a:pt x="1250" y="619"/>
                    <a:pt x="1270" y="528"/>
                    <a:pt x="1270" y="528"/>
                  </a:cubicBezTo>
                  <a:cubicBezTo>
                    <a:pt x="1069" y="528"/>
                    <a:pt x="1069" y="528"/>
                    <a:pt x="1069" y="528"/>
                  </a:cubicBezTo>
                  <a:cubicBezTo>
                    <a:pt x="1069" y="528"/>
                    <a:pt x="1089" y="619"/>
                    <a:pt x="1170" y="619"/>
                  </a:cubicBezTo>
                  <a:close/>
                  <a:moveTo>
                    <a:pt x="316" y="619"/>
                  </a:moveTo>
                  <a:cubicBezTo>
                    <a:pt x="391" y="619"/>
                    <a:pt x="410" y="528"/>
                    <a:pt x="410" y="528"/>
                  </a:cubicBezTo>
                  <a:cubicBezTo>
                    <a:pt x="222" y="528"/>
                    <a:pt x="222" y="528"/>
                    <a:pt x="222" y="528"/>
                  </a:cubicBezTo>
                  <a:cubicBezTo>
                    <a:pt x="222" y="528"/>
                    <a:pt x="241" y="619"/>
                    <a:pt x="316" y="619"/>
                  </a:cubicBezTo>
                  <a:close/>
                  <a:moveTo>
                    <a:pt x="529" y="619"/>
                  </a:moveTo>
                  <a:cubicBezTo>
                    <a:pt x="604" y="619"/>
                    <a:pt x="623" y="528"/>
                    <a:pt x="623" y="528"/>
                  </a:cubicBezTo>
                  <a:cubicBezTo>
                    <a:pt x="435" y="528"/>
                    <a:pt x="435" y="528"/>
                    <a:pt x="435" y="528"/>
                  </a:cubicBezTo>
                  <a:cubicBezTo>
                    <a:pt x="435" y="528"/>
                    <a:pt x="454" y="619"/>
                    <a:pt x="529" y="619"/>
                  </a:cubicBezTo>
                  <a:close/>
                  <a:moveTo>
                    <a:pt x="741" y="619"/>
                  </a:moveTo>
                  <a:cubicBezTo>
                    <a:pt x="816" y="619"/>
                    <a:pt x="835" y="528"/>
                    <a:pt x="835" y="528"/>
                  </a:cubicBezTo>
                  <a:cubicBezTo>
                    <a:pt x="647" y="528"/>
                    <a:pt x="647" y="528"/>
                    <a:pt x="647" y="528"/>
                  </a:cubicBezTo>
                  <a:cubicBezTo>
                    <a:pt x="647" y="528"/>
                    <a:pt x="666" y="619"/>
                    <a:pt x="741" y="619"/>
                  </a:cubicBezTo>
                  <a:close/>
                  <a:moveTo>
                    <a:pt x="952" y="619"/>
                  </a:moveTo>
                  <a:cubicBezTo>
                    <a:pt x="1028" y="619"/>
                    <a:pt x="1046" y="528"/>
                    <a:pt x="1046" y="528"/>
                  </a:cubicBezTo>
                  <a:cubicBezTo>
                    <a:pt x="859" y="528"/>
                    <a:pt x="859" y="528"/>
                    <a:pt x="859" y="528"/>
                  </a:cubicBezTo>
                  <a:cubicBezTo>
                    <a:pt x="859" y="528"/>
                    <a:pt x="877" y="619"/>
                    <a:pt x="952" y="619"/>
                  </a:cubicBezTo>
                  <a:close/>
                  <a:moveTo>
                    <a:pt x="1170" y="643"/>
                  </a:moveTo>
                  <a:cubicBezTo>
                    <a:pt x="1147" y="643"/>
                    <a:pt x="1128" y="637"/>
                    <a:pt x="1113" y="628"/>
                  </a:cubicBezTo>
                  <a:cubicBezTo>
                    <a:pt x="1113" y="1065"/>
                    <a:pt x="1113" y="1065"/>
                    <a:pt x="1113" y="1065"/>
                  </a:cubicBezTo>
                  <a:cubicBezTo>
                    <a:pt x="157" y="1065"/>
                    <a:pt x="157" y="1065"/>
                    <a:pt x="157" y="1065"/>
                  </a:cubicBezTo>
                  <a:cubicBezTo>
                    <a:pt x="157" y="628"/>
                    <a:pt x="157" y="628"/>
                    <a:pt x="157" y="628"/>
                  </a:cubicBezTo>
                  <a:cubicBezTo>
                    <a:pt x="142" y="637"/>
                    <a:pt x="123" y="643"/>
                    <a:pt x="100" y="643"/>
                  </a:cubicBezTo>
                  <a:cubicBezTo>
                    <a:pt x="74" y="643"/>
                    <a:pt x="53" y="635"/>
                    <a:pt x="36" y="623"/>
                  </a:cubicBezTo>
                  <a:cubicBezTo>
                    <a:pt x="36" y="1171"/>
                    <a:pt x="36" y="1171"/>
                    <a:pt x="36" y="1171"/>
                  </a:cubicBezTo>
                  <a:cubicBezTo>
                    <a:pt x="1234" y="1171"/>
                    <a:pt x="1234" y="1171"/>
                    <a:pt x="1234" y="1171"/>
                  </a:cubicBezTo>
                  <a:cubicBezTo>
                    <a:pt x="1234" y="623"/>
                    <a:pt x="1234" y="623"/>
                    <a:pt x="1234" y="623"/>
                  </a:cubicBezTo>
                  <a:cubicBezTo>
                    <a:pt x="1217" y="635"/>
                    <a:pt x="1196" y="643"/>
                    <a:pt x="1170" y="643"/>
                  </a:cubicBezTo>
                  <a:close/>
                </a:path>
              </a:pathLst>
            </a:custGeom>
            <a:solidFill>
              <a:schemeClr val="tx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62" name="Freeform 26"/>
            <p:cNvSpPr>
              <a:spLocks noChangeAspect="1" noEditPoints="1"/>
            </p:cNvSpPr>
            <p:nvPr/>
          </p:nvSpPr>
          <p:spPr bwMode="auto">
            <a:xfrm>
              <a:off x="10638161" y="5227532"/>
              <a:ext cx="343910" cy="528992"/>
            </a:xfrm>
            <a:custGeom>
              <a:avLst/>
              <a:gdLst>
                <a:gd name="T0" fmla="*/ 684 w 1310"/>
                <a:gd name="T1" fmla="*/ 718 h 2015"/>
                <a:gd name="T2" fmla="*/ 870 w 1310"/>
                <a:gd name="T3" fmla="*/ 718 h 2015"/>
                <a:gd name="T4" fmla="*/ 870 w 1310"/>
                <a:gd name="T5" fmla="*/ 2015 h 2015"/>
                <a:gd name="T6" fmla="*/ 516 w 1310"/>
                <a:gd name="T7" fmla="*/ 0 h 2015"/>
                <a:gd name="T8" fmla="*/ 870 w 1310"/>
                <a:gd name="T9" fmla="*/ 579 h 2015"/>
                <a:gd name="T10" fmla="*/ 870 w 1310"/>
                <a:gd name="T11" fmla="*/ 394 h 2015"/>
                <a:gd name="T12" fmla="*/ 870 w 1310"/>
                <a:gd name="T13" fmla="*/ 579 h 2015"/>
                <a:gd name="T14" fmla="*/ 684 w 1310"/>
                <a:gd name="T15" fmla="*/ 133 h 2015"/>
                <a:gd name="T16" fmla="*/ 870 w 1310"/>
                <a:gd name="T17" fmla="*/ 318 h 2015"/>
                <a:gd name="T18" fmla="*/ 962 w 1310"/>
                <a:gd name="T19" fmla="*/ 1622 h 2015"/>
                <a:gd name="T20" fmla="*/ 1142 w 1310"/>
                <a:gd name="T21" fmla="*/ 1622 h 2015"/>
                <a:gd name="T22" fmla="*/ 1142 w 1310"/>
                <a:gd name="T23" fmla="*/ 1361 h 2015"/>
                <a:gd name="T24" fmla="*/ 1142 w 1310"/>
                <a:gd name="T25" fmla="*/ 1181 h 2015"/>
                <a:gd name="T26" fmla="*/ 1142 w 1310"/>
                <a:gd name="T27" fmla="*/ 1361 h 2015"/>
                <a:gd name="T28" fmla="*/ 962 w 1310"/>
                <a:gd name="T29" fmla="*/ 915 h 2015"/>
                <a:gd name="T30" fmla="*/ 1142 w 1310"/>
                <a:gd name="T31" fmla="*/ 1100 h 2015"/>
                <a:gd name="T32" fmla="*/ 962 w 1310"/>
                <a:gd name="T33" fmla="*/ 839 h 2015"/>
                <a:gd name="T34" fmla="*/ 1142 w 1310"/>
                <a:gd name="T35" fmla="*/ 839 h 2015"/>
                <a:gd name="T36" fmla="*/ 1142 w 1310"/>
                <a:gd name="T37" fmla="*/ 579 h 2015"/>
                <a:gd name="T38" fmla="*/ 1142 w 1310"/>
                <a:gd name="T39" fmla="*/ 394 h 2015"/>
                <a:gd name="T40" fmla="*/ 1142 w 1310"/>
                <a:gd name="T41" fmla="*/ 579 h 2015"/>
                <a:gd name="T42" fmla="*/ 962 w 1310"/>
                <a:gd name="T43" fmla="*/ 133 h 2015"/>
                <a:gd name="T44" fmla="*/ 1142 w 1310"/>
                <a:gd name="T45" fmla="*/ 318 h 2015"/>
                <a:gd name="T46" fmla="*/ 0 w 1310"/>
                <a:gd name="T47" fmla="*/ 2015 h 2015"/>
                <a:gd name="T48" fmla="*/ 0 w 1310"/>
                <a:gd name="T49" fmla="*/ 794 h 2015"/>
                <a:gd name="T50" fmla="*/ 348 w 1310"/>
                <a:gd name="T51" fmla="*/ 1888 h 2015"/>
                <a:gd name="T52" fmla="*/ 348 w 1310"/>
                <a:gd name="T53" fmla="*/ 1703 h 2015"/>
                <a:gd name="T54" fmla="*/ 348 w 1310"/>
                <a:gd name="T55" fmla="*/ 1888 h 2015"/>
                <a:gd name="T56" fmla="*/ 168 w 1310"/>
                <a:gd name="T57" fmla="*/ 1442 h 2015"/>
                <a:gd name="T58" fmla="*/ 348 w 1310"/>
                <a:gd name="T59" fmla="*/ 1622 h 2015"/>
                <a:gd name="T60" fmla="*/ 168 w 1310"/>
                <a:gd name="T61" fmla="*/ 1361 h 2015"/>
                <a:gd name="T62" fmla="*/ 348 w 1310"/>
                <a:gd name="T63" fmla="*/ 1361 h 2015"/>
                <a:gd name="T64" fmla="*/ 348 w 1310"/>
                <a:gd name="T65" fmla="*/ 1100 h 2015"/>
                <a:gd name="T66" fmla="*/ 348 w 1310"/>
                <a:gd name="T67" fmla="*/ 915 h 2015"/>
                <a:gd name="T68" fmla="*/ 348 w 1310"/>
                <a:gd name="T69" fmla="*/ 1100 h 2015"/>
                <a:gd name="T70" fmla="*/ 441 w 1310"/>
                <a:gd name="T71" fmla="*/ 1703 h 2015"/>
                <a:gd name="T72" fmla="*/ 626 w 1310"/>
                <a:gd name="T73" fmla="*/ 1888 h 2015"/>
                <a:gd name="T74" fmla="*/ 441 w 1310"/>
                <a:gd name="T75" fmla="*/ 1622 h 2015"/>
                <a:gd name="T76" fmla="*/ 626 w 1310"/>
                <a:gd name="T77" fmla="*/ 1622 h 2015"/>
                <a:gd name="T78" fmla="*/ 626 w 1310"/>
                <a:gd name="T79" fmla="*/ 1361 h 2015"/>
                <a:gd name="T80" fmla="*/ 626 w 1310"/>
                <a:gd name="T81" fmla="*/ 1181 h 2015"/>
                <a:gd name="T82" fmla="*/ 626 w 1310"/>
                <a:gd name="T83" fmla="*/ 1361 h 2015"/>
                <a:gd name="T84" fmla="*/ 441 w 1310"/>
                <a:gd name="T85" fmla="*/ 915 h 2015"/>
                <a:gd name="T86" fmla="*/ 626 w 1310"/>
                <a:gd name="T87" fmla="*/ 1100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0" h="2015">
                  <a:moveTo>
                    <a:pt x="516" y="0"/>
                  </a:moveTo>
                  <a:lnTo>
                    <a:pt x="516" y="718"/>
                  </a:lnTo>
                  <a:lnTo>
                    <a:pt x="684" y="718"/>
                  </a:lnTo>
                  <a:lnTo>
                    <a:pt x="684" y="654"/>
                  </a:lnTo>
                  <a:lnTo>
                    <a:pt x="870" y="654"/>
                  </a:lnTo>
                  <a:lnTo>
                    <a:pt x="870" y="718"/>
                  </a:lnTo>
                  <a:lnTo>
                    <a:pt x="870" y="794"/>
                  </a:lnTo>
                  <a:lnTo>
                    <a:pt x="870" y="839"/>
                  </a:lnTo>
                  <a:lnTo>
                    <a:pt x="870" y="2015"/>
                  </a:lnTo>
                  <a:lnTo>
                    <a:pt x="1310" y="2015"/>
                  </a:lnTo>
                  <a:lnTo>
                    <a:pt x="1310" y="0"/>
                  </a:lnTo>
                  <a:lnTo>
                    <a:pt x="516" y="0"/>
                  </a:lnTo>
                  <a:lnTo>
                    <a:pt x="516" y="0"/>
                  </a:lnTo>
                  <a:lnTo>
                    <a:pt x="516" y="0"/>
                  </a:lnTo>
                  <a:close/>
                  <a:moveTo>
                    <a:pt x="870" y="579"/>
                  </a:moveTo>
                  <a:lnTo>
                    <a:pt x="684" y="579"/>
                  </a:lnTo>
                  <a:lnTo>
                    <a:pt x="684" y="394"/>
                  </a:lnTo>
                  <a:lnTo>
                    <a:pt x="870" y="394"/>
                  </a:lnTo>
                  <a:lnTo>
                    <a:pt x="870" y="579"/>
                  </a:lnTo>
                  <a:lnTo>
                    <a:pt x="870" y="579"/>
                  </a:lnTo>
                  <a:lnTo>
                    <a:pt x="870" y="579"/>
                  </a:lnTo>
                  <a:close/>
                  <a:moveTo>
                    <a:pt x="870" y="318"/>
                  </a:moveTo>
                  <a:lnTo>
                    <a:pt x="684" y="318"/>
                  </a:lnTo>
                  <a:lnTo>
                    <a:pt x="684" y="133"/>
                  </a:lnTo>
                  <a:lnTo>
                    <a:pt x="870" y="133"/>
                  </a:lnTo>
                  <a:lnTo>
                    <a:pt x="870" y="318"/>
                  </a:lnTo>
                  <a:lnTo>
                    <a:pt x="870" y="318"/>
                  </a:lnTo>
                  <a:lnTo>
                    <a:pt x="870" y="318"/>
                  </a:lnTo>
                  <a:close/>
                  <a:moveTo>
                    <a:pt x="1142" y="1622"/>
                  </a:moveTo>
                  <a:lnTo>
                    <a:pt x="962" y="1622"/>
                  </a:lnTo>
                  <a:lnTo>
                    <a:pt x="962" y="1442"/>
                  </a:lnTo>
                  <a:lnTo>
                    <a:pt x="1142" y="1442"/>
                  </a:lnTo>
                  <a:lnTo>
                    <a:pt x="1142" y="1622"/>
                  </a:lnTo>
                  <a:lnTo>
                    <a:pt x="1142" y="1622"/>
                  </a:lnTo>
                  <a:lnTo>
                    <a:pt x="1142" y="1622"/>
                  </a:lnTo>
                  <a:close/>
                  <a:moveTo>
                    <a:pt x="1142" y="1361"/>
                  </a:moveTo>
                  <a:lnTo>
                    <a:pt x="962" y="1361"/>
                  </a:lnTo>
                  <a:lnTo>
                    <a:pt x="962" y="1181"/>
                  </a:lnTo>
                  <a:lnTo>
                    <a:pt x="1142" y="1181"/>
                  </a:lnTo>
                  <a:lnTo>
                    <a:pt x="1142" y="1361"/>
                  </a:lnTo>
                  <a:lnTo>
                    <a:pt x="1142" y="1361"/>
                  </a:lnTo>
                  <a:lnTo>
                    <a:pt x="1142" y="1361"/>
                  </a:lnTo>
                  <a:close/>
                  <a:moveTo>
                    <a:pt x="1142" y="1100"/>
                  </a:moveTo>
                  <a:lnTo>
                    <a:pt x="962" y="1100"/>
                  </a:lnTo>
                  <a:lnTo>
                    <a:pt x="962" y="915"/>
                  </a:lnTo>
                  <a:lnTo>
                    <a:pt x="1142" y="915"/>
                  </a:lnTo>
                  <a:lnTo>
                    <a:pt x="1142" y="1100"/>
                  </a:lnTo>
                  <a:lnTo>
                    <a:pt x="1142" y="1100"/>
                  </a:lnTo>
                  <a:lnTo>
                    <a:pt x="1142" y="1100"/>
                  </a:lnTo>
                  <a:close/>
                  <a:moveTo>
                    <a:pt x="1142" y="839"/>
                  </a:moveTo>
                  <a:lnTo>
                    <a:pt x="962" y="839"/>
                  </a:lnTo>
                  <a:lnTo>
                    <a:pt x="962" y="654"/>
                  </a:lnTo>
                  <a:lnTo>
                    <a:pt x="1142" y="654"/>
                  </a:lnTo>
                  <a:lnTo>
                    <a:pt x="1142" y="839"/>
                  </a:lnTo>
                  <a:lnTo>
                    <a:pt x="1142" y="839"/>
                  </a:lnTo>
                  <a:lnTo>
                    <a:pt x="1142" y="839"/>
                  </a:lnTo>
                  <a:close/>
                  <a:moveTo>
                    <a:pt x="1142" y="579"/>
                  </a:moveTo>
                  <a:lnTo>
                    <a:pt x="962" y="579"/>
                  </a:lnTo>
                  <a:lnTo>
                    <a:pt x="962" y="394"/>
                  </a:lnTo>
                  <a:lnTo>
                    <a:pt x="1142" y="394"/>
                  </a:lnTo>
                  <a:lnTo>
                    <a:pt x="1142" y="579"/>
                  </a:lnTo>
                  <a:lnTo>
                    <a:pt x="1142" y="579"/>
                  </a:lnTo>
                  <a:lnTo>
                    <a:pt x="1142" y="579"/>
                  </a:lnTo>
                  <a:close/>
                  <a:moveTo>
                    <a:pt x="1142" y="318"/>
                  </a:moveTo>
                  <a:lnTo>
                    <a:pt x="962" y="318"/>
                  </a:lnTo>
                  <a:lnTo>
                    <a:pt x="962" y="133"/>
                  </a:lnTo>
                  <a:lnTo>
                    <a:pt x="1142" y="133"/>
                  </a:lnTo>
                  <a:lnTo>
                    <a:pt x="1142" y="318"/>
                  </a:lnTo>
                  <a:lnTo>
                    <a:pt x="1142" y="318"/>
                  </a:lnTo>
                  <a:lnTo>
                    <a:pt x="1142" y="318"/>
                  </a:lnTo>
                  <a:close/>
                  <a:moveTo>
                    <a:pt x="0" y="794"/>
                  </a:moveTo>
                  <a:lnTo>
                    <a:pt x="0" y="2015"/>
                  </a:lnTo>
                  <a:lnTo>
                    <a:pt x="794" y="2015"/>
                  </a:lnTo>
                  <a:lnTo>
                    <a:pt x="794" y="794"/>
                  </a:lnTo>
                  <a:lnTo>
                    <a:pt x="0" y="794"/>
                  </a:lnTo>
                  <a:lnTo>
                    <a:pt x="0" y="794"/>
                  </a:lnTo>
                  <a:lnTo>
                    <a:pt x="0" y="794"/>
                  </a:lnTo>
                  <a:close/>
                  <a:moveTo>
                    <a:pt x="348" y="1888"/>
                  </a:moveTo>
                  <a:lnTo>
                    <a:pt x="168" y="1888"/>
                  </a:lnTo>
                  <a:lnTo>
                    <a:pt x="168" y="1703"/>
                  </a:lnTo>
                  <a:lnTo>
                    <a:pt x="348" y="1703"/>
                  </a:lnTo>
                  <a:lnTo>
                    <a:pt x="348" y="1888"/>
                  </a:lnTo>
                  <a:lnTo>
                    <a:pt x="348" y="1888"/>
                  </a:lnTo>
                  <a:lnTo>
                    <a:pt x="348" y="1888"/>
                  </a:lnTo>
                  <a:close/>
                  <a:moveTo>
                    <a:pt x="348" y="1622"/>
                  </a:moveTo>
                  <a:lnTo>
                    <a:pt x="168" y="1622"/>
                  </a:lnTo>
                  <a:lnTo>
                    <a:pt x="168" y="1442"/>
                  </a:lnTo>
                  <a:lnTo>
                    <a:pt x="348" y="1442"/>
                  </a:lnTo>
                  <a:lnTo>
                    <a:pt x="348" y="1622"/>
                  </a:lnTo>
                  <a:lnTo>
                    <a:pt x="348" y="1622"/>
                  </a:lnTo>
                  <a:lnTo>
                    <a:pt x="348" y="1622"/>
                  </a:lnTo>
                  <a:close/>
                  <a:moveTo>
                    <a:pt x="348" y="1361"/>
                  </a:moveTo>
                  <a:lnTo>
                    <a:pt x="168" y="1361"/>
                  </a:lnTo>
                  <a:lnTo>
                    <a:pt x="168" y="1181"/>
                  </a:lnTo>
                  <a:lnTo>
                    <a:pt x="348" y="1181"/>
                  </a:lnTo>
                  <a:lnTo>
                    <a:pt x="348" y="1361"/>
                  </a:lnTo>
                  <a:lnTo>
                    <a:pt x="348" y="1361"/>
                  </a:lnTo>
                  <a:lnTo>
                    <a:pt x="348" y="1361"/>
                  </a:lnTo>
                  <a:close/>
                  <a:moveTo>
                    <a:pt x="348" y="1100"/>
                  </a:moveTo>
                  <a:lnTo>
                    <a:pt x="168" y="1100"/>
                  </a:lnTo>
                  <a:lnTo>
                    <a:pt x="168" y="915"/>
                  </a:lnTo>
                  <a:lnTo>
                    <a:pt x="348" y="915"/>
                  </a:lnTo>
                  <a:lnTo>
                    <a:pt x="348" y="1100"/>
                  </a:lnTo>
                  <a:lnTo>
                    <a:pt x="348" y="1100"/>
                  </a:lnTo>
                  <a:lnTo>
                    <a:pt x="348" y="1100"/>
                  </a:lnTo>
                  <a:close/>
                  <a:moveTo>
                    <a:pt x="626" y="1888"/>
                  </a:moveTo>
                  <a:lnTo>
                    <a:pt x="441" y="1888"/>
                  </a:lnTo>
                  <a:lnTo>
                    <a:pt x="441" y="1703"/>
                  </a:lnTo>
                  <a:lnTo>
                    <a:pt x="626" y="1703"/>
                  </a:lnTo>
                  <a:lnTo>
                    <a:pt x="626" y="1888"/>
                  </a:lnTo>
                  <a:lnTo>
                    <a:pt x="626" y="1888"/>
                  </a:lnTo>
                  <a:lnTo>
                    <a:pt x="626" y="1888"/>
                  </a:lnTo>
                  <a:close/>
                  <a:moveTo>
                    <a:pt x="626" y="1622"/>
                  </a:moveTo>
                  <a:lnTo>
                    <a:pt x="441" y="1622"/>
                  </a:lnTo>
                  <a:lnTo>
                    <a:pt x="441" y="1442"/>
                  </a:lnTo>
                  <a:lnTo>
                    <a:pt x="626" y="1442"/>
                  </a:lnTo>
                  <a:lnTo>
                    <a:pt x="626" y="1622"/>
                  </a:lnTo>
                  <a:lnTo>
                    <a:pt x="626" y="1622"/>
                  </a:lnTo>
                  <a:lnTo>
                    <a:pt x="626" y="1622"/>
                  </a:lnTo>
                  <a:close/>
                  <a:moveTo>
                    <a:pt x="626" y="1361"/>
                  </a:moveTo>
                  <a:lnTo>
                    <a:pt x="441" y="1361"/>
                  </a:lnTo>
                  <a:lnTo>
                    <a:pt x="441" y="1181"/>
                  </a:lnTo>
                  <a:lnTo>
                    <a:pt x="626" y="1181"/>
                  </a:lnTo>
                  <a:lnTo>
                    <a:pt x="626" y="1361"/>
                  </a:lnTo>
                  <a:lnTo>
                    <a:pt x="626" y="1361"/>
                  </a:lnTo>
                  <a:lnTo>
                    <a:pt x="626" y="1361"/>
                  </a:lnTo>
                  <a:close/>
                  <a:moveTo>
                    <a:pt x="626" y="1100"/>
                  </a:moveTo>
                  <a:lnTo>
                    <a:pt x="441" y="1100"/>
                  </a:lnTo>
                  <a:lnTo>
                    <a:pt x="441" y="915"/>
                  </a:lnTo>
                  <a:lnTo>
                    <a:pt x="626" y="915"/>
                  </a:lnTo>
                  <a:lnTo>
                    <a:pt x="626" y="1100"/>
                  </a:lnTo>
                  <a:lnTo>
                    <a:pt x="626" y="1100"/>
                  </a:lnTo>
                  <a:lnTo>
                    <a:pt x="626" y="110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63" name="TextBox 162"/>
          <p:cNvSpPr txBox="1"/>
          <p:nvPr/>
        </p:nvSpPr>
        <p:spPr>
          <a:xfrm>
            <a:off x="3163734" y="5537868"/>
            <a:ext cx="2924520" cy="815608"/>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WE BRING AI TO LIFE</a:t>
            </a:r>
          </a:p>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ACROSS MANY INDUSTRIES</a:t>
            </a:r>
          </a:p>
        </p:txBody>
      </p:sp>
      <p:grpSp>
        <p:nvGrpSpPr>
          <p:cNvPr id="61" name="Group 4"/>
          <p:cNvGrpSpPr>
            <a:grpSpLocks noChangeAspect="1"/>
          </p:cNvGrpSpPr>
          <p:nvPr/>
        </p:nvGrpSpPr>
        <p:grpSpPr bwMode="auto">
          <a:xfrm>
            <a:off x="7956683" y="640858"/>
            <a:ext cx="2208909" cy="1388032"/>
            <a:chOff x="4440" y="2205"/>
            <a:chExt cx="1332" cy="837"/>
          </a:xfrm>
          <a:solidFill>
            <a:schemeClr val="tx2"/>
          </a:solidFill>
        </p:grpSpPr>
        <p:sp>
          <p:nvSpPr>
            <p:cNvPr id="62"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0"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190450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1+#ppt_w/2"/>
                                          </p:val>
                                        </p:tav>
                                        <p:tav tm="100000">
                                          <p:val>
                                            <p:strVal val="#ppt_x"/>
                                          </p:val>
                                        </p:tav>
                                      </p:tavLst>
                                    </p:anim>
                                    <p:anim calcmode="lin" valueType="num">
                                      <p:cBhvr additive="base">
                                        <p:cTn id="8" dur="7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750" fill="hold"/>
                                        <p:tgtEl>
                                          <p:spTgt spid="24"/>
                                        </p:tgtEl>
                                        <p:attrNameLst>
                                          <p:attrName>ppt_x</p:attrName>
                                        </p:attrNameLst>
                                      </p:cBhvr>
                                      <p:tavLst>
                                        <p:tav tm="0">
                                          <p:val>
                                            <p:strVal val="1+#ppt_w/2"/>
                                          </p:val>
                                        </p:tav>
                                        <p:tav tm="100000">
                                          <p:val>
                                            <p:strVal val="#ppt_x"/>
                                          </p:val>
                                        </p:tav>
                                      </p:tavLst>
                                    </p:anim>
                                    <p:anim calcmode="lin" valueType="num">
                                      <p:cBhvr additive="base">
                                        <p:cTn id="14" dur="750" fill="hold"/>
                                        <p:tgtEl>
                                          <p:spTgt spid="24"/>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63"/>
                                        </p:tgtEl>
                                        <p:attrNameLst>
                                          <p:attrName>style.visibility</p:attrName>
                                        </p:attrNameLst>
                                      </p:cBhvr>
                                      <p:to>
                                        <p:strVal val="visible"/>
                                      </p:to>
                                    </p:set>
                                    <p:animEffect transition="in" filter="fade">
                                      <p:cBhvr>
                                        <p:cTn id="1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2" y="1211287"/>
            <a:ext cx="4937706" cy="3674852"/>
          </a:xfrm>
        </p:spPr>
        <p:txBody>
          <a:bodyPr/>
          <a:lstStyle/>
          <a:p>
            <a:r>
              <a:rPr lang="en-US" sz="4800" dirty="0"/>
              <a:t>We heard you….</a:t>
            </a:r>
          </a:p>
          <a:p>
            <a:endParaRPr lang="en-US" dirty="0"/>
          </a:p>
          <a:p>
            <a:r>
              <a:rPr lang="en-US" dirty="0"/>
              <a:t>LUIS models can now be shared between accounts!!</a:t>
            </a:r>
          </a:p>
          <a:p>
            <a:endParaRPr lang="en-US" dirty="0"/>
          </a:p>
        </p:txBody>
      </p:sp>
      <p:pic>
        <p:nvPicPr>
          <p:cNvPr id="2" name="Picture 1">
            <a:extLst>
              <a:ext uri="{FF2B5EF4-FFF2-40B4-BE49-F238E27FC236}">
                <a16:creationId xmlns:a16="http://schemas.microsoft.com/office/drawing/2014/main" id="{DF7D9D28-EE4D-4618-B5A4-11001DDE2DEB}"/>
              </a:ext>
            </a:extLst>
          </p:cNvPr>
          <p:cNvPicPr>
            <a:picLocks noChangeAspect="1"/>
          </p:cNvPicPr>
          <p:nvPr/>
        </p:nvPicPr>
        <p:blipFill>
          <a:blip r:embed="rId3"/>
          <a:stretch>
            <a:fillRect/>
          </a:stretch>
        </p:blipFill>
        <p:spPr>
          <a:xfrm>
            <a:off x="5485575" y="1759921"/>
            <a:ext cx="6447465" cy="4143695"/>
          </a:xfrm>
          <a:prstGeom prst="rect">
            <a:avLst/>
          </a:prstGeom>
        </p:spPr>
      </p:pic>
    </p:spTree>
    <p:extLst>
      <p:ext uri="{BB962C8B-B14F-4D97-AF65-F5344CB8AC3E}">
        <p14:creationId xmlns:p14="http://schemas.microsoft.com/office/powerpoint/2010/main" val="35439642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639" y="1212849"/>
            <a:ext cx="4937769" cy="4893647"/>
          </a:xfrm>
        </p:spPr>
        <p:txBody>
          <a:bodyPr/>
          <a:lstStyle/>
          <a:p>
            <a:r>
              <a:rPr lang="en-US" dirty="0"/>
              <a:t>Interactive and Batch Testing within the portal</a:t>
            </a:r>
          </a:p>
          <a:p>
            <a:r>
              <a:rPr lang="en-US" dirty="0"/>
              <a:t>Create input file with utterance, expected intent/entities</a:t>
            </a:r>
          </a:p>
          <a:p>
            <a:r>
              <a:rPr lang="en-US" dirty="0"/>
              <a:t>1000 utterances per file</a:t>
            </a:r>
          </a:p>
        </p:txBody>
      </p:sp>
      <p:sp>
        <p:nvSpPr>
          <p:cNvPr id="9" name="Text Placeholder 4">
            <a:extLst>
              <a:ext uri="{FF2B5EF4-FFF2-40B4-BE49-F238E27FC236}">
                <a16:creationId xmlns:a16="http://schemas.microsoft.com/office/drawing/2014/main" id="{638A7338-663B-4DF2-893C-64B781511BEA}"/>
              </a:ext>
            </a:extLst>
          </p:cNvPr>
          <p:cNvSpPr txBox="1">
            <a:spLocks/>
          </p:cNvSpPr>
          <p:nvPr/>
        </p:nvSpPr>
        <p:spPr>
          <a:xfrm>
            <a:off x="6401115" y="1394165"/>
            <a:ext cx="5577842" cy="298543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"text": "I want a Surface Laptop",</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"intent":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BuyProduct</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"entities":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"entity": "Product",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startPos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10,</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endPos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26</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pic>
        <p:nvPicPr>
          <p:cNvPr id="10" name="Picture 9" descr="A screenshot of a computer&#10;&#10;Description generated with high confidence">
            <a:extLst>
              <a:ext uri="{FF2B5EF4-FFF2-40B4-BE49-F238E27FC236}">
                <a16:creationId xmlns:a16="http://schemas.microsoft.com/office/drawing/2014/main" id="{84FD7EE5-7E7C-4774-8CB7-7B4999C9F44E}"/>
              </a:ext>
            </a:extLst>
          </p:cNvPr>
          <p:cNvPicPr>
            <a:picLocks noChangeAspect="1"/>
          </p:cNvPicPr>
          <p:nvPr/>
        </p:nvPicPr>
        <p:blipFill rotWithShape="1">
          <a:blip r:embed="rId3">
            <a:extLst>
              <a:ext uri="{28A0092B-C50C-407E-A947-70E740481C1C}">
                <a14:useLocalDpi xmlns:a14="http://schemas.microsoft.com/office/drawing/2010/main" val="0"/>
              </a:ext>
            </a:extLst>
          </a:blip>
          <a:srcRect l="24682" t="29437" r="7772" b="9971"/>
          <a:stretch/>
        </p:blipFill>
        <p:spPr>
          <a:xfrm>
            <a:off x="6035360" y="4580740"/>
            <a:ext cx="4890798" cy="2193605"/>
          </a:xfrm>
          <a:prstGeom prst="rect">
            <a:avLst/>
          </a:prstGeom>
        </p:spPr>
      </p:pic>
    </p:spTree>
    <p:extLst>
      <p:ext uri="{BB962C8B-B14F-4D97-AF65-F5344CB8AC3E}">
        <p14:creationId xmlns:p14="http://schemas.microsoft.com/office/powerpoint/2010/main" val="314150696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a:t>
            </a:r>
          </a:p>
        </p:txBody>
      </p:sp>
      <p:sp>
        <p:nvSpPr>
          <p:cNvPr id="6" name="Text Placeholder 5"/>
          <p:cNvSpPr>
            <a:spLocks noGrp="1"/>
          </p:cNvSpPr>
          <p:nvPr>
            <p:ph type="body" sz="quarter" idx="10"/>
          </p:nvPr>
        </p:nvSpPr>
        <p:spPr>
          <a:xfrm>
            <a:off x="274701" y="1211287"/>
            <a:ext cx="5943535" cy="4505849"/>
          </a:xfrm>
        </p:spPr>
        <p:txBody>
          <a:bodyPr/>
          <a:lstStyle/>
          <a:p>
            <a:r>
              <a:rPr lang="en-US"/>
              <a:t>Kick start your language model construction through modifiable 20 pre-built domains</a:t>
            </a:r>
          </a:p>
          <a:p>
            <a:endParaRPr lang="en-US"/>
          </a:p>
          <a:p>
            <a:r>
              <a:rPr lang="en-US"/>
              <a:t>Adds </a:t>
            </a:r>
            <a:r>
              <a:rPr lang="en-US" b="1"/>
              <a:t>Intents</a:t>
            </a:r>
            <a:r>
              <a:rPr lang="en-US"/>
              <a:t>, </a:t>
            </a:r>
            <a:r>
              <a:rPr lang="en-US" b="1"/>
              <a:t>Entities</a:t>
            </a:r>
            <a:r>
              <a:rPr lang="en-US"/>
              <a:t> and </a:t>
            </a:r>
            <a:r>
              <a:rPr lang="en-US" b="1"/>
              <a:t>Utterances</a:t>
            </a:r>
          </a:p>
          <a:p>
            <a:r>
              <a:rPr lang="en-US"/>
              <a:t>Mix and Match</a:t>
            </a:r>
          </a:p>
        </p:txBody>
      </p:sp>
      <p:pic>
        <p:nvPicPr>
          <p:cNvPr id="2" name="Picture 1">
            <a:extLst>
              <a:ext uri="{FF2B5EF4-FFF2-40B4-BE49-F238E27FC236}">
                <a16:creationId xmlns:a16="http://schemas.microsoft.com/office/drawing/2014/main" id="{BD05FE40-827F-4286-A25A-B032F3A99F76}"/>
              </a:ext>
            </a:extLst>
          </p:cNvPr>
          <p:cNvPicPr>
            <a:picLocks noChangeAspect="1"/>
          </p:cNvPicPr>
          <p:nvPr/>
        </p:nvPicPr>
        <p:blipFill>
          <a:blip r:embed="rId3"/>
          <a:stretch>
            <a:fillRect/>
          </a:stretch>
        </p:blipFill>
        <p:spPr>
          <a:xfrm>
            <a:off x="6388826" y="1302726"/>
            <a:ext cx="5604786" cy="3948145"/>
          </a:xfrm>
          <a:prstGeom prst="rect">
            <a:avLst/>
          </a:prstGeom>
        </p:spPr>
      </p:pic>
    </p:spTree>
    <p:extLst>
      <p:ext uri="{BB962C8B-B14F-4D97-AF65-F5344CB8AC3E}">
        <p14:creationId xmlns:p14="http://schemas.microsoft.com/office/powerpoint/2010/main" val="30761379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 – Pre Built Entities</a:t>
            </a:r>
          </a:p>
        </p:txBody>
      </p:sp>
      <p:sp>
        <p:nvSpPr>
          <p:cNvPr id="9" name="Rectangle 8">
            <a:extLst>
              <a:ext uri="{FF2B5EF4-FFF2-40B4-BE49-F238E27FC236}">
                <a16:creationId xmlns:a16="http://schemas.microsoft.com/office/drawing/2014/main" id="{6EE49F20-EACF-4991-84F8-7F0C9A93A0E6}"/>
              </a:ext>
            </a:extLst>
          </p:cNvPr>
          <p:cNvSpPr/>
          <p:nvPr/>
        </p:nvSpPr>
        <p:spPr>
          <a:xfrm>
            <a:off x="6128000" y="1394165"/>
            <a:ext cx="6216650" cy="3539430"/>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Semilight"/>
                <a:ea typeface="+mn-ea"/>
                <a:cs typeface="+mn-cs"/>
              </a:rPr>
              <a:t>Improved number, unit, money and date/times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505050"/>
                </a:solidFill>
                <a:effectLst/>
                <a:uLnTx/>
                <a:uFillTx/>
                <a:latin typeface="Segoe UI Semilight"/>
                <a:ea typeface="+mn-ea"/>
                <a:cs typeface="+mn-cs"/>
              </a:rPr>
              <a:t>“From May 1st to May 5th”</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505050"/>
                </a:solidFill>
                <a:effectLst/>
                <a:uLnTx/>
                <a:uFillTx/>
                <a:latin typeface="Segoe UI Semilight"/>
                <a:ea typeface="+mn-ea"/>
                <a:cs typeface="+mn-cs"/>
              </a:rPr>
              <a:t>“I want to fly from SEA to AMS next Tuesday and leave after 5 days”</a:t>
            </a:r>
          </a:p>
        </p:txBody>
      </p:sp>
      <p:graphicFrame>
        <p:nvGraphicFramePr>
          <p:cNvPr id="10" name="Diagram 9">
            <a:extLst>
              <a:ext uri="{FF2B5EF4-FFF2-40B4-BE49-F238E27FC236}">
                <a16:creationId xmlns:a16="http://schemas.microsoft.com/office/drawing/2014/main" id="{1D5A4412-5C56-4794-BAF8-F19E9A90ACC6}"/>
              </a:ext>
            </a:extLst>
          </p:cNvPr>
          <p:cNvGraphicFramePr/>
          <p:nvPr>
            <p:extLst>
              <p:ext uri="{D42A27DB-BD31-4B8C-83A1-F6EECF244321}">
                <p14:modId xmlns:p14="http://schemas.microsoft.com/office/powerpoint/2010/main" val="3040374355"/>
              </p:ext>
            </p:extLst>
          </p:nvPr>
        </p:nvGraphicFramePr>
        <p:xfrm>
          <a:off x="366141" y="1212849"/>
          <a:ext cx="5394901" cy="5120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704689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Entity Recognizers</a:t>
            </a:r>
          </a:p>
        </p:txBody>
      </p:sp>
      <p:sp>
        <p:nvSpPr>
          <p:cNvPr id="3" name="Text Placeholder 2">
            <a:extLst>
              <a:ext uri="{FF2B5EF4-FFF2-40B4-BE49-F238E27FC236}">
                <a16:creationId xmlns:a16="http://schemas.microsoft.com/office/drawing/2014/main" id="{407DC6F0-42BD-4A8A-874C-02B56DD4DF60}"/>
              </a:ext>
            </a:extLst>
          </p:cNvPr>
          <p:cNvSpPr>
            <a:spLocks noGrp="1"/>
          </p:cNvSpPr>
          <p:nvPr>
            <p:ph type="body" sz="quarter" idx="10"/>
          </p:nvPr>
        </p:nvSpPr>
        <p:spPr>
          <a:xfrm>
            <a:off x="274702" y="1211287"/>
            <a:ext cx="11888787" cy="4905958"/>
          </a:xfrm>
        </p:spPr>
        <p:txBody>
          <a:bodyPr/>
          <a:lstStyle/>
          <a:p>
            <a:r>
              <a:rPr lang="en-GB"/>
              <a:t>Leverage the same number recognizer from within your code. Contribute back into LUIS..</a:t>
            </a:r>
          </a:p>
          <a:p>
            <a:pPr lvl="1"/>
            <a:r>
              <a:rPr lang="en-GB"/>
              <a:t>Numbers - 21</a:t>
            </a:r>
            <a:r>
              <a:rPr lang="en-GB" baseline="30000"/>
              <a:t>st</a:t>
            </a:r>
            <a:r>
              <a:rPr lang="en-GB"/>
              <a:t>, eleventh, one hundred and one, 10k, half a dozen</a:t>
            </a:r>
          </a:p>
          <a:p>
            <a:pPr lvl="1"/>
            <a:r>
              <a:rPr lang="en-GB"/>
              <a:t>Units – 3km, 100lbs, 10 acres</a:t>
            </a:r>
          </a:p>
          <a:p>
            <a:pPr lvl="1"/>
            <a:r>
              <a:rPr lang="en-GB"/>
              <a:t>Fractions – A fifth, a trillionth, </a:t>
            </a:r>
            <a:r>
              <a:rPr lang="en-US"/>
              <a:t>one over seventy five</a:t>
            </a:r>
            <a:endParaRPr lang="en-GB"/>
          </a:p>
          <a:p>
            <a:pPr lvl="1"/>
            <a:r>
              <a:rPr lang="en-GB"/>
              <a:t>Percentage – 10 percent, 100%</a:t>
            </a:r>
          </a:p>
          <a:p>
            <a:endParaRPr lang="en-GB"/>
          </a:p>
          <a:p>
            <a:pPr marL="0" indent="0">
              <a:buNone/>
            </a:pPr>
            <a:r>
              <a:rPr lang="en-GB">
                <a:hlinkClick r:id="rId3"/>
              </a:rPr>
              <a:t>https://github.com/Microsoft/Recognizers-Text</a:t>
            </a:r>
            <a:endParaRPr lang="en-GB"/>
          </a:p>
          <a:p>
            <a:endParaRPr lang="en-GB"/>
          </a:p>
        </p:txBody>
      </p:sp>
    </p:spTree>
    <p:extLst>
      <p:ext uri="{BB962C8B-B14F-4D97-AF65-F5344CB8AC3E}">
        <p14:creationId xmlns:p14="http://schemas.microsoft.com/office/powerpoint/2010/main" val="61672041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a:t>
            </a:r>
          </a:p>
        </p:txBody>
      </p:sp>
      <p:sp>
        <p:nvSpPr>
          <p:cNvPr id="6" name="Text Placeholder 5"/>
          <p:cNvSpPr>
            <a:spLocks noGrp="1"/>
          </p:cNvSpPr>
          <p:nvPr>
            <p:ph type="body" sz="quarter" idx="10"/>
          </p:nvPr>
        </p:nvSpPr>
        <p:spPr>
          <a:xfrm>
            <a:off x="274702" y="1211287"/>
            <a:ext cx="5486340" cy="4235006"/>
          </a:xfrm>
        </p:spPr>
        <p:txBody>
          <a:bodyPr/>
          <a:lstStyle/>
          <a:p>
            <a:r>
              <a:rPr lang="en-US"/>
              <a:t>Features</a:t>
            </a:r>
          </a:p>
          <a:p>
            <a:pPr lvl="1"/>
            <a:r>
              <a:rPr lang="en-US"/>
              <a:t>Phrase Lists and Regular Expressions.</a:t>
            </a:r>
          </a:p>
          <a:p>
            <a:pPr lvl="1"/>
            <a:endParaRPr lang="en-US"/>
          </a:p>
          <a:p>
            <a:r>
              <a:rPr lang="en-US"/>
              <a:t>Semantic Dictionaries to suggest additional values</a:t>
            </a:r>
          </a:p>
          <a:p>
            <a:pPr lvl="1"/>
            <a:r>
              <a:rPr lang="en-US" sz="3600">
                <a:latin typeface="+mj-lt"/>
              </a:rPr>
              <a:t>Cities, Songs, Movies, Company Names..</a:t>
            </a:r>
          </a:p>
        </p:txBody>
      </p:sp>
      <p:pic>
        <p:nvPicPr>
          <p:cNvPr id="3" name="Picture 2">
            <a:extLst>
              <a:ext uri="{FF2B5EF4-FFF2-40B4-BE49-F238E27FC236}">
                <a16:creationId xmlns:a16="http://schemas.microsoft.com/office/drawing/2014/main" id="{7EB99F5B-6E84-4324-998D-9F5798621E0F}"/>
              </a:ext>
            </a:extLst>
          </p:cNvPr>
          <p:cNvPicPr>
            <a:picLocks noChangeAspect="1"/>
          </p:cNvPicPr>
          <p:nvPr/>
        </p:nvPicPr>
        <p:blipFill>
          <a:blip r:embed="rId3"/>
          <a:stretch>
            <a:fillRect/>
          </a:stretch>
        </p:blipFill>
        <p:spPr>
          <a:xfrm>
            <a:off x="6256815" y="2491433"/>
            <a:ext cx="5907388" cy="4259266"/>
          </a:xfrm>
          <a:prstGeom prst="rect">
            <a:avLst/>
          </a:prstGeom>
        </p:spPr>
      </p:pic>
      <p:pic>
        <p:nvPicPr>
          <p:cNvPr id="4" name="Picture 3">
            <a:extLst>
              <a:ext uri="{FF2B5EF4-FFF2-40B4-BE49-F238E27FC236}">
                <a16:creationId xmlns:a16="http://schemas.microsoft.com/office/drawing/2014/main" id="{1B2C2033-B6FB-4877-89FF-7B771DF265CF}"/>
              </a:ext>
            </a:extLst>
          </p:cNvPr>
          <p:cNvPicPr>
            <a:picLocks noChangeAspect="1"/>
          </p:cNvPicPr>
          <p:nvPr/>
        </p:nvPicPr>
        <p:blipFill>
          <a:blip r:embed="rId4"/>
          <a:stretch>
            <a:fillRect/>
          </a:stretch>
        </p:blipFill>
        <p:spPr>
          <a:xfrm>
            <a:off x="7107411" y="191765"/>
            <a:ext cx="4206195" cy="2039043"/>
          </a:xfrm>
          <a:prstGeom prst="rect">
            <a:avLst/>
          </a:prstGeom>
        </p:spPr>
      </p:pic>
      <p:sp>
        <p:nvSpPr>
          <p:cNvPr id="7" name="Rectangle 6">
            <a:extLst>
              <a:ext uri="{FF2B5EF4-FFF2-40B4-BE49-F238E27FC236}">
                <a16:creationId xmlns:a16="http://schemas.microsoft.com/office/drawing/2014/main" id="{2FC80EA9-7F4D-4731-BCAB-74EBADCD333A}"/>
              </a:ext>
            </a:extLst>
          </p:cNvPr>
          <p:cNvSpPr/>
          <p:nvPr/>
        </p:nvSpPr>
        <p:spPr bwMode="auto">
          <a:xfrm>
            <a:off x="9327163" y="4045896"/>
            <a:ext cx="2834609" cy="155446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03977913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Language Understanding Model</a:t>
            </a:r>
          </a:p>
        </p:txBody>
      </p:sp>
      <p:sp>
        <p:nvSpPr>
          <p:cNvPr id="6" name="Text Placeholder 5"/>
          <p:cNvSpPr>
            <a:spLocks noGrp="1"/>
          </p:cNvSpPr>
          <p:nvPr>
            <p:ph type="body" sz="quarter" idx="10"/>
          </p:nvPr>
        </p:nvSpPr>
        <p:spPr>
          <a:xfrm>
            <a:off x="274702" y="1211287"/>
            <a:ext cx="5486340" cy="4395049"/>
          </a:xfrm>
        </p:spPr>
        <p:txBody>
          <a:bodyPr/>
          <a:lstStyle/>
          <a:p>
            <a:r>
              <a:rPr lang="en-US"/>
              <a:t>List Entities</a:t>
            </a:r>
          </a:p>
          <a:p>
            <a:pPr lvl="1"/>
            <a:r>
              <a:rPr lang="en-US"/>
              <a:t>Fixed white-lists rather than leveraging Machine Learning like other entities</a:t>
            </a:r>
          </a:p>
          <a:p>
            <a:pPr lvl="1"/>
            <a:endParaRPr lang="en-US"/>
          </a:p>
          <a:p>
            <a:pPr lvl="1"/>
            <a:r>
              <a:rPr lang="en-US"/>
              <a:t>Better accuracy results for scenarios where your entities are fixed</a:t>
            </a:r>
          </a:p>
          <a:p>
            <a:pPr lvl="2"/>
            <a:r>
              <a:rPr lang="en-US"/>
              <a:t>E.g. Product names, Session Codes, Names, etc.</a:t>
            </a:r>
          </a:p>
        </p:txBody>
      </p:sp>
      <p:pic>
        <p:nvPicPr>
          <p:cNvPr id="3" name="Picture 2">
            <a:extLst>
              <a:ext uri="{FF2B5EF4-FFF2-40B4-BE49-F238E27FC236}">
                <a16:creationId xmlns:a16="http://schemas.microsoft.com/office/drawing/2014/main" id="{46F22CAB-721E-4E37-B3FD-A57D572A73F2}"/>
              </a:ext>
            </a:extLst>
          </p:cNvPr>
          <p:cNvPicPr>
            <a:picLocks noChangeAspect="1"/>
          </p:cNvPicPr>
          <p:nvPr/>
        </p:nvPicPr>
        <p:blipFill>
          <a:blip r:embed="rId3"/>
          <a:stretch>
            <a:fillRect/>
          </a:stretch>
        </p:blipFill>
        <p:spPr>
          <a:xfrm>
            <a:off x="6401115" y="1577043"/>
            <a:ext cx="5525663" cy="3931877"/>
          </a:xfrm>
          <a:prstGeom prst="rect">
            <a:avLst/>
          </a:prstGeom>
        </p:spPr>
      </p:pic>
    </p:spTree>
    <p:extLst>
      <p:ext uri="{BB962C8B-B14F-4D97-AF65-F5344CB8AC3E}">
        <p14:creationId xmlns:p14="http://schemas.microsoft.com/office/powerpoint/2010/main" val="418154818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New </a:t>
            </a:r>
            <a:r>
              <a:rPr lang="en-GB" dirty="0" err="1"/>
              <a:t>datacenter</a:t>
            </a:r>
            <a:r>
              <a:rPr lang="en-GB" dirty="0"/>
              <a:t> and Language Support</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2" y="1211287"/>
            <a:ext cx="11888787" cy="5355312"/>
          </a:xfrm>
        </p:spPr>
        <p:txBody>
          <a:bodyPr/>
          <a:lstStyle/>
          <a:p>
            <a:r>
              <a:rPr lang="en-GB" dirty="0"/>
              <a:t>Deployed to additional </a:t>
            </a:r>
            <a:r>
              <a:rPr lang="en-GB" dirty="0" err="1"/>
              <a:t>datacenters</a:t>
            </a:r>
            <a:r>
              <a:rPr lang="en-GB" dirty="0"/>
              <a:t>:</a:t>
            </a:r>
          </a:p>
          <a:p>
            <a:pPr lvl="1"/>
            <a:r>
              <a:rPr lang="en-GB" dirty="0"/>
              <a:t>US (West, West Central and East US)</a:t>
            </a:r>
          </a:p>
          <a:p>
            <a:pPr lvl="1"/>
            <a:r>
              <a:rPr lang="en-GB" dirty="0"/>
              <a:t>West Europe (Amsterdam)</a:t>
            </a:r>
          </a:p>
          <a:p>
            <a:pPr lvl="1"/>
            <a:r>
              <a:rPr lang="en-GB" dirty="0"/>
              <a:t>Asia (Singapore)</a:t>
            </a:r>
          </a:p>
          <a:p>
            <a:endParaRPr lang="en-GB" dirty="0"/>
          </a:p>
          <a:p>
            <a:r>
              <a:rPr lang="en-GB" dirty="0"/>
              <a:t>New language support:</a:t>
            </a:r>
          </a:p>
          <a:p>
            <a:pPr lvl="1"/>
            <a:r>
              <a:rPr lang="en-GB" dirty="0"/>
              <a:t>Korean, Dutch, French Canadian, Spanish Mexican</a:t>
            </a:r>
          </a:p>
          <a:p>
            <a:endParaRPr lang="en-GB" dirty="0"/>
          </a:p>
          <a:p>
            <a:endParaRPr lang="en-GB" dirty="0"/>
          </a:p>
          <a:p>
            <a:endParaRPr lang="en-GB" dirty="0"/>
          </a:p>
        </p:txBody>
      </p:sp>
    </p:spTree>
    <p:extLst>
      <p:ext uri="{BB962C8B-B14F-4D97-AF65-F5344CB8AC3E}">
        <p14:creationId xmlns:p14="http://schemas.microsoft.com/office/powerpoint/2010/main" val="231983438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Call to action</a:t>
            </a:r>
          </a:p>
        </p:txBody>
      </p:sp>
      <p:sp>
        <p:nvSpPr>
          <p:cNvPr id="6" name="Text Placeholder 5"/>
          <p:cNvSpPr>
            <a:spLocks noGrp="1"/>
          </p:cNvSpPr>
          <p:nvPr>
            <p:ph type="body" sz="quarter" idx="10"/>
          </p:nvPr>
        </p:nvSpPr>
        <p:spPr>
          <a:xfrm>
            <a:off x="274702" y="1211287"/>
            <a:ext cx="11888787" cy="4007251"/>
          </a:xfrm>
        </p:spPr>
        <p:txBody>
          <a:bodyPr/>
          <a:lstStyle/>
          <a:p>
            <a:r>
              <a:rPr lang="en-US"/>
              <a:t>Get started for free at </a:t>
            </a:r>
            <a:r>
              <a:rPr lang="en-US">
                <a:hlinkClick r:id="rId3"/>
              </a:rPr>
              <a:t>https://www.microsoft.com/cognitive-services</a:t>
            </a:r>
            <a:endParaRPr lang="en-US"/>
          </a:p>
          <a:p>
            <a:r>
              <a:rPr lang="en-US"/>
              <a:t>New unified documentation portal: </a:t>
            </a:r>
            <a:r>
              <a:rPr lang="en-US">
                <a:hlinkClick r:id="rId4"/>
              </a:rPr>
              <a:t>https://docs.microsoft.com/en-us/azure/cognitive-services/</a:t>
            </a:r>
            <a:r>
              <a:rPr lang="en-US"/>
              <a:t> </a:t>
            </a:r>
          </a:p>
          <a:p>
            <a:pPr lvl="0"/>
            <a:r>
              <a:rPr lang="en-US"/>
              <a:t>Re-visit Build session recordings on </a:t>
            </a:r>
            <a:r>
              <a:rPr lang="en-US">
                <a:hlinkClick r:id="rId5"/>
              </a:rPr>
              <a:t>Channel 9</a:t>
            </a:r>
            <a:r>
              <a:rPr lang="en-US"/>
              <a:t>.</a:t>
            </a:r>
          </a:p>
          <a:p>
            <a:pPr lvl="0"/>
            <a:r>
              <a:rPr lang="en-US"/>
              <a:t>Continue your education at</a:t>
            </a:r>
            <a:br>
              <a:rPr lang="en-US"/>
            </a:br>
            <a:r>
              <a:rPr lang="en-US">
                <a:hlinkClick r:id="rId6"/>
              </a:rPr>
              <a:t>Microsoft Virtual Academy</a:t>
            </a:r>
            <a:r>
              <a:rPr lang="en-US"/>
              <a:t> online.</a:t>
            </a:r>
          </a:p>
        </p:txBody>
      </p:sp>
    </p:spTree>
    <p:extLst>
      <p:ext uri="{BB962C8B-B14F-4D97-AF65-F5344CB8AC3E}">
        <p14:creationId xmlns:p14="http://schemas.microsoft.com/office/powerpoint/2010/main" val="206828644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Tree>
    <p:extLst>
      <p:ext uri="{BB962C8B-B14F-4D97-AF65-F5344CB8AC3E}">
        <p14:creationId xmlns:p14="http://schemas.microsoft.com/office/powerpoint/2010/main" val="311076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 name="Straight Connector 142"/>
          <p:cNvCxnSpPr>
            <a:cxnSpLocks/>
          </p:cNvCxnSpPr>
          <p:nvPr/>
        </p:nvCxnSpPr>
        <p:spPr>
          <a:xfrm flipV="1">
            <a:off x="8525868" y="5107003"/>
            <a:ext cx="1248656" cy="7936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a:cxnSpLocks/>
          </p:cNvCxnSpPr>
          <p:nvPr/>
        </p:nvCxnSpPr>
        <p:spPr>
          <a:xfrm flipH="1" flipV="1">
            <a:off x="6070622" y="-321191"/>
            <a:ext cx="110051" cy="12698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9617651" y="2176122"/>
            <a:ext cx="1828541" cy="133754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506659" y="2091467"/>
            <a:ext cx="706867" cy="85501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406150" y="6042723"/>
            <a:ext cx="118516" cy="11110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7212" y="5642730"/>
            <a:ext cx="1430665" cy="40634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805000" y="1679664"/>
            <a:ext cx="784030" cy="4302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391166" y="461864"/>
            <a:ext cx="414809" cy="12020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34731" y="1841736"/>
            <a:ext cx="1714258" cy="28782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34732" y="686199"/>
            <a:ext cx="1760816" cy="115130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2584130" y="686199"/>
            <a:ext cx="1918264" cy="831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89695" y="-5851"/>
            <a:ext cx="355550" cy="6920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10083252" y="467790"/>
            <a:ext cx="1305374" cy="53332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650895" y="477949"/>
            <a:ext cx="1412039" cy="5384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393706" y="-50297"/>
            <a:ext cx="213330" cy="5384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853449" y="488107"/>
            <a:ext cx="807607" cy="135616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a:endCxn id="175" idx="2"/>
          </p:cNvCxnSpPr>
          <p:nvPr/>
        </p:nvCxnSpPr>
        <p:spPr>
          <a:xfrm flipV="1">
            <a:off x="5490736" y="1031572"/>
            <a:ext cx="711471" cy="114031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634583" y="5039564"/>
            <a:ext cx="531208" cy="14645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10167907" y="5716802"/>
            <a:ext cx="1248656" cy="7936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8010272" y="5021010"/>
            <a:ext cx="1651715" cy="1256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408097" y="5735851"/>
            <a:ext cx="1024976" cy="1272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45628" y="3581389"/>
            <a:ext cx="1528863" cy="60951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flipH="1">
            <a:off x="2413541" y="3550912"/>
            <a:ext cx="66030" cy="146283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586583" y="1016352"/>
            <a:ext cx="500901" cy="10954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5" idx="2"/>
            <a:endCxn id="268" idx="5"/>
          </p:cNvCxnSpPr>
          <p:nvPr/>
        </p:nvCxnSpPr>
        <p:spPr>
          <a:xfrm>
            <a:off x="6202208" y="1031572"/>
            <a:ext cx="1651240" cy="81778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205507" y="-128455"/>
            <a:ext cx="465070" cy="61465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3"/>
          </p:cNvCxnSpPr>
          <p:nvPr/>
        </p:nvCxnSpPr>
        <p:spPr>
          <a:xfrm flipH="1">
            <a:off x="11337360" y="2203418"/>
            <a:ext cx="1313044" cy="13814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9892779" y="3496734"/>
            <a:ext cx="1561878" cy="40211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flipV="1">
            <a:off x="11395399" y="3484036"/>
            <a:ext cx="25397" cy="224758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201" idx="2"/>
            <a:endCxn id="257" idx="4"/>
          </p:cNvCxnSpPr>
          <p:nvPr/>
        </p:nvCxnSpPr>
        <p:spPr>
          <a:xfrm flipH="1">
            <a:off x="1397685" y="5157447"/>
            <a:ext cx="894976" cy="8873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p:cNvCxnSpPr>
          <p:nvPr/>
        </p:nvCxnSpPr>
        <p:spPr>
          <a:xfrm>
            <a:off x="2413540" y="5044221"/>
            <a:ext cx="1310455" cy="10056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p:cNvCxnSpPr>
          <p:nvPr/>
        </p:nvCxnSpPr>
        <p:spPr>
          <a:xfrm>
            <a:off x="3723994" y="6049918"/>
            <a:ext cx="370787" cy="10006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93519" y="5039142"/>
            <a:ext cx="1340930" cy="10107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p:cNvCxnSpPr>
          <p:nvPr/>
        </p:nvCxnSpPr>
        <p:spPr>
          <a:xfrm>
            <a:off x="5044607" y="5049300"/>
            <a:ext cx="1192561" cy="110086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91175" y="3136952"/>
            <a:ext cx="1225375" cy="10539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53099" y="606803"/>
            <a:ext cx="991261" cy="2213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81847" y="-18355"/>
            <a:ext cx="299945" cy="7172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146048" y="1729008"/>
            <a:ext cx="761852" cy="761852"/>
            <a:chOff x="2146048" y="1729008"/>
            <a:chExt cx="761852" cy="761852"/>
          </a:xfrm>
        </p:grpSpPr>
        <p:sp>
          <p:nvSpPr>
            <p:cNvPr id="177" name="Oval 176"/>
            <p:cNvSpPr/>
            <p:nvPr/>
          </p:nvSpPr>
          <p:spPr bwMode="auto">
            <a:xfrm>
              <a:off x="2146048"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78" name="Group 177"/>
            <p:cNvGrpSpPr/>
            <p:nvPr/>
          </p:nvGrpSpPr>
          <p:grpSpPr>
            <a:xfrm>
              <a:off x="2374654" y="1987574"/>
              <a:ext cx="304639" cy="244720"/>
              <a:chOff x="3703676" y="2644877"/>
              <a:chExt cx="304683" cy="244755"/>
            </a:xfrm>
          </p:grpSpPr>
          <p:sp>
            <p:nvSpPr>
              <p:cNvPr id="179"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0" name="Line 51"/>
              <p:cNvSpPr>
                <a:spLocks noChangeShapeType="1"/>
              </p:cNvSpPr>
              <p:nvPr/>
            </p:nvSpPr>
            <p:spPr bwMode="auto">
              <a:xfrm>
                <a:off x="3724859" y="2736130"/>
                <a:ext cx="85311" cy="0"/>
              </a:xfrm>
              <a:prstGeom prst="line">
                <a:avLst/>
              </a:pr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1"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2"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3"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11" name="Group 10"/>
          <p:cNvGrpSpPr/>
          <p:nvPr/>
        </p:nvGrpSpPr>
        <p:grpSpPr>
          <a:xfrm>
            <a:off x="5837312" y="585332"/>
            <a:ext cx="761852" cy="761852"/>
            <a:chOff x="5837312" y="585332"/>
            <a:chExt cx="761852" cy="761852"/>
          </a:xfrm>
        </p:grpSpPr>
        <p:sp>
          <p:nvSpPr>
            <p:cNvPr id="173" name="Oval 172"/>
            <p:cNvSpPr/>
            <p:nvPr/>
          </p:nvSpPr>
          <p:spPr bwMode="auto">
            <a:xfrm>
              <a:off x="5837312" y="585332"/>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9" name="Group 8"/>
            <p:cNvGrpSpPr/>
            <p:nvPr/>
          </p:nvGrpSpPr>
          <p:grpSpPr>
            <a:xfrm>
              <a:off x="6070621" y="848786"/>
              <a:ext cx="295234" cy="234943"/>
              <a:chOff x="6070621" y="848786"/>
              <a:chExt cx="295234" cy="234943"/>
            </a:xfrm>
          </p:grpSpPr>
          <p:sp>
            <p:nvSpPr>
              <p:cNvPr id="174"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75"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21" name="Group 20"/>
          <p:cNvGrpSpPr/>
          <p:nvPr/>
        </p:nvGrpSpPr>
        <p:grpSpPr>
          <a:xfrm>
            <a:off x="5837312" y="5653933"/>
            <a:ext cx="761852" cy="761852"/>
            <a:chOff x="5837312" y="5653933"/>
            <a:chExt cx="761852" cy="761852"/>
          </a:xfrm>
        </p:grpSpPr>
        <p:sp>
          <p:nvSpPr>
            <p:cNvPr id="169" name="Oval 168"/>
            <p:cNvSpPr/>
            <p:nvPr/>
          </p:nvSpPr>
          <p:spPr bwMode="auto">
            <a:xfrm>
              <a:off x="5837312" y="5653933"/>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9" name="Group 18"/>
            <p:cNvGrpSpPr/>
            <p:nvPr/>
          </p:nvGrpSpPr>
          <p:grpSpPr>
            <a:xfrm>
              <a:off x="6072456" y="5889277"/>
              <a:ext cx="291564" cy="291164"/>
              <a:chOff x="6072456" y="5889277"/>
              <a:chExt cx="291564" cy="291164"/>
            </a:xfrm>
          </p:grpSpPr>
          <p:sp>
            <p:nvSpPr>
              <p:cNvPr id="170" name="Oval 169"/>
              <p:cNvSpPr/>
              <p:nvPr/>
            </p:nvSpPr>
            <p:spPr bwMode="auto">
              <a:xfrm>
                <a:off x="6072456" y="5889277"/>
                <a:ext cx="185879" cy="185879"/>
              </a:xfrm>
              <a:prstGeom prst="ellipse">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171" name="Straight Connector 170"/>
              <p:cNvCxnSpPr/>
              <p:nvPr/>
            </p:nvCxnSpPr>
            <p:spPr>
              <a:xfrm>
                <a:off x="6230397" y="6046818"/>
                <a:ext cx="133623" cy="133623"/>
              </a:xfrm>
              <a:prstGeom prst="line">
                <a:avLst/>
              </a:prstGeom>
              <a:solidFill>
                <a:srgbClr val="F8F8F8"/>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6" name="Group 15"/>
          <p:cNvGrpSpPr/>
          <p:nvPr/>
        </p:nvGrpSpPr>
        <p:grpSpPr>
          <a:xfrm>
            <a:off x="9188281" y="1729008"/>
            <a:ext cx="761852" cy="761852"/>
            <a:chOff x="9188281" y="1729008"/>
            <a:chExt cx="761852" cy="761852"/>
          </a:xfrm>
        </p:grpSpPr>
        <p:sp>
          <p:nvSpPr>
            <p:cNvPr id="204" name="Oval 203"/>
            <p:cNvSpPr/>
            <p:nvPr/>
          </p:nvSpPr>
          <p:spPr bwMode="auto">
            <a:xfrm>
              <a:off x="9188281"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1049" kern="0">
                <a:solidFill>
                  <a:srgbClr val="FF0000"/>
                </a:solidFill>
              </a:endParaRPr>
            </a:p>
          </p:txBody>
        </p:sp>
        <p:grpSp>
          <p:nvGrpSpPr>
            <p:cNvPr id="205" name="Group 4"/>
            <p:cNvGrpSpPr>
              <a:grpSpLocks noChangeAspect="1"/>
            </p:cNvGrpSpPr>
            <p:nvPr/>
          </p:nvGrpSpPr>
          <p:grpSpPr bwMode="auto">
            <a:xfrm>
              <a:off x="9424068" y="1961636"/>
              <a:ext cx="292084" cy="294692"/>
              <a:chOff x="5885" y="1310"/>
              <a:chExt cx="224" cy="226"/>
            </a:xfrm>
          </p:grpSpPr>
          <p:sp>
            <p:nvSpPr>
              <p:cNvPr id="206" name="Freeform 5"/>
              <p:cNvSpPr>
                <a:spLocks/>
              </p:cNvSpPr>
              <p:nvPr/>
            </p:nvSpPr>
            <p:spPr bwMode="auto">
              <a:xfrm>
                <a:off x="5885" y="1377"/>
                <a:ext cx="224" cy="120"/>
              </a:xfrm>
              <a:custGeom>
                <a:avLst/>
                <a:gdLst>
                  <a:gd name="T0" fmla="*/ 0 w 308"/>
                  <a:gd name="T1" fmla="*/ 41 h 165"/>
                  <a:gd name="T2" fmla="*/ 41 w 308"/>
                  <a:gd name="T3" fmla="*/ 0 h 165"/>
                  <a:gd name="T4" fmla="*/ 267 w 308"/>
                  <a:gd name="T5" fmla="*/ 0 h 165"/>
                  <a:gd name="T6" fmla="*/ 308 w 308"/>
                  <a:gd name="T7" fmla="*/ 41 h 165"/>
                  <a:gd name="T8" fmla="*/ 308 w 308"/>
                  <a:gd name="T9" fmla="*/ 165 h 165"/>
                  <a:gd name="T10" fmla="*/ 0 w 308"/>
                  <a:gd name="T11" fmla="*/ 165 h 165"/>
                  <a:gd name="T12" fmla="*/ 0 w 308"/>
                  <a:gd name="T13" fmla="*/ 41 h 165"/>
                </a:gdLst>
                <a:ahLst/>
                <a:cxnLst>
                  <a:cxn ang="0">
                    <a:pos x="T0" y="T1"/>
                  </a:cxn>
                  <a:cxn ang="0">
                    <a:pos x="T2" y="T3"/>
                  </a:cxn>
                  <a:cxn ang="0">
                    <a:pos x="T4" y="T5"/>
                  </a:cxn>
                  <a:cxn ang="0">
                    <a:pos x="T6" y="T7"/>
                  </a:cxn>
                  <a:cxn ang="0">
                    <a:pos x="T8" y="T9"/>
                  </a:cxn>
                  <a:cxn ang="0">
                    <a:pos x="T10" y="T11"/>
                  </a:cxn>
                  <a:cxn ang="0">
                    <a:pos x="T12" y="T13"/>
                  </a:cxn>
                </a:cxnLst>
                <a:rect l="0" t="0" r="r" b="b"/>
                <a:pathLst>
                  <a:path w="308" h="165">
                    <a:moveTo>
                      <a:pt x="0" y="41"/>
                    </a:moveTo>
                    <a:cubicBezTo>
                      <a:pt x="0" y="18"/>
                      <a:pt x="18" y="0"/>
                      <a:pt x="41" y="0"/>
                    </a:cubicBezTo>
                    <a:cubicBezTo>
                      <a:pt x="267" y="0"/>
                      <a:pt x="267" y="0"/>
                      <a:pt x="267" y="0"/>
                    </a:cubicBezTo>
                    <a:cubicBezTo>
                      <a:pt x="290" y="0"/>
                      <a:pt x="308" y="18"/>
                      <a:pt x="308" y="41"/>
                    </a:cubicBezTo>
                    <a:cubicBezTo>
                      <a:pt x="308" y="165"/>
                      <a:pt x="308" y="165"/>
                      <a:pt x="308" y="165"/>
                    </a:cubicBezTo>
                    <a:cubicBezTo>
                      <a:pt x="0" y="165"/>
                      <a:pt x="0" y="165"/>
                      <a:pt x="0" y="165"/>
                    </a:cubicBezTo>
                    <a:lnTo>
                      <a:pt x="0" y="41"/>
                    </a:lnTo>
                    <a:close/>
                  </a:path>
                </a:pathLst>
              </a:cu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7" name="Line 6"/>
              <p:cNvSpPr>
                <a:spLocks noChangeShapeType="1"/>
              </p:cNvSpPr>
              <p:nvPr/>
            </p:nvSpPr>
            <p:spPr bwMode="auto">
              <a:xfrm>
                <a:off x="5918" y="1516"/>
                <a:ext cx="158" cy="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8" name="Line 7"/>
              <p:cNvSpPr>
                <a:spLocks noChangeShapeType="1"/>
              </p:cNvSpPr>
              <p:nvPr/>
            </p:nvSpPr>
            <p:spPr bwMode="auto">
              <a:xfrm>
                <a:off x="5942" y="1536"/>
                <a:ext cx="110" cy="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9" name="Line 8"/>
              <p:cNvSpPr>
                <a:spLocks noChangeShapeType="1"/>
              </p:cNvSpPr>
              <p:nvPr/>
            </p:nvSpPr>
            <p:spPr bwMode="auto">
              <a:xfrm flipV="1">
                <a:off x="5997" y="1326"/>
                <a:ext cx="0" cy="5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0" name="Oval 9"/>
              <p:cNvSpPr>
                <a:spLocks noChangeArrowheads="1"/>
              </p:cNvSpPr>
              <p:nvPr/>
            </p:nvSpPr>
            <p:spPr bwMode="auto">
              <a:xfrm>
                <a:off x="5988" y="1310"/>
                <a:ext cx="18" cy="17"/>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1" name="Oval 10"/>
              <p:cNvSpPr>
                <a:spLocks noChangeArrowheads="1"/>
              </p:cNvSpPr>
              <p:nvPr/>
            </p:nvSpPr>
            <p:spPr bwMode="auto">
              <a:xfrm>
                <a:off x="5929" y="1410"/>
                <a:ext cx="31" cy="32"/>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2" name="Oval 11"/>
              <p:cNvSpPr>
                <a:spLocks noChangeArrowheads="1"/>
              </p:cNvSpPr>
              <p:nvPr/>
            </p:nvSpPr>
            <p:spPr bwMode="auto">
              <a:xfrm>
                <a:off x="6034" y="1410"/>
                <a:ext cx="31" cy="32"/>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22" name="Group 21"/>
          <p:cNvGrpSpPr/>
          <p:nvPr/>
        </p:nvGrpSpPr>
        <p:grpSpPr>
          <a:xfrm>
            <a:off x="2040304" y="4646364"/>
            <a:ext cx="761852" cy="761852"/>
            <a:chOff x="2040304" y="4646364"/>
            <a:chExt cx="761852" cy="761852"/>
          </a:xfrm>
        </p:grpSpPr>
        <p:sp>
          <p:nvSpPr>
            <p:cNvPr id="197" name="Oval 196"/>
            <p:cNvSpPr/>
            <p:nvPr/>
          </p:nvSpPr>
          <p:spPr bwMode="auto">
            <a:xfrm>
              <a:off x="2040304"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98" name="Group 4"/>
            <p:cNvGrpSpPr>
              <a:grpSpLocks noChangeAspect="1"/>
            </p:cNvGrpSpPr>
            <p:nvPr/>
          </p:nvGrpSpPr>
          <p:grpSpPr bwMode="auto">
            <a:xfrm>
              <a:off x="2291073" y="4836817"/>
              <a:ext cx="260313" cy="380945"/>
              <a:chOff x="3526" y="3353"/>
              <a:chExt cx="164" cy="240"/>
            </a:xfrm>
          </p:grpSpPr>
          <p:sp>
            <p:nvSpPr>
              <p:cNvPr id="199"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0"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1"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18" name="Group 17"/>
          <p:cNvGrpSpPr/>
          <p:nvPr/>
        </p:nvGrpSpPr>
        <p:grpSpPr>
          <a:xfrm>
            <a:off x="9249272" y="4646364"/>
            <a:ext cx="761852" cy="761852"/>
            <a:chOff x="9249272" y="4646364"/>
            <a:chExt cx="761852" cy="761852"/>
          </a:xfrm>
        </p:grpSpPr>
        <p:sp>
          <p:nvSpPr>
            <p:cNvPr id="164" name="Oval 163"/>
            <p:cNvSpPr/>
            <p:nvPr/>
          </p:nvSpPr>
          <p:spPr bwMode="auto">
            <a:xfrm>
              <a:off x="9249272"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7" name="Group 16"/>
            <p:cNvGrpSpPr/>
            <p:nvPr/>
          </p:nvGrpSpPr>
          <p:grpSpPr>
            <a:xfrm>
              <a:off x="9433376" y="4918051"/>
              <a:ext cx="393644" cy="218478"/>
              <a:chOff x="9433376" y="4918051"/>
              <a:chExt cx="393644" cy="218478"/>
            </a:xfrm>
          </p:grpSpPr>
          <p:sp>
            <p:nvSpPr>
              <p:cNvPr id="165"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66" name="Oval 25"/>
              <p:cNvSpPr>
                <a:spLocks noChangeArrowheads="1"/>
              </p:cNvSpPr>
              <p:nvPr/>
            </p:nvSpPr>
            <p:spPr bwMode="auto">
              <a:xfrm>
                <a:off x="9532444" y="4933127"/>
                <a:ext cx="195506" cy="188326"/>
              </a:xfrm>
              <a:prstGeom prst="ellipse">
                <a:avLst/>
              </a:pr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67" name="Oval 26"/>
              <p:cNvSpPr>
                <a:spLocks noChangeArrowheads="1"/>
              </p:cNvSpPr>
              <p:nvPr/>
            </p:nvSpPr>
            <p:spPr bwMode="auto">
              <a:xfrm>
                <a:off x="9608542" y="5006590"/>
                <a:ext cx="43313" cy="41398"/>
              </a:xfrm>
              <a:prstGeom prst="ellipse">
                <a:avLst/>
              </a:prstGeom>
              <a:solidFill>
                <a:schemeClr val="accent2"/>
              </a:solidFill>
              <a:ln>
                <a:solidFill>
                  <a:schemeClr val="accent2"/>
                </a:solid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sp>
        <p:nvSpPr>
          <p:cNvPr id="251" name="Oval 250"/>
          <p:cNvSpPr/>
          <p:nvPr/>
        </p:nvSpPr>
        <p:spPr bwMode="auto">
          <a:xfrm>
            <a:off x="4373513" y="572865"/>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2" name="Oval 251"/>
          <p:cNvSpPr/>
          <p:nvPr/>
        </p:nvSpPr>
        <p:spPr bwMode="auto">
          <a:xfrm>
            <a:off x="2468544" y="58849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3" name="Oval 252"/>
          <p:cNvSpPr/>
          <p:nvPr/>
        </p:nvSpPr>
        <p:spPr bwMode="auto">
          <a:xfrm>
            <a:off x="712373" y="1716540"/>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4" name="Oval 253"/>
          <p:cNvSpPr/>
          <p:nvPr/>
        </p:nvSpPr>
        <p:spPr bwMode="auto">
          <a:xfrm>
            <a:off x="712373" y="47930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5" name="Oval 254"/>
          <p:cNvSpPr/>
          <p:nvPr/>
        </p:nvSpPr>
        <p:spPr bwMode="auto">
          <a:xfrm>
            <a:off x="2363111" y="3449724"/>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6" name="Oval 255"/>
          <p:cNvSpPr/>
          <p:nvPr/>
        </p:nvSpPr>
        <p:spPr bwMode="auto">
          <a:xfrm>
            <a:off x="827960" y="407541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7" name="Oval 256"/>
          <p:cNvSpPr/>
          <p:nvPr/>
        </p:nvSpPr>
        <p:spPr bwMode="auto">
          <a:xfrm>
            <a:off x="1284450" y="591927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8" name="Oval 257"/>
          <p:cNvSpPr/>
          <p:nvPr/>
        </p:nvSpPr>
        <p:spPr bwMode="auto">
          <a:xfrm>
            <a:off x="3577980" y="591927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9" name="Oval 258"/>
          <p:cNvSpPr/>
          <p:nvPr/>
        </p:nvSpPr>
        <p:spPr bwMode="auto">
          <a:xfrm>
            <a:off x="4901523" y="493240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0" name="Oval 259"/>
          <p:cNvSpPr/>
          <p:nvPr/>
        </p:nvSpPr>
        <p:spPr bwMode="auto">
          <a:xfrm>
            <a:off x="8317745" y="5834642"/>
            <a:ext cx="231173" cy="231173"/>
          </a:xfrm>
          <a:prstGeom prst="ellipse">
            <a:avLst/>
          </a:prstGeom>
          <a:solidFill>
            <a:srgbClr val="F9F9F8"/>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1" name="Oval 260"/>
          <p:cNvSpPr/>
          <p:nvPr/>
        </p:nvSpPr>
        <p:spPr bwMode="auto">
          <a:xfrm>
            <a:off x="10053049" y="638161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2" name="Oval 261"/>
          <p:cNvSpPr/>
          <p:nvPr/>
        </p:nvSpPr>
        <p:spPr bwMode="auto">
          <a:xfrm>
            <a:off x="11279100" y="5618331"/>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3" name="Oval 262"/>
          <p:cNvSpPr/>
          <p:nvPr/>
        </p:nvSpPr>
        <p:spPr bwMode="auto">
          <a:xfrm>
            <a:off x="9791454" y="3780246"/>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4" name="Oval 263"/>
          <p:cNvSpPr/>
          <p:nvPr/>
        </p:nvSpPr>
        <p:spPr bwMode="auto">
          <a:xfrm>
            <a:off x="11303506" y="3387565"/>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5" name="Oval 264"/>
          <p:cNvSpPr/>
          <p:nvPr/>
        </p:nvSpPr>
        <p:spPr bwMode="auto">
          <a:xfrm>
            <a:off x="9937259" y="897304"/>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6" name="Oval 265"/>
          <p:cNvSpPr/>
          <p:nvPr/>
        </p:nvSpPr>
        <p:spPr bwMode="auto">
          <a:xfrm>
            <a:off x="11247703" y="36372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7" name="Oval 266"/>
          <p:cNvSpPr/>
          <p:nvPr/>
        </p:nvSpPr>
        <p:spPr bwMode="auto">
          <a:xfrm>
            <a:off x="8548918" y="36372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8" name="Oval 267"/>
          <p:cNvSpPr/>
          <p:nvPr/>
        </p:nvSpPr>
        <p:spPr bwMode="auto">
          <a:xfrm>
            <a:off x="7731056" y="173046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9" name="Oval 268"/>
          <p:cNvSpPr/>
          <p:nvPr/>
        </p:nvSpPr>
        <p:spPr bwMode="auto">
          <a:xfrm>
            <a:off x="5360002" y="2061291"/>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70" name="Oval 269"/>
          <p:cNvSpPr/>
          <p:nvPr/>
        </p:nvSpPr>
        <p:spPr bwMode="auto">
          <a:xfrm>
            <a:off x="7906365" y="491170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43" name="Oval 342"/>
          <p:cNvSpPr/>
          <p:nvPr/>
        </p:nvSpPr>
        <p:spPr bwMode="auto">
          <a:xfrm>
            <a:off x="11689413" y="156407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61" name="Oval 360"/>
          <p:cNvSpPr/>
          <p:nvPr/>
        </p:nvSpPr>
        <p:spPr bwMode="auto">
          <a:xfrm>
            <a:off x="3142050" y="289090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4" name="Rectangle 213"/>
          <p:cNvSpPr/>
          <p:nvPr/>
        </p:nvSpPr>
        <p:spPr bwMode="auto">
          <a:xfrm>
            <a:off x="2907901" y="1947713"/>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2000" kern="0" spc="50">
                <a:solidFill>
                  <a:schemeClr val="accent2"/>
                </a:solidFill>
                <a:latin typeface="Segoe UI Semibold" panose="020B0702040204020203" pitchFamily="34" charset="0"/>
                <a:cs typeface="Segoe UI Semibold" panose="020B0702040204020203" pitchFamily="34" charset="0"/>
              </a:rPr>
              <a:t>Language</a:t>
            </a:r>
          </a:p>
        </p:txBody>
      </p:sp>
      <p:sp>
        <p:nvSpPr>
          <p:cNvPr id="215" name="Rectangle 214"/>
          <p:cNvSpPr/>
          <p:nvPr/>
        </p:nvSpPr>
        <p:spPr bwMode="auto">
          <a:xfrm>
            <a:off x="6608789" y="804038"/>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Speech</a:t>
            </a:r>
          </a:p>
        </p:txBody>
      </p:sp>
      <p:sp>
        <p:nvSpPr>
          <p:cNvPr id="216" name="Rectangle 215"/>
          <p:cNvSpPr/>
          <p:nvPr/>
        </p:nvSpPr>
        <p:spPr bwMode="auto">
          <a:xfrm>
            <a:off x="6621487" y="587263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Search</a:t>
            </a:r>
          </a:p>
        </p:txBody>
      </p:sp>
      <p:sp>
        <p:nvSpPr>
          <p:cNvPr id="218" name="Rectangle 217"/>
          <p:cNvSpPr/>
          <p:nvPr/>
        </p:nvSpPr>
        <p:spPr bwMode="auto">
          <a:xfrm>
            <a:off x="9961869" y="1947713"/>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Machine </a:t>
            </a:r>
            <a:br>
              <a:rPr lang="en-US" sz="2000" kern="0" spc="50">
                <a:solidFill>
                  <a:schemeClr val="accent2"/>
                </a:solidFill>
                <a:latin typeface="Segoe UI Semibold" panose="020B0702040204020203" pitchFamily="34" charset="0"/>
                <a:cs typeface="Segoe UI Semibold" panose="020B0702040204020203" pitchFamily="34" charset="0"/>
              </a:rPr>
            </a:br>
            <a:r>
              <a:rPr lang="en-US" sz="2000" kern="0" spc="50">
                <a:solidFill>
                  <a:schemeClr val="accent2"/>
                </a:solidFill>
                <a:latin typeface="Segoe UI Semibold" panose="020B0702040204020203" pitchFamily="34" charset="0"/>
                <a:cs typeface="Segoe UI Semibold" panose="020B0702040204020203" pitchFamily="34" charset="0"/>
              </a:rPr>
              <a:t>Learning</a:t>
            </a:r>
          </a:p>
        </p:txBody>
      </p:sp>
      <p:sp>
        <p:nvSpPr>
          <p:cNvPr id="219" name="Rectangle 218"/>
          <p:cNvSpPr/>
          <p:nvPr/>
        </p:nvSpPr>
        <p:spPr bwMode="auto">
          <a:xfrm>
            <a:off x="2809805" y="4865069"/>
            <a:ext cx="1636945" cy="2222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Knowledge</a:t>
            </a:r>
          </a:p>
        </p:txBody>
      </p:sp>
      <p:sp>
        <p:nvSpPr>
          <p:cNvPr id="250" name="Rectangle 249"/>
          <p:cNvSpPr/>
          <p:nvPr/>
        </p:nvSpPr>
        <p:spPr bwMode="auto">
          <a:xfrm>
            <a:off x="10053049" y="486506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Vision</a:t>
            </a:r>
          </a:p>
        </p:txBody>
      </p:sp>
      <p:sp>
        <p:nvSpPr>
          <p:cNvPr id="319" name="Rectangle 318"/>
          <p:cNvSpPr/>
          <p:nvPr/>
        </p:nvSpPr>
        <p:spPr bwMode="auto">
          <a:xfrm>
            <a:off x="11541439" y="3381106"/>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Spell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check</a:t>
            </a:r>
          </a:p>
        </p:txBody>
      </p:sp>
      <p:sp>
        <p:nvSpPr>
          <p:cNvPr id="320" name="Rectangle 319"/>
          <p:cNvSpPr/>
          <p:nvPr/>
        </p:nvSpPr>
        <p:spPr bwMode="auto">
          <a:xfrm>
            <a:off x="10047603" y="24232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 Speech API </a:t>
            </a:r>
          </a:p>
        </p:txBody>
      </p:sp>
      <p:sp>
        <p:nvSpPr>
          <p:cNvPr id="321" name="Rectangle 320"/>
          <p:cNvSpPr/>
          <p:nvPr/>
        </p:nvSpPr>
        <p:spPr bwMode="auto">
          <a:xfrm>
            <a:off x="887651" y="44575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Entity linking</a:t>
            </a:r>
          </a:p>
        </p:txBody>
      </p:sp>
      <p:sp>
        <p:nvSpPr>
          <p:cNvPr id="322" name="Rectangle 321"/>
          <p:cNvSpPr/>
          <p:nvPr/>
        </p:nvSpPr>
        <p:spPr bwMode="auto">
          <a:xfrm>
            <a:off x="5560587" y="2018271"/>
            <a:ext cx="198784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Recommendation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API</a:t>
            </a:r>
          </a:p>
        </p:txBody>
      </p:sp>
      <p:sp>
        <p:nvSpPr>
          <p:cNvPr id="323" name="Rectangle 322"/>
          <p:cNvSpPr/>
          <p:nvPr/>
        </p:nvSpPr>
        <p:spPr bwMode="auto">
          <a:xfrm>
            <a:off x="5103452" y="4844137"/>
            <a:ext cx="1731572"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Bing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autosuggest</a:t>
            </a:r>
          </a:p>
        </p:txBody>
      </p:sp>
      <p:sp>
        <p:nvSpPr>
          <p:cNvPr id="324" name="Rectangle 323"/>
          <p:cNvSpPr/>
          <p:nvPr/>
        </p:nvSpPr>
        <p:spPr bwMode="auto">
          <a:xfrm>
            <a:off x="6181510" y="4844137"/>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algn="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Computer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vision</a:t>
            </a:r>
          </a:p>
        </p:txBody>
      </p:sp>
      <p:sp>
        <p:nvSpPr>
          <p:cNvPr id="325" name="Rectangle 324"/>
          <p:cNvSpPr/>
          <p:nvPr/>
        </p:nvSpPr>
        <p:spPr bwMode="auto">
          <a:xfrm>
            <a:off x="11414457" y="533404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Emotion</a:t>
            </a:r>
          </a:p>
        </p:txBody>
      </p:sp>
      <p:sp>
        <p:nvSpPr>
          <p:cNvPr id="326" name="Rectangle 325"/>
          <p:cNvSpPr/>
          <p:nvPr/>
        </p:nvSpPr>
        <p:spPr bwMode="auto">
          <a:xfrm>
            <a:off x="113060" y="198327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Forecasting</a:t>
            </a:r>
          </a:p>
        </p:txBody>
      </p:sp>
      <p:sp>
        <p:nvSpPr>
          <p:cNvPr id="328" name="Rectangle 327"/>
          <p:cNvSpPr/>
          <p:nvPr/>
        </p:nvSpPr>
        <p:spPr bwMode="auto">
          <a:xfrm>
            <a:off x="10897506" y="1398866"/>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Text to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speech</a:t>
            </a:r>
          </a:p>
        </p:txBody>
      </p:sp>
      <p:sp>
        <p:nvSpPr>
          <p:cNvPr id="329" name="Rectangle 328"/>
          <p:cNvSpPr/>
          <p:nvPr/>
        </p:nvSpPr>
        <p:spPr bwMode="auto">
          <a:xfrm>
            <a:off x="1243200" y="3275651"/>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Thumbnail generation</a:t>
            </a:r>
          </a:p>
        </p:txBody>
      </p:sp>
      <p:sp>
        <p:nvSpPr>
          <p:cNvPr id="330" name="Rectangle 329"/>
          <p:cNvSpPr/>
          <p:nvPr/>
        </p:nvSpPr>
        <p:spPr bwMode="auto">
          <a:xfrm>
            <a:off x="1484464" y="5903667"/>
            <a:ext cx="1731572"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Anomaly</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detection</a:t>
            </a:r>
          </a:p>
        </p:txBody>
      </p:sp>
      <p:sp>
        <p:nvSpPr>
          <p:cNvPr id="331" name="Rectangle 330"/>
          <p:cNvSpPr/>
          <p:nvPr/>
        </p:nvSpPr>
        <p:spPr bwMode="auto">
          <a:xfrm>
            <a:off x="7529079" y="2064836"/>
            <a:ext cx="1487215" cy="3284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Custom Speech Service</a:t>
            </a:r>
          </a:p>
        </p:txBody>
      </p:sp>
      <p:sp>
        <p:nvSpPr>
          <p:cNvPr id="332" name="Rectangle 331"/>
          <p:cNvSpPr/>
          <p:nvPr/>
        </p:nvSpPr>
        <p:spPr bwMode="auto">
          <a:xfrm>
            <a:off x="8714294" y="154474"/>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 </a:t>
            </a:r>
            <a:br>
              <a:rPr lang="en-US" sz="1199" kern="0" spc="50" dirty="0">
                <a:solidFill>
                  <a:schemeClr val="accent2"/>
                </a:solidFill>
                <a:cs typeface="Segoe UI Semibold" panose="020B0702040204020203" pitchFamily="34" charset="0"/>
              </a:rPr>
            </a:br>
            <a:r>
              <a:rPr lang="en-US" sz="1199" kern="0" spc="50" dirty="0">
                <a:solidFill>
                  <a:schemeClr val="accent2"/>
                </a:solidFill>
                <a:cs typeface="Segoe UI Semibold" panose="020B0702040204020203" pitchFamily="34" charset="0"/>
              </a:rPr>
              <a:t>Image search API</a:t>
            </a:r>
          </a:p>
        </p:txBody>
      </p:sp>
      <p:sp>
        <p:nvSpPr>
          <p:cNvPr id="333" name="Rectangle 332"/>
          <p:cNvSpPr/>
          <p:nvPr/>
        </p:nvSpPr>
        <p:spPr bwMode="auto">
          <a:xfrm>
            <a:off x="189250" y="435860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Web language model</a:t>
            </a:r>
          </a:p>
        </p:txBody>
      </p:sp>
      <p:sp>
        <p:nvSpPr>
          <p:cNvPr id="335" name="Rectangle 334"/>
          <p:cNvSpPr/>
          <p:nvPr/>
        </p:nvSpPr>
        <p:spPr bwMode="auto">
          <a:xfrm>
            <a:off x="4608221" y="535162"/>
            <a:ext cx="173169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Customer feedback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analysis</a:t>
            </a:r>
          </a:p>
        </p:txBody>
      </p:sp>
      <p:sp>
        <p:nvSpPr>
          <p:cNvPr id="336" name="Rectangle 335"/>
          <p:cNvSpPr/>
          <p:nvPr/>
        </p:nvSpPr>
        <p:spPr bwMode="auto">
          <a:xfrm>
            <a:off x="9154178" y="3305175"/>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Academic knowledge</a:t>
            </a:r>
          </a:p>
        </p:txBody>
      </p:sp>
      <p:sp>
        <p:nvSpPr>
          <p:cNvPr id="337" name="Rectangle 336"/>
          <p:cNvSpPr/>
          <p:nvPr/>
        </p:nvSpPr>
        <p:spPr bwMode="auto">
          <a:xfrm>
            <a:off x="8436954" y="583982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OCR, tagging, captioning</a:t>
            </a:r>
          </a:p>
        </p:txBody>
      </p:sp>
      <p:sp>
        <p:nvSpPr>
          <p:cNvPr id="338" name="Rectangle 337"/>
          <p:cNvSpPr/>
          <p:nvPr/>
        </p:nvSpPr>
        <p:spPr bwMode="auto">
          <a:xfrm>
            <a:off x="3770142" y="5955487"/>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Sentiment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scoring</a:t>
            </a:r>
          </a:p>
        </p:txBody>
      </p:sp>
      <p:sp>
        <p:nvSpPr>
          <p:cNvPr id="339" name="Rectangle 338"/>
          <p:cNvSpPr/>
          <p:nvPr/>
        </p:nvSpPr>
        <p:spPr bwMode="auto">
          <a:xfrm>
            <a:off x="2513020" y="877755"/>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a:t>
            </a:r>
            <a:br>
              <a:rPr lang="en-US" sz="1199" kern="0" spc="50" dirty="0">
                <a:solidFill>
                  <a:schemeClr val="accent2"/>
                </a:solidFill>
                <a:cs typeface="Segoe UI Semibold" panose="020B0702040204020203" pitchFamily="34" charset="0"/>
              </a:rPr>
            </a:br>
            <a:r>
              <a:rPr lang="en-US" sz="1199" kern="0" spc="50" dirty="0">
                <a:solidFill>
                  <a:schemeClr val="accent2"/>
                </a:solidFill>
                <a:cs typeface="Segoe UI Semibold" panose="020B0702040204020203" pitchFamily="34" charset="0"/>
              </a:rPr>
              <a:t>News search API</a:t>
            </a:r>
          </a:p>
        </p:txBody>
      </p:sp>
      <p:sp>
        <p:nvSpPr>
          <p:cNvPr id="342" name="Rectangle 341"/>
          <p:cNvSpPr/>
          <p:nvPr/>
        </p:nvSpPr>
        <p:spPr bwMode="auto">
          <a:xfrm>
            <a:off x="10246221" y="6413138"/>
            <a:ext cx="173169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Bing</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web search</a:t>
            </a:r>
          </a:p>
        </p:txBody>
      </p:sp>
      <p:sp>
        <p:nvSpPr>
          <p:cNvPr id="363" name="Rectangle 362"/>
          <p:cNvSpPr/>
          <p:nvPr/>
        </p:nvSpPr>
        <p:spPr bwMode="auto">
          <a:xfrm>
            <a:off x="3268338" y="2651019"/>
            <a:ext cx="198784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Text analytics</a:t>
            </a:r>
          </a:p>
        </p:txBody>
      </p:sp>
      <p:sp>
        <p:nvSpPr>
          <p:cNvPr id="234" name="Rectangle 233"/>
          <p:cNvSpPr/>
          <p:nvPr/>
        </p:nvSpPr>
        <p:spPr bwMode="auto">
          <a:xfrm>
            <a:off x="3771971" y="3211306"/>
            <a:ext cx="4892534" cy="2918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3999" kern="0" dirty="0">
                <a:solidFill>
                  <a:schemeClr val="accent2"/>
                </a:solidFill>
                <a:latin typeface="Segoe UI Light"/>
              </a:rPr>
              <a:t>Cognitive Services APIs</a:t>
            </a:r>
          </a:p>
        </p:txBody>
      </p:sp>
      <p:grpSp>
        <p:nvGrpSpPr>
          <p:cNvPr id="10" name="Group 4"/>
          <p:cNvGrpSpPr>
            <a:grpSpLocks noChangeAspect="1"/>
          </p:cNvGrpSpPr>
          <p:nvPr/>
        </p:nvGrpSpPr>
        <p:grpSpPr bwMode="auto">
          <a:xfrm>
            <a:off x="5694394" y="3797709"/>
            <a:ext cx="1047688" cy="658345"/>
            <a:chOff x="4440" y="2205"/>
            <a:chExt cx="1332" cy="837"/>
          </a:xfrm>
          <a:solidFill>
            <a:schemeClr val="accent2"/>
          </a:solidFill>
        </p:grpSpPr>
        <p:sp>
          <p:nvSpPr>
            <p:cNvPr id="13"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Oval 131"/>
          <p:cNvSpPr/>
          <p:nvPr/>
        </p:nvSpPr>
        <p:spPr bwMode="auto">
          <a:xfrm>
            <a:off x="1276907" y="5979939"/>
            <a:ext cx="231173" cy="231173"/>
          </a:xfrm>
          <a:prstGeom prst="ellipse">
            <a:avLst/>
          </a:prstGeom>
          <a:solidFill>
            <a:schemeClr val="bg1">
              <a:lumMod val="8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33" name="Rectangle 132"/>
          <p:cNvSpPr/>
          <p:nvPr/>
        </p:nvSpPr>
        <p:spPr bwMode="auto">
          <a:xfrm>
            <a:off x="3186848" y="408722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err="1">
                <a:solidFill>
                  <a:schemeClr val="accent2"/>
                </a:solidFill>
                <a:cs typeface="Segoe UI Semibold" panose="020B0702040204020203" pitchFamily="34" charset="0"/>
              </a:rPr>
              <a:t>QnA</a:t>
            </a:r>
            <a:r>
              <a:rPr lang="en-US" sz="1199" kern="0" spc="50">
                <a:solidFill>
                  <a:schemeClr val="accent2"/>
                </a:solidFill>
                <a:cs typeface="Segoe UI Semibold" panose="020B0702040204020203" pitchFamily="34" charset="0"/>
              </a:rPr>
              <a:t> Maker</a:t>
            </a:r>
          </a:p>
        </p:txBody>
      </p:sp>
      <p:sp>
        <p:nvSpPr>
          <p:cNvPr id="134" name="Oval 133"/>
          <p:cNvSpPr/>
          <p:nvPr/>
        </p:nvSpPr>
        <p:spPr bwMode="auto">
          <a:xfrm>
            <a:off x="3094037" y="4138480"/>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135" name="Straight Connector 134"/>
          <p:cNvCxnSpPr>
            <a:stCxn id="134" idx="3"/>
            <a:endCxn id="197" idx="7"/>
          </p:cNvCxnSpPr>
          <p:nvPr/>
        </p:nvCxnSpPr>
        <p:spPr>
          <a:xfrm flipH="1">
            <a:off x="2690585" y="4335798"/>
            <a:ext cx="437307" cy="42213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cxnSpLocks/>
          </p:cNvCxnSpPr>
          <p:nvPr/>
        </p:nvCxnSpPr>
        <p:spPr>
          <a:xfrm flipV="1">
            <a:off x="6214315" y="6381619"/>
            <a:ext cx="0" cy="79744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5084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5" name="Group 164"/>
          <p:cNvGrpSpPr/>
          <p:nvPr/>
        </p:nvGrpSpPr>
        <p:grpSpPr>
          <a:xfrm>
            <a:off x="572004" y="4272077"/>
            <a:ext cx="2925665" cy="1676328"/>
            <a:chOff x="504297" y="3464520"/>
            <a:chExt cx="2926080" cy="1676567"/>
          </a:xfrm>
        </p:grpSpPr>
        <p:sp>
          <p:nvSpPr>
            <p:cNvPr id="127" name="TextBox 126"/>
            <p:cNvSpPr txBox="1"/>
            <p:nvPr/>
          </p:nvSpPr>
          <p:spPr>
            <a:xfrm>
              <a:off x="504297" y="3464520"/>
              <a:ext cx="2926080" cy="960357"/>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Computer Vision API</a:t>
              </a:r>
            </a:p>
          </p:txBody>
        </p:sp>
        <p:sp>
          <p:nvSpPr>
            <p:cNvPr id="20" name="Rectangle 19"/>
            <p:cNvSpPr/>
            <p:nvPr/>
          </p:nvSpPr>
          <p:spPr>
            <a:xfrm>
              <a:off x="758214" y="4300738"/>
              <a:ext cx="2418248" cy="840349"/>
            </a:xfrm>
            <a:prstGeom prst="rect">
              <a:avLst/>
            </a:prstGeom>
          </p:spPr>
          <p:txBody>
            <a:bodyPr wrap="square">
              <a:spAutoFit/>
            </a:bodyPr>
            <a:lstStyle/>
            <a:p>
              <a:pPr algn="ctr" defTabSz="914224">
                <a:lnSpc>
                  <a:spcPct val="90000"/>
                </a:lnSpc>
                <a:spcAft>
                  <a:spcPts val="600"/>
                </a:spcAft>
                <a:defRPr/>
              </a:pPr>
              <a:r>
                <a:rPr lang="en-US"/>
                <a:t>Distill actionable information from images </a:t>
              </a:r>
            </a:p>
          </p:txBody>
        </p:sp>
      </p:grpSp>
      <p:grpSp>
        <p:nvGrpSpPr>
          <p:cNvPr id="168" name="Group 167"/>
          <p:cNvGrpSpPr/>
          <p:nvPr/>
        </p:nvGrpSpPr>
        <p:grpSpPr>
          <a:xfrm>
            <a:off x="8940190" y="4410577"/>
            <a:ext cx="2925665" cy="1537829"/>
            <a:chOff x="8873669" y="3603039"/>
            <a:chExt cx="2926080" cy="1538048"/>
          </a:xfrm>
        </p:grpSpPr>
        <p:sp>
          <p:nvSpPr>
            <p:cNvPr id="132" name="TextBox 131"/>
            <p:cNvSpPr txBox="1"/>
            <p:nvPr/>
          </p:nvSpPr>
          <p:spPr>
            <a:xfrm>
              <a:off x="8873669" y="3603039"/>
              <a:ext cx="2926080" cy="68331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800" b="1"/>
                <a:t>Video</a:t>
              </a:r>
              <a:r>
                <a:rPr lang="en-US" sz="2400" b="1"/>
                <a:t> API</a:t>
              </a:r>
            </a:p>
          </p:txBody>
        </p:sp>
        <p:sp>
          <p:nvSpPr>
            <p:cNvPr id="133" name="Rectangle 132"/>
            <p:cNvSpPr/>
            <p:nvPr/>
          </p:nvSpPr>
          <p:spPr>
            <a:xfrm>
              <a:off x="9127586" y="4300738"/>
              <a:ext cx="2418248" cy="840349"/>
            </a:xfrm>
            <a:prstGeom prst="rect">
              <a:avLst/>
            </a:prstGeom>
          </p:spPr>
          <p:txBody>
            <a:bodyPr wrap="square">
              <a:spAutoFit/>
            </a:bodyPr>
            <a:lstStyle/>
            <a:p>
              <a:pPr algn="ctr" defTabSz="914224">
                <a:lnSpc>
                  <a:spcPct val="90000"/>
                </a:lnSpc>
                <a:spcAft>
                  <a:spcPts val="600"/>
                </a:spcAft>
                <a:defRPr/>
              </a:pPr>
              <a:r>
                <a:rPr lang="en-US"/>
                <a:t>Analyze, edit, and process videos within your app</a:t>
              </a:r>
            </a:p>
          </p:txBody>
        </p:sp>
      </p:grpSp>
      <p:grpSp>
        <p:nvGrpSpPr>
          <p:cNvPr id="166" name="Group 165"/>
          <p:cNvGrpSpPr/>
          <p:nvPr/>
        </p:nvGrpSpPr>
        <p:grpSpPr>
          <a:xfrm>
            <a:off x="3361400" y="4438276"/>
            <a:ext cx="2925665" cy="1510129"/>
            <a:chOff x="3294088" y="3630743"/>
            <a:chExt cx="2926080" cy="1510344"/>
          </a:xfrm>
        </p:grpSpPr>
        <p:sp>
          <p:nvSpPr>
            <p:cNvPr id="135" name="TextBox 134"/>
            <p:cNvSpPr txBox="1"/>
            <p:nvPr/>
          </p:nvSpPr>
          <p:spPr>
            <a:xfrm>
              <a:off x="3294088"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Face API</a:t>
              </a:r>
            </a:p>
          </p:txBody>
        </p:sp>
        <p:sp>
          <p:nvSpPr>
            <p:cNvPr id="136" name="Rectangle 135"/>
            <p:cNvSpPr/>
            <p:nvPr/>
          </p:nvSpPr>
          <p:spPr>
            <a:xfrm>
              <a:off x="3548005" y="4300738"/>
              <a:ext cx="2418248" cy="840349"/>
            </a:xfrm>
            <a:prstGeom prst="rect">
              <a:avLst/>
            </a:prstGeom>
          </p:spPr>
          <p:txBody>
            <a:bodyPr wrap="square">
              <a:spAutoFit/>
            </a:bodyPr>
            <a:lstStyle/>
            <a:p>
              <a:pPr algn="ctr" defTabSz="914224">
                <a:lnSpc>
                  <a:spcPct val="90000"/>
                </a:lnSpc>
                <a:spcAft>
                  <a:spcPts val="600"/>
                </a:spcAft>
                <a:defRPr/>
              </a:pPr>
              <a:r>
                <a:rPr lang="en-US"/>
                <a:t>Detect, identify, analyze, organize, and tag faces in photos</a:t>
              </a:r>
            </a:p>
          </p:txBody>
        </p:sp>
      </p:grpSp>
      <p:grpSp>
        <p:nvGrpSpPr>
          <p:cNvPr id="167" name="Group 166"/>
          <p:cNvGrpSpPr/>
          <p:nvPr/>
        </p:nvGrpSpPr>
        <p:grpSpPr>
          <a:xfrm>
            <a:off x="6150795" y="4438277"/>
            <a:ext cx="2925665" cy="1510129"/>
            <a:chOff x="6083879" y="3630743"/>
            <a:chExt cx="2926080" cy="1510344"/>
          </a:xfrm>
        </p:grpSpPr>
        <p:sp>
          <p:nvSpPr>
            <p:cNvPr id="138" name="TextBox 137"/>
            <p:cNvSpPr txBox="1"/>
            <p:nvPr/>
          </p:nvSpPr>
          <p:spPr>
            <a:xfrm>
              <a:off x="6083879"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Emotion API</a:t>
              </a:r>
            </a:p>
          </p:txBody>
        </p:sp>
        <p:sp>
          <p:nvSpPr>
            <p:cNvPr id="139" name="Rectangle 138"/>
            <p:cNvSpPr/>
            <p:nvPr/>
          </p:nvSpPr>
          <p:spPr>
            <a:xfrm>
              <a:off x="6337796" y="4300738"/>
              <a:ext cx="2418248" cy="840349"/>
            </a:xfrm>
            <a:prstGeom prst="rect">
              <a:avLst/>
            </a:prstGeom>
          </p:spPr>
          <p:txBody>
            <a:bodyPr wrap="square">
              <a:spAutoFit/>
            </a:bodyPr>
            <a:lstStyle/>
            <a:p>
              <a:pPr algn="ctr" defTabSz="914224">
                <a:lnSpc>
                  <a:spcPct val="90000"/>
                </a:lnSpc>
                <a:spcAft>
                  <a:spcPts val="600"/>
                </a:spcAft>
                <a:defRPr/>
              </a:pPr>
              <a:r>
                <a:rPr lang="en-US"/>
                <a:t>Personalize experiences with emotion recognition</a:t>
              </a:r>
            </a:p>
          </p:txBody>
        </p:sp>
      </p:grpSp>
      <p:grpSp>
        <p:nvGrpSpPr>
          <p:cNvPr id="92" name="Group 91"/>
          <p:cNvGrpSpPr/>
          <p:nvPr/>
        </p:nvGrpSpPr>
        <p:grpSpPr>
          <a:xfrm>
            <a:off x="9647465" y="2704843"/>
            <a:ext cx="1599973" cy="1599973"/>
            <a:chOff x="9536611" y="2704730"/>
            <a:chExt cx="1600200" cy="1600200"/>
          </a:xfrm>
        </p:grpSpPr>
        <p:sp>
          <p:nvSpPr>
            <p:cNvPr id="93" name="Rectangle 92"/>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94" name="Group 93"/>
            <p:cNvGrpSpPr/>
            <p:nvPr/>
          </p:nvGrpSpPr>
          <p:grpSpPr>
            <a:xfrm>
              <a:off x="9689012" y="3097901"/>
              <a:ext cx="1295398" cy="813858"/>
              <a:chOff x="9689012" y="2290234"/>
              <a:chExt cx="1295398" cy="813858"/>
            </a:xfrm>
          </p:grpSpPr>
          <p:grpSp>
            <p:nvGrpSpPr>
              <p:cNvPr id="95" name="Group 94"/>
              <p:cNvGrpSpPr/>
              <p:nvPr/>
            </p:nvGrpSpPr>
            <p:grpSpPr>
              <a:xfrm>
                <a:off x="9689012" y="2290234"/>
                <a:ext cx="1295398" cy="813858"/>
                <a:chOff x="5531790" y="639909"/>
                <a:chExt cx="640080" cy="402143"/>
              </a:xfrm>
            </p:grpSpPr>
            <p:sp>
              <p:nvSpPr>
                <p:cNvPr id="97"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98"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96" name="Isosceles Triangle 95"/>
              <p:cNvSpPr/>
              <p:nvPr/>
            </p:nvSpPr>
            <p:spPr>
              <a:xfrm rot="5400000">
                <a:off x="10236667" y="2571094"/>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99" name="Group 98"/>
          <p:cNvGrpSpPr/>
          <p:nvPr/>
        </p:nvGrpSpPr>
        <p:grpSpPr>
          <a:xfrm>
            <a:off x="6813643" y="2704843"/>
            <a:ext cx="1599973" cy="1599973"/>
            <a:chOff x="6746821" y="2704730"/>
            <a:chExt cx="1600200" cy="1600200"/>
          </a:xfrm>
        </p:grpSpPr>
        <p:sp>
          <p:nvSpPr>
            <p:cNvPr id="100" name="Rectangle 99"/>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1" name="Group 100"/>
            <p:cNvGrpSpPr/>
            <p:nvPr/>
          </p:nvGrpSpPr>
          <p:grpSpPr>
            <a:xfrm>
              <a:off x="6899222" y="3097901"/>
              <a:ext cx="1295398" cy="813858"/>
              <a:chOff x="6899222" y="2290234"/>
              <a:chExt cx="1295398" cy="813858"/>
            </a:xfrm>
          </p:grpSpPr>
          <p:grpSp>
            <p:nvGrpSpPr>
              <p:cNvPr id="106" name="Group 105"/>
              <p:cNvGrpSpPr/>
              <p:nvPr/>
            </p:nvGrpSpPr>
            <p:grpSpPr>
              <a:xfrm>
                <a:off x="6899222" y="2290234"/>
                <a:ext cx="1295398" cy="813858"/>
                <a:chOff x="5531790" y="639909"/>
                <a:chExt cx="640080" cy="402143"/>
              </a:xfrm>
            </p:grpSpPr>
            <p:sp>
              <p:nvSpPr>
                <p:cNvPr id="111"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2"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07" name="Group 106"/>
              <p:cNvGrpSpPr/>
              <p:nvPr/>
            </p:nvGrpSpPr>
            <p:grpSpPr>
              <a:xfrm>
                <a:off x="7370202" y="2592176"/>
                <a:ext cx="353433" cy="313865"/>
                <a:chOff x="7370202" y="2592176"/>
                <a:chExt cx="353433" cy="313865"/>
              </a:xfrm>
            </p:grpSpPr>
            <p:sp>
              <p:nvSpPr>
                <p:cNvPr id="108" name="Oval 107"/>
                <p:cNvSpPr/>
                <p:nvPr/>
              </p:nvSpPr>
              <p:spPr>
                <a:xfrm>
                  <a:off x="7370202" y="2592176"/>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09" name="Oval 108"/>
                <p:cNvSpPr/>
                <p:nvPr/>
              </p:nvSpPr>
              <p:spPr>
                <a:xfrm>
                  <a:off x="7625497" y="2592177"/>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10" name="Oval 109"/>
                <p:cNvSpPr/>
                <p:nvPr/>
              </p:nvSpPr>
              <p:spPr>
                <a:xfrm>
                  <a:off x="7473166" y="2758536"/>
                  <a:ext cx="147505" cy="147505"/>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17" name="Group 116"/>
          <p:cNvGrpSpPr/>
          <p:nvPr/>
        </p:nvGrpSpPr>
        <p:grpSpPr>
          <a:xfrm>
            <a:off x="4024248" y="2704843"/>
            <a:ext cx="1599973" cy="1599973"/>
            <a:chOff x="3957030" y="2704730"/>
            <a:chExt cx="1600200" cy="1600200"/>
          </a:xfrm>
        </p:grpSpPr>
        <p:sp>
          <p:nvSpPr>
            <p:cNvPr id="118" name="Rectangle 117"/>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9" name="Group 118"/>
            <p:cNvGrpSpPr/>
            <p:nvPr/>
          </p:nvGrpSpPr>
          <p:grpSpPr>
            <a:xfrm>
              <a:off x="4109431" y="3097901"/>
              <a:ext cx="1295398" cy="813858"/>
              <a:chOff x="4109431" y="2290234"/>
              <a:chExt cx="1295398" cy="813858"/>
            </a:xfrm>
          </p:grpSpPr>
          <p:grpSp>
            <p:nvGrpSpPr>
              <p:cNvPr id="120" name="Group 119"/>
              <p:cNvGrpSpPr/>
              <p:nvPr/>
            </p:nvGrpSpPr>
            <p:grpSpPr>
              <a:xfrm>
                <a:off x="4109431" y="2290234"/>
                <a:ext cx="1295398" cy="813858"/>
                <a:chOff x="5531790" y="639909"/>
                <a:chExt cx="640080" cy="402143"/>
              </a:xfrm>
            </p:grpSpPr>
            <p:sp>
              <p:nvSpPr>
                <p:cNvPr id="130"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1"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1" name="Group 120"/>
              <p:cNvGrpSpPr/>
              <p:nvPr/>
            </p:nvGrpSpPr>
            <p:grpSpPr>
              <a:xfrm>
                <a:off x="4575518" y="2593197"/>
                <a:ext cx="363224" cy="294465"/>
                <a:chOff x="4621484" y="2700473"/>
                <a:chExt cx="255710" cy="207303"/>
              </a:xfrm>
            </p:grpSpPr>
            <p:sp>
              <p:nvSpPr>
                <p:cNvPr id="126"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rgbClr val="FFFFFF"/>
                </a:solidFill>
                <a:ln w="12700" cap="flat" cmpd="sng" algn="ctr">
                  <a:noFill/>
                  <a:prstDash val="solid"/>
                  <a:miter lim="800000"/>
                </a:ln>
                <a:effectLst/>
              </p:spPr>
              <p:txBody>
                <a:bodyPr rtlCol="0" anchor="ctr"/>
                <a:lstStyle/>
                <a:p>
                  <a:pPr algn="ctr" defTabSz="914224">
                    <a:defRPr/>
                  </a:pPr>
                  <a:endParaRPr lang="en-US" kern="0" baseline="-25000">
                    <a:solidFill>
                      <a:prstClr val="white"/>
                    </a:solidFill>
                    <a:latin typeface="Segoe UI"/>
                  </a:endParaRPr>
                </a:p>
              </p:txBody>
            </p:sp>
            <p:sp>
              <p:nvSpPr>
                <p:cNvPr id="128" name="Oval 127"/>
                <p:cNvSpPr/>
                <p:nvPr/>
              </p:nvSpPr>
              <p:spPr>
                <a:xfrm>
                  <a:off x="4624930" y="2700473"/>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9" name="Oval 128"/>
                <p:cNvSpPr/>
                <p:nvPr/>
              </p:nvSpPr>
              <p:spPr>
                <a:xfrm>
                  <a:off x="4804658" y="2700474"/>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34" name="Group 133"/>
          <p:cNvGrpSpPr/>
          <p:nvPr/>
        </p:nvGrpSpPr>
        <p:grpSpPr>
          <a:xfrm>
            <a:off x="1234852" y="2704843"/>
            <a:ext cx="1599973" cy="1599973"/>
            <a:chOff x="1167239" y="2704730"/>
            <a:chExt cx="1600200" cy="1600200"/>
          </a:xfrm>
        </p:grpSpPr>
        <p:sp>
          <p:nvSpPr>
            <p:cNvPr id="137" name="Rectangle 136"/>
            <p:cNvSpPr/>
            <p:nvPr/>
          </p:nvSpPr>
          <p:spPr>
            <a:xfrm>
              <a:off x="1167239" y="2704730"/>
              <a:ext cx="1600200" cy="1600200"/>
            </a:xfrm>
            <a:prstGeom prst="rect">
              <a:avLst/>
            </a:prstGeom>
            <a:solidFill>
              <a:schemeClr val="accent2"/>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nvGrpSpPr>
            <p:cNvPr id="143" name="Group 142"/>
            <p:cNvGrpSpPr/>
            <p:nvPr/>
          </p:nvGrpSpPr>
          <p:grpSpPr>
            <a:xfrm>
              <a:off x="1319640" y="3097901"/>
              <a:ext cx="1295398" cy="813858"/>
              <a:chOff x="1319640" y="2290234"/>
              <a:chExt cx="1295398" cy="813858"/>
            </a:xfrm>
          </p:grpSpPr>
          <p:grpSp>
            <p:nvGrpSpPr>
              <p:cNvPr id="145" name="Group 144"/>
              <p:cNvGrpSpPr/>
              <p:nvPr/>
            </p:nvGrpSpPr>
            <p:grpSpPr>
              <a:xfrm>
                <a:off x="1319640" y="2290234"/>
                <a:ext cx="1295398" cy="813858"/>
                <a:chOff x="5531790" y="639909"/>
                <a:chExt cx="640080" cy="402143"/>
              </a:xfrm>
            </p:grpSpPr>
            <p:sp>
              <p:nvSpPr>
                <p:cNvPr id="15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56"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46" name="Rectangle 145"/>
              <p:cNvSpPr/>
              <p:nvPr/>
            </p:nvSpPr>
            <p:spPr>
              <a:xfrm>
                <a:off x="1831662"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48" name="Rectangle 147"/>
              <p:cNvSpPr/>
              <p:nvPr/>
            </p:nvSpPr>
            <p:spPr>
              <a:xfrm>
                <a:off x="1994108"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0" name="Rectangle 149"/>
              <p:cNvSpPr/>
              <p:nvPr/>
            </p:nvSpPr>
            <p:spPr>
              <a:xfrm>
                <a:off x="1831662"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1" name="Rectangle 150"/>
              <p:cNvSpPr/>
              <p:nvPr/>
            </p:nvSpPr>
            <p:spPr>
              <a:xfrm>
                <a:off x="1994108"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2" name="Title 1"/>
          <p:cNvSpPr>
            <a:spLocks noGrp="1"/>
          </p:cNvSpPr>
          <p:nvPr>
            <p:ph type="title"/>
          </p:nvPr>
        </p:nvSpPr>
        <p:spPr/>
        <p:txBody>
          <a:bodyPr/>
          <a:lstStyle/>
          <a:p>
            <a:r>
              <a:rPr lang="en-US"/>
              <a:t>Vision</a:t>
            </a:r>
          </a:p>
        </p:txBody>
      </p:sp>
    </p:spTree>
    <p:extLst>
      <p:ext uri="{BB962C8B-B14F-4D97-AF65-F5344CB8AC3E}">
        <p14:creationId xmlns:p14="http://schemas.microsoft.com/office/powerpoint/2010/main" val="302958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Group 22"/>
          <p:cNvGrpSpPr/>
          <p:nvPr/>
        </p:nvGrpSpPr>
        <p:grpSpPr>
          <a:xfrm>
            <a:off x="930708" y="4465976"/>
            <a:ext cx="2925665" cy="1482429"/>
            <a:chOff x="504297" y="3658447"/>
            <a:chExt cx="2926080" cy="1482640"/>
          </a:xfrm>
        </p:grpSpPr>
        <p:sp>
          <p:nvSpPr>
            <p:cNvPr id="24" name="TextBox 23"/>
            <p:cNvSpPr txBox="1"/>
            <p:nvPr/>
          </p:nvSpPr>
          <p:spPr>
            <a:xfrm>
              <a:off x="504297" y="3658447"/>
              <a:ext cx="2926080" cy="572503"/>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Bing Speech API</a:t>
              </a:r>
            </a:p>
          </p:txBody>
        </p:sp>
        <p:sp>
          <p:nvSpPr>
            <p:cNvPr id="25" name="Rectangle 24"/>
            <p:cNvSpPr/>
            <p:nvPr/>
          </p:nvSpPr>
          <p:spPr>
            <a:xfrm>
              <a:off x="637301" y="4300738"/>
              <a:ext cx="2660073" cy="840349"/>
            </a:xfrm>
            <a:prstGeom prst="rect">
              <a:avLst/>
            </a:prstGeom>
          </p:spPr>
          <p:txBody>
            <a:bodyPr wrap="square">
              <a:spAutoFit/>
            </a:bodyPr>
            <a:lstStyle/>
            <a:p>
              <a:pPr algn="ctr" defTabSz="914224">
                <a:lnSpc>
                  <a:spcPct val="90000"/>
                </a:lnSpc>
                <a:spcAft>
                  <a:spcPts val="600"/>
                </a:spcAft>
                <a:defRPr/>
              </a:pPr>
              <a:r>
                <a:rPr lang="en-US"/>
                <a:t>Convert speech to text and back again, and understand its intent</a:t>
              </a:r>
            </a:p>
          </p:txBody>
        </p:sp>
      </p:grpSp>
      <p:grpSp>
        <p:nvGrpSpPr>
          <p:cNvPr id="26" name="Group 25"/>
          <p:cNvGrpSpPr/>
          <p:nvPr/>
        </p:nvGrpSpPr>
        <p:grpSpPr>
          <a:xfrm>
            <a:off x="4603851" y="4327478"/>
            <a:ext cx="3218231" cy="1371630"/>
            <a:chOff x="3147784" y="3519928"/>
            <a:chExt cx="3218688" cy="1371825"/>
          </a:xfrm>
        </p:grpSpPr>
        <p:sp>
          <p:nvSpPr>
            <p:cNvPr id="27" name="TextBox 26"/>
            <p:cNvSpPr txBox="1"/>
            <p:nvPr/>
          </p:nvSpPr>
          <p:spPr>
            <a:xfrm>
              <a:off x="3147784" y="3519928"/>
              <a:ext cx="3218688"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Speaker Recognition API</a:t>
              </a:r>
            </a:p>
          </p:txBody>
        </p:sp>
        <p:sp>
          <p:nvSpPr>
            <p:cNvPr id="28" name="Rectangle 27"/>
            <p:cNvSpPr/>
            <p:nvPr/>
          </p:nvSpPr>
          <p:spPr>
            <a:xfrm>
              <a:off x="3427092" y="4300738"/>
              <a:ext cx="2660073" cy="591015"/>
            </a:xfrm>
            <a:prstGeom prst="rect">
              <a:avLst/>
            </a:prstGeom>
          </p:spPr>
          <p:txBody>
            <a:bodyPr wrap="square">
              <a:spAutoFit/>
            </a:bodyPr>
            <a:lstStyle/>
            <a:p>
              <a:pPr algn="ctr" defTabSz="914224">
                <a:lnSpc>
                  <a:spcPct val="90000"/>
                </a:lnSpc>
                <a:spcAft>
                  <a:spcPts val="600"/>
                </a:spcAft>
                <a:defRPr/>
              </a:pPr>
              <a:r>
                <a:rPr lang="en-US"/>
                <a:t>Give your app the ability to know who's talking</a:t>
              </a:r>
            </a:p>
          </p:txBody>
        </p:sp>
      </p:grpSp>
      <p:grpSp>
        <p:nvGrpSpPr>
          <p:cNvPr id="29" name="Group 28"/>
          <p:cNvGrpSpPr/>
          <p:nvPr/>
        </p:nvGrpSpPr>
        <p:grpSpPr>
          <a:xfrm>
            <a:off x="8580102" y="4327478"/>
            <a:ext cx="2925665" cy="1620929"/>
            <a:chOff x="6083879" y="3519928"/>
            <a:chExt cx="2926080" cy="1621159"/>
          </a:xfrm>
        </p:grpSpPr>
        <p:sp>
          <p:nvSpPr>
            <p:cNvPr id="30" name="TextBox 29"/>
            <p:cNvSpPr txBox="1"/>
            <p:nvPr/>
          </p:nvSpPr>
          <p:spPr>
            <a:xfrm>
              <a:off x="6083879" y="3519928"/>
              <a:ext cx="2926080"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Custom Recognition Intelligent Service</a:t>
              </a:r>
            </a:p>
          </p:txBody>
        </p:sp>
        <p:sp>
          <p:nvSpPr>
            <p:cNvPr id="31" name="Rectangle 3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a:t>Fine-tune speech recognition for anyone, anywhere</a:t>
              </a:r>
            </a:p>
          </p:txBody>
        </p:sp>
      </p:grpSp>
      <p:grpSp>
        <p:nvGrpSpPr>
          <p:cNvPr id="116" name="Group 115"/>
          <p:cNvGrpSpPr/>
          <p:nvPr/>
        </p:nvGrpSpPr>
        <p:grpSpPr>
          <a:xfrm>
            <a:off x="1593556" y="2704843"/>
            <a:ext cx="1599973" cy="1599973"/>
            <a:chOff x="1167239" y="2704730"/>
            <a:chExt cx="1600200" cy="1600200"/>
          </a:xfrm>
        </p:grpSpPr>
        <p:sp>
          <p:nvSpPr>
            <p:cNvPr id="117" name="Rectangle 116"/>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8" name="Group 117"/>
            <p:cNvGrpSpPr/>
            <p:nvPr/>
          </p:nvGrpSpPr>
          <p:grpSpPr>
            <a:xfrm>
              <a:off x="1395527" y="3071481"/>
              <a:ext cx="1143624" cy="866698"/>
              <a:chOff x="1395527" y="3071481"/>
              <a:chExt cx="1143624" cy="866698"/>
            </a:xfrm>
          </p:grpSpPr>
          <p:grpSp>
            <p:nvGrpSpPr>
              <p:cNvPr id="119" name="Group 118"/>
              <p:cNvGrpSpPr/>
              <p:nvPr/>
            </p:nvGrpSpPr>
            <p:grpSpPr>
              <a:xfrm>
                <a:off x="1395527" y="3071481"/>
                <a:ext cx="1143624" cy="866698"/>
                <a:chOff x="1395525" y="3097901"/>
                <a:chExt cx="1143624" cy="866698"/>
              </a:xfrm>
            </p:grpSpPr>
            <p:sp>
              <p:nvSpPr>
                <p:cNvPr id="12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0" name="Group 119"/>
              <p:cNvGrpSpPr/>
              <p:nvPr/>
            </p:nvGrpSpPr>
            <p:grpSpPr>
              <a:xfrm>
                <a:off x="1720833" y="3394139"/>
                <a:ext cx="493012" cy="103123"/>
                <a:chOff x="1686625" y="3385251"/>
                <a:chExt cx="535508" cy="112012"/>
              </a:xfrm>
            </p:grpSpPr>
            <p:sp>
              <p:nvSpPr>
                <p:cNvPr id="121" name="Oval 120"/>
                <p:cNvSpPr/>
                <p:nvPr/>
              </p:nvSpPr>
              <p:spPr>
                <a:xfrm>
                  <a:off x="1686625"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2" name="Oval 121"/>
                <p:cNvSpPr/>
                <p:nvPr/>
              </p:nvSpPr>
              <p:spPr>
                <a:xfrm>
                  <a:off x="1898373"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3" name="Oval 122"/>
                <p:cNvSpPr/>
                <p:nvPr/>
              </p:nvSpPr>
              <p:spPr>
                <a:xfrm>
                  <a:off x="2110121"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26" name="Group 125"/>
          <p:cNvGrpSpPr/>
          <p:nvPr/>
        </p:nvGrpSpPr>
        <p:grpSpPr>
          <a:xfrm>
            <a:off x="5418253" y="2704843"/>
            <a:ext cx="1599973" cy="1599973"/>
            <a:chOff x="5412867" y="2704730"/>
            <a:chExt cx="1600200" cy="1600200"/>
          </a:xfrm>
        </p:grpSpPr>
        <p:sp>
          <p:nvSpPr>
            <p:cNvPr id="127" name="Rectangle 126"/>
            <p:cNvSpPr/>
            <p:nvPr/>
          </p:nvSpPr>
          <p:spPr>
            <a:xfrm>
              <a:off x="54128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5641155" y="3071481"/>
              <a:ext cx="1143624" cy="866698"/>
              <a:chOff x="5641155" y="3071481"/>
              <a:chExt cx="1143624" cy="866698"/>
            </a:xfrm>
          </p:grpSpPr>
          <p:grpSp>
            <p:nvGrpSpPr>
              <p:cNvPr id="129" name="Group 128"/>
              <p:cNvGrpSpPr/>
              <p:nvPr/>
            </p:nvGrpSpPr>
            <p:grpSpPr>
              <a:xfrm>
                <a:off x="5641155" y="3071481"/>
                <a:ext cx="1143624" cy="866698"/>
                <a:chOff x="1395525" y="3097901"/>
                <a:chExt cx="1143624" cy="866698"/>
              </a:xfrm>
            </p:grpSpPr>
            <p:sp>
              <p:nvSpPr>
                <p:cNvPr id="13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30" name="Group 129"/>
              <p:cNvGrpSpPr/>
              <p:nvPr/>
            </p:nvGrpSpPr>
            <p:grpSpPr>
              <a:xfrm>
                <a:off x="5889309" y="3335767"/>
                <a:ext cx="631930" cy="184974"/>
                <a:chOff x="5981991" y="2678634"/>
                <a:chExt cx="631930" cy="184974"/>
              </a:xfrm>
              <a:solidFill>
                <a:sysClr val="window" lastClr="FFFFFF"/>
              </a:solidFill>
            </p:grpSpPr>
            <p:grpSp>
              <p:nvGrpSpPr>
                <p:cNvPr id="131" name="Group 130"/>
                <p:cNvGrpSpPr/>
                <p:nvPr/>
              </p:nvGrpSpPr>
              <p:grpSpPr>
                <a:xfrm>
                  <a:off x="5981991" y="2678634"/>
                  <a:ext cx="257244" cy="184974"/>
                  <a:chOff x="5981991" y="2678634"/>
                  <a:chExt cx="257244" cy="184974"/>
                </a:xfrm>
                <a:grpFill/>
              </p:grpSpPr>
              <p:sp>
                <p:nvSpPr>
                  <p:cNvPr id="135"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36"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nvGrpSpPr>
                <p:cNvPr id="132" name="Group 131"/>
                <p:cNvGrpSpPr/>
                <p:nvPr/>
              </p:nvGrpSpPr>
              <p:grpSpPr>
                <a:xfrm rot="10800000">
                  <a:off x="6356677" y="2678634"/>
                  <a:ext cx="257244" cy="184974"/>
                  <a:chOff x="5981991" y="2678634"/>
                  <a:chExt cx="257244" cy="184974"/>
                </a:xfrm>
                <a:grpFill/>
              </p:grpSpPr>
              <p:sp>
                <p:nvSpPr>
                  <p:cNvPr id="133"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34"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grpSp>
      <p:grpSp>
        <p:nvGrpSpPr>
          <p:cNvPr id="139" name="Group 138"/>
          <p:cNvGrpSpPr/>
          <p:nvPr/>
        </p:nvGrpSpPr>
        <p:grpSpPr>
          <a:xfrm>
            <a:off x="9242950" y="2704843"/>
            <a:ext cx="1599973" cy="1599973"/>
            <a:chOff x="9658494" y="2704730"/>
            <a:chExt cx="1600200" cy="1600200"/>
          </a:xfrm>
        </p:grpSpPr>
        <p:sp>
          <p:nvSpPr>
            <p:cNvPr id="140" name="Rectangle 139"/>
            <p:cNvSpPr/>
            <p:nvPr/>
          </p:nvSpPr>
          <p:spPr>
            <a:xfrm>
              <a:off x="9658494"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41" name="Group 140"/>
            <p:cNvGrpSpPr/>
            <p:nvPr/>
          </p:nvGrpSpPr>
          <p:grpSpPr>
            <a:xfrm>
              <a:off x="9886782" y="3071481"/>
              <a:ext cx="1143624" cy="866698"/>
              <a:chOff x="9886782" y="3071481"/>
              <a:chExt cx="1143624" cy="866698"/>
            </a:xfrm>
          </p:grpSpPr>
          <p:grpSp>
            <p:nvGrpSpPr>
              <p:cNvPr id="142" name="Group 141"/>
              <p:cNvGrpSpPr/>
              <p:nvPr/>
            </p:nvGrpSpPr>
            <p:grpSpPr>
              <a:xfrm>
                <a:off x="9886782" y="3071481"/>
                <a:ext cx="1143624" cy="866698"/>
                <a:chOff x="1395525" y="3097901"/>
                <a:chExt cx="1143624" cy="866698"/>
              </a:xfrm>
            </p:grpSpPr>
            <p:sp>
              <p:nvSpPr>
                <p:cNvPr id="14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43" name="Group 142"/>
              <p:cNvGrpSpPr/>
              <p:nvPr/>
            </p:nvGrpSpPr>
            <p:grpSpPr>
              <a:xfrm>
                <a:off x="10247205" y="3305007"/>
                <a:ext cx="422778" cy="268455"/>
                <a:chOff x="9799637" y="2592327"/>
                <a:chExt cx="465113" cy="295337"/>
              </a:xfrm>
              <a:solidFill>
                <a:sysClr val="window" lastClr="FFFFFF"/>
              </a:solidFill>
            </p:grpSpPr>
            <p:sp>
              <p:nvSpPr>
                <p:cNvPr id="144"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5"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6"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sp>
        <p:nvSpPr>
          <p:cNvPr id="8" name="Title 7"/>
          <p:cNvSpPr>
            <a:spLocks noGrp="1"/>
          </p:cNvSpPr>
          <p:nvPr>
            <p:ph type="title"/>
          </p:nvPr>
        </p:nvSpPr>
        <p:spPr/>
        <p:txBody>
          <a:bodyPr/>
          <a:lstStyle/>
          <a:p>
            <a:r>
              <a:rPr lang="en-US"/>
              <a:t>Speech</a:t>
            </a:r>
          </a:p>
        </p:txBody>
      </p:sp>
    </p:spTree>
    <p:extLst>
      <p:ext uri="{BB962C8B-B14F-4D97-AF65-F5344CB8AC3E}">
        <p14:creationId xmlns:p14="http://schemas.microsoft.com/office/powerpoint/2010/main" val="61027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p:cNvGrpSpPr/>
          <p:nvPr/>
        </p:nvGrpSpPr>
        <p:grpSpPr>
          <a:xfrm>
            <a:off x="287336" y="4327479"/>
            <a:ext cx="2198095" cy="1620928"/>
            <a:chOff x="301362" y="4327596"/>
            <a:chExt cx="2198407" cy="1621158"/>
          </a:xfrm>
        </p:grpSpPr>
        <p:sp>
          <p:nvSpPr>
            <p:cNvPr id="22" name="TextBox 21"/>
            <p:cNvSpPr txBox="1"/>
            <p:nvPr/>
          </p:nvSpPr>
          <p:spPr>
            <a:xfrm>
              <a:off x="301362" y="4327596"/>
              <a:ext cx="2198407"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Bing Spell Check API</a:t>
              </a:r>
            </a:p>
          </p:txBody>
        </p:sp>
        <p:sp>
          <p:nvSpPr>
            <p:cNvPr id="23" name="Rectangle 22"/>
            <p:cNvSpPr/>
            <p:nvPr/>
          </p:nvSpPr>
          <p:spPr>
            <a:xfrm>
              <a:off x="301362" y="5108405"/>
              <a:ext cx="2198407" cy="840349"/>
            </a:xfrm>
            <a:prstGeom prst="rect">
              <a:avLst/>
            </a:prstGeom>
          </p:spPr>
          <p:txBody>
            <a:bodyPr wrap="square">
              <a:spAutoFit/>
            </a:bodyPr>
            <a:lstStyle/>
            <a:p>
              <a:pPr algn="ctr" defTabSz="914224">
                <a:lnSpc>
                  <a:spcPct val="90000"/>
                </a:lnSpc>
                <a:spcAft>
                  <a:spcPts val="600"/>
                </a:spcAft>
                <a:defRPr/>
              </a:pPr>
              <a:r>
                <a:rPr lang="en-US"/>
                <a:t>Detect and correct spelling mistakes within your app</a:t>
              </a:r>
            </a:p>
          </p:txBody>
        </p:sp>
      </p:grpSp>
      <p:grpSp>
        <p:nvGrpSpPr>
          <p:cNvPr id="9" name="Group 8"/>
          <p:cNvGrpSpPr/>
          <p:nvPr/>
        </p:nvGrpSpPr>
        <p:grpSpPr>
          <a:xfrm>
            <a:off x="6862393" y="4355179"/>
            <a:ext cx="3540055" cy="1842527"/>
            <a:chOff x="6884785" y="4355300"/>
            <a:chExt cx="3540557" cy="1842788"/>
          </a:xfrm>
        </p:grpSpPr>
        <p:sp>
          <p:nvSpPr>
            <p:cNvPr id="24" name="TextBox 23"/>
            <p:cNvSpPr txBox="1"/>
            <p:nvPr/>
          </p:nvSpPr>
          <p:spPr>
            <a:xfrm>
              <a:off x="6884785" y="4355300"/>
              <a:ext cx="354055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Language Understanding Intelligent Service (LUIS)</a:t>
              </a:r>
            </a:p>
          </p:txBody>
        </p:sp>
        <p:sp>
          <p:nvSpPr>
            <p:cNvPr id="25" name="Rectangle 24"/>
            <p:cNvSpPr/>
            <p:nvPr/>
          </p:nvSpPr>
          <p:spPr>
            <a:xfrm>
              <a:off x="7555860" y="5108405"/>
              <a:ext cx="2198407" cy="1089683"/>
            </a:xfrm>
            <a:prstGeom prst="rect">
              <a:avLst/>
            </a:prstGeom>
          </p:spPr>
          <p:txBody>
            <a:bodyPr wrap="square">
              <a:spAutoFit/>
            </a:bodyPr>
            <a:lstStyle/>
            <a:p>
              <a:pPr algn="ctr" defTabSz="914224">
                <a:lnSpc>
                  <a:spcPct val="90000"/>
                </a:lnSpc>
                <a:spcAft>
                  <a:spcPts val="600"/>
                </a:spcAft>
                <a:defRPr/>
              </a:pPr>
              <a:r>
                <a:rPr lang="en-US"/>
                <a:t>Teach your apps to understand commands from your users</a:t>
              </a:r>
            </a:p>
          </p:txBody>
        </p:sp>
      </p:grpSp>
      <p:grpSp>
        <p:nvGrpSpPr>
          <p:cNvPr id="7" name="Group 6"/>
          <p:cNvGrpSpPr/>
          <p:nvPr/>
        </p:nvGrpSpPr>
        <p:grpSpPr>
          <a:xfrm>
            <a:off x="2475806" y="4327481"/>
            <a:ext cx="2659696" cy="1870226"/>
            <a:chOff x="2490143" y="4327597"/>
            <a:chExt cx="2660073" cy="1870491"/>
          </a:xfrm>
        </p:grpSpPr>
        <p:sp>
          <p:nvSpPr>
            <p:cNvPr id="26" name="TextBox 25"/>
            <p:cNvSpPr txBox="1"/>
            <p:nvPr/>
          </p:nvSpPr>
          <p:spPr>
            <a:xfrm>
              <a:off x="2490143" y="4327597"/>
              <a:ext cx="2660073"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Web Language Model API</a:t>
              </a:r>
            </a:p>
          </p:txBody>
        </p:sp>
        <p:sp>
          <p:nvSpPr>
            <p:cNvPr id="27" name="Rectangle 26"/>
            <p:cNvSpPr/>
            <p:nvPr/>
          </p:nvSpPr>
          <p:spPr>
            <a:xfrm>
              <a:off x="2720976" y="5108405"/>
              <a:ext cx="2198407" cy="1089683"/>
            </a:xfrm>
            <a:prstGeom prst="rect">
              <a:avLst/>
            </a:prstGeom>
          </p:spPr>
          <p:txBody>
            <a:bodyPr wrap="square">
              <a:spAutoFit/>
            </a:bodyPr>
            <a:lstStyle/>
            <a:p>
              <a:pPr algn="ctr" defTabSz="914224">
                <a:lnSpc>
                  <a:spcPct val="90000"/>
                </a:lnSpc>
                <a:spcAft>
                  <a:spcPts val="600"/>
                </a:spcAft>
                <a:defRPr/>
              </a:pPr>
              <a:r>
                <a:rPr lang="en-US"/>
                <a:t>Leverage the power of language models trained on web-scale data</a:t>
              </a:r>
            </a:p>
          </p:txBody>
        </p:sp>
      </p:grpSp>
      <p:grpSp>
        <p:nvGrpSpPr>
          <p:cNvPr id="8" name="Group 7"/>
          <p:cNvGrpSpPr/>
          <p:nvPr/>
        </p:nvGrpSpPr>
        <p:grpSpPr>
          <a:xfrm>
            <a:off x="5009285" y="4327479"/>
            <a:ext cx="2417905" cy="1620928"/>
            <a:chOff x="5009113" y="4327596"/>
            <a:chExt cx="2418248" cy="1621158"/>
          </a:xfrm>
        </p:grpSpPr>
        <p:sp>
          <p:nvSpPr>
            <p:cNvPr id="28" name="TextBox 27"/>
            <p:cNvSpPr txBox="1"/>
            <p:nvPr/>
          </p:nvSpPr>
          <p:spPr>
            <a:xfrm>
              <a:off x="5009113" y="4327596"/>
              <a:ext cx="2418248"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Linguistic Analysis API</a:t>
              </a:r>
            </a:p>
          </p:txBody>
        </p:sp>
        <p:sp>
          <p:nvSpPr>
            <p:cNvPr id="29" name="Rectangle 28"/>
            <p:cNvSpPr/>
            <p:nvPr/>
          </p:nvSpPr>
          <p:spPr>
            <a:xfrm>
              <a:off x="5119034" y="5108405"/>
              <a:ext cx="2198407" cy="840349"/>
            </a:xfrm>
            <a:prstGeom prst="rect">
              <a:avLst/>
            </a:prstGeom>
          </p:spPr>
          <p:txBody>
            <a:bodyPr wrap="square">
              <a:spAutoFit/>
            </a:bodyPr>
            <a:lstStyle/>
            <a:p>
              <a:pPr algn="ctr" defTabSz="914224">
                <a:lnSpc>
                  <a:spcPct val="90000"/>
                </a:lnSpc>
                <a:spcAft>
                  <a:spcPts val="600"/>
                </a:spcAft>
                <a:defRPr/>
              </a:pPr>
              <a:r>
                <a:rPr lang="en-US"/>
                <a:t>Easily parse complex text with language analysis</a:t>
              </a:r>
            </a:p>
          </p:txBody>
        </p:sp>
      </p:grpSp>
      <p:grpSp>
        <p:nvGrpSpPr>
          <p:cNvPr id="10" name="Group 9"/>
          <p:cNvGrpSpPr/>
          <p:nvPr/>
        </p:nvGrpSpPr>
        <p:grpSpPr>
          <a:xfrm>
            <a:off x="9956197" y="4327477"/>
            <a:ext cx="2198095" cy="1870227"/>
            <a:chOff x="9971594" y="4327594"/>
            <a:chExt cx="2198407" cy="1870492"/>
          </a:xfrm>
        </p:grpSpPr>
        <p:sp>
          <p:nvSpPr>
            <p:cNvPr id="30" name="TextBox 29"/>
            <p:cNvSpPr txBox="1"/>
            <p:nvPr/>
          </p:nvSpPr>
          <p:spPr>
            <a:xfrm>
              <a:off x="10071521" y="4327594"/>
              <a:ext cx="1998552"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Text Analytics API</a:t>
              </a:r>
            </a:p>
          </p:txBody>
        </p:sp>
        <p:sp>
          <p:nvSpPr>
            <p:cNvPr id="31" name="Rectangle 30"/>
            <p:cNvSpPr/>
            <p:nvPr/>
          </p:nvSpPr>
          <p:spPr>
            <a:xfrm>
              <a:off x="9971594" y="5108403"/>
              <a:ext cx="2198407" cy="1089683"/>
            </a:xfrm>
            <a:prstGeom prst="rect">
              <a:avLst/>
            </a:prstGeom>
          </p:spPr>
          <p:txBody>
            <a:bodyPr wrap="square">
              <a:spAutoFit/>
            </a:bodyPr>
            <a:lstStyle/>
            <a:p>
              <a:pPr algn="ctr" defTabSz="914224">
                <a:lnSpc>
                  <a:spcPct val="90000"/>
                </a:lnSpc>
                <a:spcAft>
                  <a:spcPts val="600"/>
                </a:spcAft>
                <a:defRPr/>
              </a:pPr>
              <a:r>
                <a:rPr lang="en-US"/>
                <a:t>Detect sentiment, key phrases, topics, and language from your text</a:t>
              </a:r>
            </a:p>
          </p:txBody>
        </p:sp>
      </p:grpSp>
      <p:grpSp>
        <p:nvGrpSpPr>
          <p:cNvPr id="112" name="Group 111"/>
          <p:cNvGrpSpPr/>
          <p:nvPr/>
        </p:nvGrpSpPr>
        <p:grpSpPr>
          <a:xfrm>
            <a:off x="10255259" y="2704841"/>
            <a:ext cx="1599973" cy="1599973"/>
            <a:chOff x="10270699" y="2704728"/>
            <a:chExt cx="1600200" cy="1600200"/>
          </a:xfrm>
        </p:grpSpPr>
        <p:sp>
          <p:nvSpPr>
            <p:cNvPr id="113" name="Rectangle 112"/>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4" name="Group 113"/>
            <p:cNvGrpSpPr/>
            <p:nvPr/>
          </p:nvGrpSpPr>
          <p:grpSpPr>
            <a:xfrm>
              <a:off x="10574049" y="2901004"/>
              <a:ext cx="993502" cy="1207648"/>
              <a:chOff x="10574049" y="2901004"/>
              <a:chExt cx="993502" cy="1207648"/>
            </a:xfrm>
          </p:grpSpPr>
          <p:grpSp>
            <p:nvGrpSpPr>
              <p:cNvPr id="115" name="Group 114"/>
              <p:cNvGrpSpPr/>
              <p:nvPr/>
            </p:nvGrpSpPr>
            <p:grpSpPr>
              <a:xfrm>
                <a:off x="10574049" y="2901004"/>
                <a:ext cx="993502" cy="1207648"/>
                <a:chOff x="1127084" y="3139548"/>
                <a:chExt cx="851767" cy="1035364"/>
              </a:xfrm>
            </p:grpSpPr>
            <p:sp>
              <p:nvSpPr>
                <p:cNvPr id="117"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6"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ysClr val="window" lastClr="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19" name="Group 118"/>
          <p:cNvGrpSpPr/>
          <p:nvPr/>
        </p:nvGrpSpPr>
        <p:grpSpPr>
          <a:xfrm>
            <a:off x="586398" y="2704843"/>
            <a:ext cx="1599973" cy="1599973"/>
            <a:chOff x="600467" y="2704730"/>
            <a:chExt cx="1600200" cy="1600200"/>
          </a:xfrm>
        </p:grpSpPr>
        <p:sp>
          <p:nvSpPr>
            <p:cNvPr id="120" name="Rectangle 119"/>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1" name="Group 120"/>
            <p:cNvGrpSpPr/>
            <p:nvPr/>
          </p:nvGrpSpPr>
          <p:grpSpPr>
            <a:xfrm>
              <a:off x="903817" y="2901006"/>
              <a:ext cx="993502" cy="1207648"/>
              <a:chOff x="974684" y="2987148"/>
              <a:chExt cx="851767" cy="1035364"/>
            </a:xfrm>
          </p:grpSpPr>
          <p:grpSp>
            <p:nvGrpSpPr>
              <p:cNvPr id="122" name="Group 121"/>
              <p:cNvGrpSpPr/>
              <p:nvPr/>
            </p:nvGrpSpPr>
            <p:grpSpPr>
              <a:xfrm>
                <a:off x="974684" y="2987148"/>
                <a:ext cx="851767" cy="1035364"/>
                <a:chOff x="5602448" y="3120325"/>
                <a:chExt cx="498764" cy="606272"/>
              </a:xfrm>
            </p:grpSpPr>
            <p:sp>
              <p:nvSpPr>
                <p:cNvPr id="124"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algn="ctr" defTabSz="914224">
                    <a:defRPr/>
                  </a:pPr>
                  <a:endParaRPr lang="en-US" sz="3599" kern="0">
                    <a:solidFill>
                      <a:prstClr val="white"/>
                    </a:solidFill>
                  </a:endParaRPr>
                </a:p>
              </p:txBody>
            </p:sp>
          </p:grpSp>
          <p:pic>
            <p:nvPicPr>
              <p:cNvPr id="123" name="Picture 122"/>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126" name="Group 125"/>
          <p:cNvGrpSpPr/>
          <p:nvPr/>
        </p:nvGrpSpPr>
        <p:grpSpPr>
          <a:xfrm>
            <a:off x="3003614" y="2704843"/>
            <a:ext cx="1599973" cy="1599973"/>
            <a:chOff x="3018025" y="2704730"/>
            <a:chExt cx="1600200" cy="1600200"/>
          </a:xfrm>
        </p:grpSpPr>
        <p:sp>
          <p:nvSpPr>
            <p:cNvPr id="127" name="Rectangle 126"/>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3321375" y="2901006"/>
              <a:ext cx="993502" cy="1207648"/>
              <a:chOff x="3321375" y="2901006"/>
              <a:chExt cx="993502" cy="1207648"/>
            </a:xfrm>
          </p:grpSpPr>
          <p:grpSp>
            <p:nvGrpSpPr>
              <p:cNvPr id="129" name="Group 128"/>
              <p:cNvGrpSpPr/>
              <p:nvPr/>
            </p:nvGrpSpPr>
            <p:grpSpPr>
              <a:xfrm>
                <a:off x="3321375" y="2901006"/>
                <a:ext cx="993502" cy="1207648"/>
                <a:chOff x="1127084" y="3139548"/>
                <a:chExt cx="851767" cy="1035364"/>
              </a:xfrm>
            </p:grpSpPr>
            <p:sp>
              <p:nvSpPr>
                <p:cNvPr id="13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0" name="Picture 129"/>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133" name="Group 132"/>
          <p:cNvGrpSpPr/>
          <p:nvPr/>
        </p:nvGrpSpPr>
        <p:grpSpPr>
          <a:xfrm>
            <a:off x="5420829" y="2704843"/>
            <a:ext cx="1599973" cy="1599973"/>
            <a:chOff x="5435583" y="2704730"/>
            <a:chExt cx="1600200" cy="1600200"/>
          </a:xfrm>
        </p:grpSpPr>
        <p:sp>
          <p:nvSpPr>
            <p:cNvPr id="134" name="Rectangle 133"/>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35" name="Group 134"/>
            <p:cNvGrpSpPr/>
            <p:nvPr/>
          </p:nvGrpSpPr>
          <p:grpSpPr>
            <a:xfrm>
              <a:off x="5738933" y="2901006"/>
              <a:ext cx="993502" cy="1207648"/>
              <a:chOff x="5738933" y="2901006"/>
              <a:chExt cx="993502" cy="1207648"/>
            </a:xfrm>
          </p:grpSpPr>
          <p:grpSp>
            <p:nvGrpSpPr>
              <p:cNvPr id="136" name="Group 135"/>
              <p:cNvGrpSpPr/>
              <p:nvPr/>
            </p:nvGrpSpPr>
            <p:grpSpPr>
              <a:xfrm>
                <a:off x="5738933" y="2901006"/>
                <a:ext cx="993502" cy="1207648"/>
                <a:chOff x="1127084" y="3139548"/>
                <a:chExt cx="851767" cy="1035364"/>
              </a:xfrm>
            </p:grpSpPr>
            <p:sp>
              <p:nvSpPr>
                <p:cNvPr id="138"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9"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7" name="Picture 136"/>
              <p:cNvPicPr>
                <a:picLocks noChangeAspect="1"/>
              </p:cNvPicPr>
              <p:nvPr/>
            </p:nvPicPr>
            <p:blipFill>
              <a:blip r:embed="rId5"/>
              <a:stretch>
                <a:fillRect/>
              </a:stretch>
            </p:blipFill>
            <p:spPr>
              <a:xfrm>
                <a:off x="6082992" y="3173974"/>
                <a:ext cx="399488" cy="399488"/>
              </a:xfrm>
              <a:prstGeom prst="rect">
                <a:avLst/>
              </a:prstGeom>
            </p:spPr>
          </p:pic>
        </p:grpSp>
      </p:grpSp>
      <p:grpSp>
        <p:nvGrpSpPr>
          <p:cNvPr id="140" name="Group 139"/>
          <p:cNvGrpSpPr/>
          <p:nvPr/>
        </p:nvGrpSpPr>
        <p:grpSpPr>
          <a:xfrm>
            <a:off x="7838044" y="2704843"/>
            <a:ext cx="1599973" cy="1599973"/>
            <a:chOff x="7853141" y="2704730"/>
            <a:chExt cx="1600200" cy="1600200"/>
          </a:xfrm>
        </p:grpSpPr>
        <p:sp>
          <p:nvSpPr>
            <p:cNvPr id="141" name="Rectangle 140"/>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42" name="Group 141"/>
            <p:cNvGrpSpPr/>
            <p:nvPr/>
          </p:nvGrpSpPr>
          <p:grpSpPr>
            <a:xfrm>
              <a:off x="8156491" y="2901006"/>
              <a:ext cx="993502" cy="1207648"/>
              <a:chOff x="8156491" y="2901006"/>
              <a:chExt cx="993502" cy="1207648"/>
            </a:xfrm>
          </p:grpSpPr>
          <p:grpSp>
            <p:nvGrpSpPr>
              <p:cNvPr id="143" name="Group 142"/>
              <p:cNvGrpSpPr/>
              <p:nvPr/>
            </p:nvGrpSpPr>
            <p:grpSpPr>
              <a:xfrm>
                <a:off x="8156491" y="2901006"/>
                <a:ext cx="993502" cy="1207648"/>
                <a:chOff x="1127084" y="3139548"/>
                <a:chExt cx="851767" cy="1035364"/>
              </a:xfrm>
            </p:grpSpPr>
            <p:sp>
              <p:nvSpPr>
                <p:cNvPr id="145"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6"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44" name="Picture 143"/>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sp>
        <p:nvSpPr>
          <p:cNvPr id="3" name="Title 2"/>
          <p:cNvSpPr>
            <a:spLocks noGrp="1"/>
          </p:cNvSpPr>
          <p:nvPr>
            <p:ph type="title"/>
          </p:nvPr>
        </p:nvSpPr>
        <p:spPr/>
        <p:txBody>
          <a:bodyPr/>
          <a:lstStyle/>
          <a:p>
            <a:r>
              <a:rPr lang="en-US"/>
              <a:t>Language</a:t>
            </a:r>
          </a:p>
        </p:txBody>
      </p:sp>
    </p:spTree>
    <p:extLst>
      <p:ext uri="{BB962C8B-B14F-4D97-AF65-F5344CB8AC3E}">
        <p14:creationId xmlns:p14="http://schemas.microsoft.com/office/powerpoint/2010/main" val="102546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0" name="Group 89"/>
          <p:cNvGrpSpPr/>
          <p:nvPr/>
        </p:nvGrpSpPr>
        <p:grpSpPr>
          <a:xfrm>
            <a:off x="569821" y="4355180"/>
            <a:ext cx="2925665" cy="1842527"/>
            <a:chOff x="504297" y="3547633"/>
            <a:chExt cx="2926080" cy="1842788"/>
          </a:xfrm>
        </p:grpSpPr>
        <p:sp>
          <p:nvSpPr>
            <p:cNvPr id="91" name="TextBox 90"/>
            <p:cNvSpPr txBox="1"/>
            <p:nvPr/>
          </p:nvSpPr>
          <p:spPr>
            <a:xfrm>
              <a:off x="504297"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Academic Knowledge API</a:t>
              </a:r>
            </a:p>
          </p:txBody>
        </p:sp>
        <p:sp>
          <p:nvSpPr>
            <p:cNvPr id="92" name="Rectangle 91"/>
            <p:cNvSpPr/>
            <p:nvPr/>
          </p:nvSpPr>
          <p:spPr>
            <a:xfrm>
              <a:off x="637301" y="4300738"/>
              <a:ext cx="2660073" cy="1089683"/>
            </a:xfrm>
            <a:prstGeom prst="rect">
              <a:avLst/>
            </a:prstGeom>
          </p:spPr>
          <p:txBody>
            <a:bodyPr wrap="square">
              <a:spAutoFit/>
            </a:bodyPr>
            <a:lstStyle/>
            <a:p>
              <a:pPr algn="ctr" defTabSz="914224">
                <a:lnSpc>
                  <a:spcPct val="90000"/>
                </a:lnSpc>
                <a:spcAft>
                  <a:spcPts val="600"/>
                </a:spcAft>
                <a:defRPr/>
              </a:pPr>
              <a:r>
                <a:rPr lang="en-US"/>
                <a:t>Explore relationships among academic papers, journals, and authors</a:t>
              </a:r>
            </a:p>
          </p:txBody>
        </p:sp>
      </p:grpSp>
      <p:grpSp>
        <p:nvGrpSpPr>
          <p:cNvPr id="93" name="Group 92"/>
          <p:cNvGrpSpPr/>
          <p:nvPr/>
        </p:nvGrpSpPr>
        <p:grpSpPr>
          <a:xfrm>
            <a:off x="8938006" y="4479828"/>
            <a:ext cx="2925665" cy="1717878"/>
            <a:chOff x="8873669" y="3672300"/>
            <a:chExt cx="2926080" cy="1718122"/>
          </a:xfrm>
        </p:grpSpPr>
        <p:sp>
          <p:nvSpPr>
            <p:cNvPr id="94" name="TextBox 93"/>
            <p:cNvSpPr txBox="1"/>
            <p:nvPr/>
          </p:nvSpPr>
          <p:spPr>
            <a:xfrm>
              <a:off x="8873669" y="3672300"/>
              <a:ext cx="2926080" cy="54479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Recommendations API</a:t>
              </a:r>
            </a:p>
          </p:txBody>
        </p:sp>
        <p:sp>
          <p:nvSpPr>
            <p:cNvPr id="95" name="Rectangle 94"/>
            <p:cNvSpPr/>
            <p:nvPr/>
          </p:nvSpPr>
          <p:spPr>
            <a:xfrm>
              <a:off x="9006673" y="4300738"/>
              <a:ext cx="2660073" cy="1089684"/>
            </a:xfrm>
            <a:prstGeom prst="rect">
              <a:avLst/>
            </a:prstGeom>
          </p:spPr>
          <p:txBody>
            <a:bodyPr wrap="square">
              <a:spAutoFit/>
            </a:bodyPr>
            <a:lstStyle/>
            <a:p>
              <a:pPr algn="ctr" defTabSz="914224">
                <a:lnSpc>
                  <a:spcPct val="90000"/>
                </a:lnSpc>
                <a:spcAft>
                  <a:spcPts val="600"/>
                </a:spcAft>
                <a:defRPr/>
              </a:pPr>
              <a:r>
                <a:rPr lang="en-US"/>
                <a:t>Provide personalized product recommendations for your customers</a:t>
              </a:r>
            </a:p>
          </p:txBody>
        </p:sp>
      </p:grpSp>
      <p:grpSp>
        <p:nvGrpSpPr>
          <p:cNvPr id="96" name="Group 95"/>
          <p:cNvGrpSpPr/>
          <p:nvPr/>
        </p:nvGrpSpPr>
        <p:grpSpPr>
          <a:xfrm>
            <a:off x="3359217" y="4355179"/>
            <a:ext cx="2925665" cy="1593228"/>
            <a:chOff x="3294088" y="3547633"/>
            <a:chExt cx="2926080" cy="1593454"/>
          </a:xfrm>
        </p:grpSpPr>
        <p:sp>
          <p:nvSpPr>
            <p:cNvPr id="97" name="TextBox 96"/>
            <p:cNvSpPr txBox="1"/>
            <p:nvPr/>
          </p:nvSpPr>
          <p:spPr>
            <a:xfrm>
              <a:off x="3294088"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Knowledge Exploration Service</a:t>
              </a:r>
            </a:p>
          </p:txBody>
        </p:sp>
        <p:sp>
          <p:nvSpPr>
            <p:cNvPr id="98" name="Rectangle 97"/>
            <p:cNvSpPr/>
            <p:nvPr/>
          </p:nvSpPr>
          <p:spPr>
            <a:xfrm>
              <a:off x="3427092" y="4300738"/>
              <a:ext cx="2660073" cy="840349"/>
            </a:xfrm>
            <a:prstGeom prst="rect">
              <a:avLst/>
            </a:prstGeom>
          </p:spPr>
          <p:txBody>
            <a:bodyPr wrap="square">
              <a:spAutoFit/>
            </a:bodyPr>
            <a:lstStyle/>
            <a:p>
              <a:pPr algn="ctr" defTabSz="914224">
                <a:lnSpc>
                  <a:spcPct val="90000"/>
                </a:lnSpc>
                <a:spcAft>
                  <a:spcPts val="600"/>
                </a:spcAft>
                <a:defRPr/>
              </a:pPr>
              <a:r>
                <a:rPr lang="en-US"/>
                <a:t>Add interactive search over structured data to your project</a:t>
              </a:r>
            </a:p>
          </p:txBody>
        </p:sp>
      </p:grpSp>
      <p:grpSp>
        <p:nvGrpSpPr>
          <p:cNvPr id="99" name="Group 98"/>
          <p:cNvGrpSpPr/>
          <p:nvPr/>
        </p:nvGrpSpPr>
        <p:grpSpPr>
          <a:xfrm>
            <a:off x="6281597" y="4355176"/>
            <a:ext cx="2659696" cy="1593228"/>
            <a:chOff x="6216883" y="3547632"/>
            <a:chExt cx="2660073" cy="1593455"/>
          </a:xfrm>
        </p:grpSpPr>
        <p:sp>
          <p:nvSpPr>
            <p:cNvPr id="100" name="TextBox 99"/>
            <p:cNvSpPr txBox="1"/>
            <p:nvPr/>
          </p:nvSpPr>
          <p:spPr>
            <a:xfrm>
              <a:off x="6216883" y="3547632"/>
              <a:ext cx="2660073"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Entity Linking Service</a:t>
              </a:r>
            </a:p>
          </p:txBody>
        </p:sp>
        <p:sp>
          <p:nvSpPr>
            <p:cNvPr id="101" name="Rectangle 10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a:t>Contextually extend knowledge of people, locations, and events</a:t>
              </a:r>
            </a:p>
          </p:txBody>
        </p:sp>
      </p:grpSp>
      <p:grpSp>
        <p:nvGrpSpPr>
          <p:cNvPr id="83" name="Group 82"/>
          <p:cNvGrpSpPr/>
          <p:nvPr/>
        </p:nvGrpSpPr>
        <p:grpSpPr>
          <a:xfrm>
            <a:off x="6811459" y="2704843"/>
            <a:ext cx="1599973" cy="1599973"/>
            <a:chOff x="6746821" y="2704730"/>
            <a:chExt cx="1600200" cy="1600200"/>
          </a:xfrm>
        </p:grpSpPr>
        <p:sp>
          <p:nvSpPr>
            <p:cNvPr id="84" name="Rectangle 83"/>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85" name="Group 84"/>
            <p:cNvGrpSpPr/>
            <p:nvPr/>
          </p:nvGrpSpPr>
          <p:grpSpPr>
            <a:xfrm>
              <a:off x="6953196" y="2913486"/>
              <a:ext cx="1187450" cy="1182688"/>
              <a:chOff x="6953196" y="2913486"/>
              <a:chExt cx="1187450" cy="1182688"/>
            </a:xfrm>
          </p:grpSpPr>
          <p:grpSp>
            <p:nvGrpSpPr>
              <p:cNvPr id="86" name="Group 4"/>
              <p:cNvGrpSpPr>
                <a:grpSpLocks noChangeAspect="1"/>
              </p:cNvGrpSpPr>
              <p:nvPr/>
            </p:nvGrpSpPr>
            <p:grpSpPr bwMode="auto">
              <a:xfrm>
                <a:off x="6953196" y="2913486"/>
                <a:ext cx="1187450" cy="1182688"/>
                <a:chOff x="864" y="1833"/>
                <a:chExt cx="748" cy="745"/>
              </a:xfrm>
            </p:grpSpPr>
            <p:sp>
              <p:nvSpPr>
                <p:cNvPr id="102"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03"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87" name="Group 86"/>
              <p:cNvGrpSpPr/>
              <p:nvPr/>
            </p:nvGrpSpPr>
            <p:grpSpPr>
              <a:xfrm>
                <a:off x="7371067" y="3328976"/>
                <a:ext cx="351709" cy="351709"/>
                <a:chOff x="8353301" y="532550"/>
                <a:chExt cx="531936" cy="531936"/>
              </a:xfrm>
            </p:grpSpPr>
            <p:sp>
              <p:nvSpPr>
                <p:cNvPr id="88" name="Rounded Rectangle 15"/>
                <p:cNvSpPr/>
                <p:nvPr/>
              </p:nvSpPr>
              <p:spPr>
                <a:xfrm>
                  <a:off x="8353301" y="5325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89" name="Rounded Rectangle 128"/>
                <p:cNvSpPr/>
                <p:nvPr/>
              </p:nvSpPr>
              <p:spPr>
                <a:xfrm>
                  <a:off x="8505701" y="6849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04" name="Group 103"/>
          <p:cNvGrpSpPr/>
          <p:nvPr/>
        </p:nvGrpSpPr>
        <p:grpSpPr>
          <a:xfrm>
            <a:off x="4022064" y="2704843"/>
            <a:ext cx="1599973" cy="1599973"/>
            <a:chOff x="3957030" y="2704730"/>
            <a:chExt cx="1600200" cy="1600200"/>
          </a:xfrm>
        </p:grpSpPr>
        <p:sp>
          <p:nvSpPr>
            <p:cNvPr id="105" name="Rectangle 104"/>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6" name="Group 105"/>
            <p:cNvGrpSpPr/>
            <p:nvPr/>
          </p:nvGrpSpPr>
          <p:grpSpPr>
            <a:xfrm>
              <a:off x="4163405" y="2913486"/>
              <a:ext cx="1187450" cy="1182688"/>
              <a:chOff x="4163405" y="2913486"/>
              <a:chExt cx="1187450" cy="1182688"/>
            </a:xfrm>
          </p:grpSpPr>
          <p:grpSp>
            <p:nvGrpSpPr>
              <p:cNvPr id="107" name="Group 4"/>
              <p:cNvGrpSpPr>
                <a:grpSpLocks noChangeAspect="1"/>
              </p:cNvGrpSpPr>
              <p:nvPr/>
            </p:nvGrpSpPr>
            <p:grpSpPr bwMode="auto">
              <a:xfrm>
                <a:off x="4163405" y="2913486"/>
                <a:ext cx="1187450" cy="1182688"/>
                <a:chOff x="864" y="1833"/>
                <a:chExt cx="748" cy="745"/>
              </a:xfrm>
            </p:grpSpPr>
            <p:sp>
              <p:nvSpPr>
                <p:cNvPr id="109"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0"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0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ysClr val="window" lastClr="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nvGrpSpPr>
          <p:cNvPr id="111" name="Group 110"/>
          <p:cNvGrpSpPr/>
          <p:nvPr/>
        </p:nvGrpSpPr>
        <p:grpSpPr>
          <a:xfrm>
            <a:off x="9600854" y="2704843"/>
            <a:ext cx="1599973" cy="1599973"/>
            <a:chOff x="9536611" y="2704730"/>
            <a:chExt cx="1600200" cy="1600200"/>
          </a:xfrm>
        </p:grpSpPr>
        <p:sp>
          <p:nvSpPr>
            <p:cNvPr id="112" name="Rectangle 111"/>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3" name="Group 112"/>
            <p:cNvGrpSpPr/>
            <p:nvPr/>
          </p:nvGrpSpPr>
          <p:grpSpPr>
            <a:xfrm>
              <a:off x="9742986" y="2913486"/>
              <a:ext cx="1187450" cy="1182688"/>
              <a:chOff x="9742986" y="2913486"/>
              <a:chExt cx="1187450" cy="1182688"/>
            </a:xfrm>
          </p:grpSpPr>
          <p:grpSp>
            <p:nvGrpSpPr>
              <p:cNvPr id="114" name="Group 4"/>
              <p:cNvGrpSpPr>
                <a:grpSpLocks noChangeAspect="1"/>
              </p:cNvGrpSpPr>
              <p:nvPr/>
            </p:nvGrpSpPr>
            <p:grpSpPr bwMode="auto">
              <a:xfrm>
                <a:off x="9742986" y="2913486"/>
                <a:ext cx="1187450" cy="1182688"/>
                <a:chOff x="864" y="1833"/>
                <a:chExt cx="748" cy="745"/>
              </a:xfrm>
            </p:grpSpPr>
            <p:sp>
              <p:nvSpPr>
                <p:cNvPr id="125"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6"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5"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27" name="Group 126"/>
          <p:cNvGrpSpPr/>
          <p:nvPr/>
        </p:nvGrpSpPr>
        <p:grpSpPr>
          <a:xfrm>
            <a:off x="1232669" y="2704843"/>
            <a:ext cx="1599973" cy="1599973"/>
            <a:chOff x="1167239" y="2704730"/>
            <a:chExt cx="1600200" cy="1600200"/>
          </a:xfrm>
        </p:grpSpPr>
        <p:sp>
          <p:nvSpPr>
            <p:cNvPr id="130" name="Rectangle 129"/>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pic>
          <p:nvPicPr>
            <p:cNvPr id="131" name="Picture 130"/>
            <p:cNvPicPr>
              <a:picLocks noChangeAspect="1"/>
            </p:cNvPicPr>
            <p:nvPr/>
          </p:nvPicPr>
          <p:blipFill>
            <a:blip r:embed="rId3"/>
            <a:stretch>
              <a:fillRect/>
            </a:stretch>
          </p:blipFill>
          <p:spPr>
            <a:xfrm>
              <a:off x="1375976" y="2913467"/>
              <a:ext cx="1182727" cy="1182727"/>
            </a:xfrm>
            <a:prstGeom prst="rect">
              <a:avLst/>
            </a:prstGeom>
          </p:spPr>
        </p:pic>
      </p:grpSp>
      <p:sp>
        <p:nvSpPr>
          <p:cNvPr id="2" name="Title 1"/>
          <p:cNvSpPr>
            <a:spLocks noGrp="1"/>
          </p:cNvSpPr>
          <p:nvPr>
            <p:ph type="title"/>
          </p:nvPr>
        </p:nvSpPr>
        <p:spPr/>
        <p:txBody>
          <a:bodyPr/>
          <a:lstStyle/>
          <a:p>
            <a:r>
              <a:rPr lang="en-US"/>
              <a:t>Knowledge</a:t>
            </a:r>
          </a:p>
        </p:txBody>
      </p:sp>
    </p:spTree>
    <p:extLst>
      <p:ext uri="{BB962C8B-B14F-4D97-AF65-F5344CB8AC3E}">
        <p14:creationId xmlns:p14="http://schemas.microsoft.com/office/powerpoint/2010/main" val="365763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 name="Group 32"/>
          <p:cNvGrpSpPr/>
          <p:nvPr/>
        </p:nvGrpSpPr>
        <p:grpSpPr>
          <a:xfrm>
            <a:off x="287336" y="4355181"/>
            <a:ext cx="2198095" cy="1343930"/>
            <a:chOff x="301362" y="4355300"/>
            <a:chExt cx="2198407" cy="1344120"/>
          </a:xfrm>
        </p:grpSpPr>
        <p:sp>
          <p:nvSpPr>
            <p:cNvPr id="34" name="TextBox 33"/>
            <p:cNvSpPr txBox="1"/>
            <p:nvPr/>
          </p:nvSpPr>
          <p:spPr>
            <a:xfrm>
              <a:off x="301362" y="4355300"/>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Web Search API</a:t>
              </a:r>
            </a:p>
          </p:txBody>
        </p:sp>
        <p:sp>
          <p:nvSpPr>
            <p:cNvPr id="35" name="Rectangle 34"/>
            <p:cNvSpPr/>
            <p:nvPr/>
          </p:nvSpPr>
          <p:spPr>
            <a:xfrm>
              <a:off x="301362" y="5108405"/>
              <a:ext cx="2198407" cy="591015"/>
            </a:xfrm>
            <a:prstGeom prst="rect">
              <a:avLst/>
            </a:prstGeom>
          </p:spPr>
          <p:txBody>
            <a:bodyPr wrap="square">
              <a:spAutoFit/>
            </a:bodyPr>
            <a:lstStyle/>
            <a:p>
              <a:pPr algn="ctr" defTabSz="914224">
                <a:lnSpc>
                  <a:spcPct val="90000"/>
                </a:lnSpc>
                <a:spcAft>
                  <a:spcPts val="600"/>
                </a:spcAft>
                <a:defRPr/>
              </a:pPr>
              <a:r>
                <a:rPr lang="en-US"/>
                <a:t>Connect powerful search to your apps</a:t>
              </a:r>
            </a:p>
          </p:txBody>
        </p:sp>
      </p:grpSp>
      <p:grpSp>
        <p:nvGrpSpPr>
          <p:cNvPr id="36" name="Group 35"/>
          <p:cNvGrpSpPr/>
          <p:nvPr/>
        </p:nvGrpSpPr>
        <p:grpSpPr>
          <a:xfrm>
            <a:off x="7533977" y="4355179"/>
            <a:ext cx="2198095" cy="1593229"/>
            <a:chOff x="7555860" y="4355299"/>
            <a:chExt cx="2198407" cy="1593455"/>
          </a:xfrm>
        </p:grpSpPr>
        <p:sp>
          <p:nvSpPr>
            <p:cNvPr id="37" name="TextBox 36"/>
            <p:cNvSpPr txBox="1"/>
            <p:nvPr/>
          </p:nvSpPr>
          <p:spPr>
            <a:xfrm>
              <a:off x="7555860" y="4355299"/>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Video Search API</a:t>
              </a:r>
            </a:p>
          </p:txBody>
        </p:sp>
        <p:sp>
          <p:nvSpPr>
            <p:cNvPr id="38" name="Rectangle 37"/>
            <p:cNvSpPr/>
            <p:nvPr/>
          </p:nvSpPr>
          <p:spPr>
            <a:xfrm>
              <a:off x="7555860" y="5108405"/>
              <a:ext cx="2198407" cy="840349"/>
            </a:xfrm>
            <a:prstGeom prst="rect">
              <a:avLst/>
            </a:prstGeom>
          </p:spPr>
          <p:txBody>
            <a:bodyPr wrap="square">
              <a:spAutoFit/>
            </a:bodyPr>
            <a:lstStyle/>
            <a:p>
              <a:pPr algn="ctr" defTabSz="914224">
                <a:lnSpc>
                  <a:spcPct val="90000"/>
                </a:lnSpc>
                <a:spcAft>
                  <a:spcPts val="600"/>
                </a:spcAft>
                <a:defRPr/>
              </a:pPr>
              <a:r>
                <a:rPr lang="en-US"/>
                <a:t>Trending videos, detailed metadata, and rich results</a:t>
              </a:r>
            </a:p>
          </p:txBody>
        </p:sp>
      </p:grpSp>
      <p:grpSp>
        <p:nvGrpSpPr>
          <p:cNvPr id="39" name="Group 38"/>
          <p:cNvGrpSpPr/>
          <p:nvPr/>
        </p:nvGrpSpPr>
        <p:grpSpPr>
          <a:xfrm>
            <a:off x="2596701" y="4355180"/>
            <a:ext cx="2417905" cy="1842527"/>
            <a:chOff x="2611055" y="4355300"/>
            <a:chExt cx="2418248" cy="1842788"/>
          </a:xfrm>
        </p:grpSpPr>
        <p:sp>
          <p:nvSpPr>
            <p:cNvPr id="40" name="TextBox 39"/>
            <p:cNvSpPr txBox="1"/>
            <p:nvPr/>
          </p:nvSpPr>
          <p:spPr>
            <a:xfrm>
              <a:off x="2611055"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Autosuggest API</a:t>
              </a:r>
            </a:p>
          </p:txBody>
        </p:sp>
        <p:sp>
          <p:nvSpPr>
            <p:cNvPr id="41" name="Rectangle 40"/>
            <p:cNvSpPr/>
            <p:nvPr/>
          </p:nvSpPr>
          <p:spPr>
            <a:xfrm>
              <a:off x="2611055" y="5108405"/>
              <a:ext cx="2418248" cy="1089683"/>
            </a:xfrm>
            <a:prstGeom prst="rect">
              <a:avLst/>
            </a:prstGeom>
          </p:spPr>
          <p:txBody>
            <a:bodyPr wrap="square">
              <a:spAutoFit/>
            </a:bodyPr>
            <a:lstStyle/>
            <a:p>
              <a:pPr algn="ctr" defTabSz="914224">
                <a:lnSpc>
                  <a:spcPct val="90000"/>
                </a:lnSpc>
                <a:spcAft>
                  <a:spcPts val="600"/>
                </a:spcAft>
                <a:defRPr/>
              </a:pPr>
              <a:r>
                <a:rPr lang="en-US"/>
                <a:t>Give your app intelligent autosuggest options for searches</a:t>
              </a:r>
            </a:p>
          </p:txBody>
        </p:sp>
      </p:grpSp>
      <p:grpSp>
        <p:nvGrpSpPr>
          <p:cNvPr id="42" name="Group 41"/>
          <p:cNvGrpSpPr/>
          <p:nvPr/>
        </p:nvGrpSpPr>
        <p:grpSpPr>
          <a:xfrm>
            <a:off x="5009285" y="4355180"/>
            <a:ext cx="2417905" cy="1842527"/>
            <a:chOff x="5009113" y="4355300"/>
            <a:chExt cx="2418248" cy="1842788"/>
          </a:xfrm>
        </p:grpSpPr>
        <p:sp>
          <p:nvSpPr>
            <p:cNvPr id="43" name="TextBox 42"/>
            <p:cNvSpPr txBox="1"/>
            <p:nvPr/>
          </p:nvSpPr>
          <p:spPr>
            <a:xfrm>
              <a:off x="5009113"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Image Search API</a:t>
              </a:r>
            </a:p>
          </p:txBody>
        </p:sp>
        <p:sp>
          <p:nvSpPr>
            <p:cNvPr id="44" name="Rectangle 43"/>
            <p:cNvSpPr/>
            <p:nvPr/>
          </p:nvSpPr>
          <p:spPr>
            <a:xfrm>
              <a:off x="5119034" y="5108405"/>
              <a:ext cx="2198407" cy="1089683"/>
            </a:xfrm>
            <a:prstGeom prst="rect">
              <a:avLst/>
            </a:prstGeom>
          </p:spPr>
          <p:txBody>
            <a:bodyPr wrap="square">
              <a:spAutoFit/>
            </a:bodyPr>
            <a:lstStyle/>
            <a:p>
              <a:pPr algn="ctr" defTabSz="914224">
                <a:lnSpc>
                  <a:spcPct val="90000"/>
                </a:lnSpc>
                <a:spcAft>
                  <a:spcPts val="600"/>
                </a:spcAft>
                <a:defRPr/>
              </a:pPr>
              <a:r>
                <a:rPr lang="en-US"/>
                <a:t>Bring advanced image and metadata search to your app</a:t>
              </a:r>
            </a:p>
          </p:txBody>
        </p:sp>
      </p:grpSp>
      <p:grpSp>
        <p:nvGrpSpPr>
          <p:cNvPr id="47" name="Group 46"/>
          <p:cNvGrpSpPr/>
          <p:nvPr/>
        </p:nvGrpSpPr>
        <p:grpSpPr>
          <a:xfrm>
            <a:off x="9961345" y="4355177"/>
            <a:ext cx="2198095" cy="1593229"/>
            <a:chOff x="9971594" y="4355297"/>
            <a:chExt cx="2198407" cy="1593455"/>
          </a:xfrm>
        </p:grpSpPr>
        <p:sp>
          <p:nvSpPr>
            <p:cNvPr id="48" name="TextBox 47"/>
            <p:cNvSpPr txBox="1"/>
            <p:nvPr/>
          </p:nvSpPr>
          <p:spPr>
            <a:xfrm>
              <a:off x="10071521" y="4355297"/>
              <a:ext cx="1998552"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News Search API</a:t>
              </a:r>
            </a:p>
          </p:txBody>
        </p:sp>
        <p:sp>
          <p:nvSpPr>
            <p:cNvPr id="49" name="Rectangle 48"/>
            <p:cNvSpPr/>
            <p:nvPr/>
          </p:nvSpPr>
          <p:spPr>
            <a:xfrm>
              <a:off x="9971594" y="5108403"/>
              <a:ext cx="2198407" cy="840349"/>
            </a:xfrm>
            <a:prstGeom prst="rect">
              <a:avLst/>
            </a:prstGeom>
          </p:spPr>
          <p:txBody>
            <a:bodyPr wrap="square">
              <a:spAutoFit/>
            </a:bodyPr>
            <a:lstStyle/>
            <a:p>
              <a:pPr algn="ctr" defTabSz="914224">
                <a:lnSpc>
                  <a:spcPct val="90000"/>
                </a:lnSpc>
                <a:spcAft>
                  <a:spcPts val="600"/>
                </a:spcAft>
                <a:defRPr/>
              </a:pPr>
              <a:r>
                <a:rPr lang="en-US"/>
                <a:t>Link your users to robust and timely news searches</a:t>
              </a:r>
            </a:p>
          </p:txBody>
        </p:sp>
      </p:grpSp>
      <p:grpSp>
        <p:nvGrpSpPr>
          <p:cNvPr id="184" name="Group 183"/>
          <p:cNvGrpSpPr/>
          <p:nvPr/>
        </p:nvGrpSpPr>
        <p:grpSpPr>
          <a:xfrm>
            <a:off x="10255259" y="2704841"/>
            <a:ext cx="1599973" cy="1599973"/>
            <a:chOff x="10270699" y="2704728"/>
            <a:chExt cx="1600200" cy="1600200"/>
          </a:xfrm>
        </p:grpSpPr>
        <p:sp>
          <p:nvSpPr>
            <p:cNvPr id="185" name="Rectangle 184"/>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86" name="Group 185"/>
            <p:cNvGrpSpPr/>
            <p:nvPr/>
          </p:nvGrpSpPr>
          <p:grpSpPr>
            <a:xfrm>
              <a:off x="10499067" y="2976928"/>
              <a:ext cx="1143464" cy="1055801"/>
              <a:chOff x="10499067" y="2976928"/>
              <a:chExt cx="1143464" cy="1055801"/>
            </a:xfrm>
          </p:grpSpPr>
          <p:grpSp>
            <p:nvGrpSpPr>
              <p:cNvPr id="187" name="Group 186"/>
              <p:cNvGrpSpPr/>
              <p:nvPr/>
            </p:nvGrpSpPr>
            <p:grpSpPr>
              <a:xfrm>
                <a:off x="10499067" y="2976928"/>
                <a:ext cx="1143464" cy="1055801"/>
                <a:chOff x="5587334" y="5524242"/>
                <a:chExt cx="528992" cy="488437"/>
              </a:xfrm>
            </p:grpSpPr>
            <p:sp>
              <p:nvSpPr>
                <p:cNvPr id="1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88" name="Group 187"/>
              <p:cNvGrpSpPr/>
              <p:nvPr/>
            </p:nvGrpSpPr>
            <p:grpSpPr>
              <a:xfrm rot="3600000">
                <a:off x="10972033" y="3318014"/>
                <a:ext cx="370344" cy="228378"/>
                <a:chOff x="2813051" y="1889126"/>
                <a:chExt cx="285750" cy="176212"/>
              </a:xfrm>
            </p:grpSpPr>
            <p:sp>
              <p:nvSpPr>
                <p:cNvPr id="189"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0"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1"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2"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grpSp>
        <p:nvGrpSpPr>
          <p:cNvPr id="196" name="Group 195"/>
          <p:cNvGrpSpPr/>
          <p:nvPr/>
        </p:nvGrpSpPr>
        <p:grpSpPr>
          <a:xfrm>
            <a:off x="5420829" y="2704843"/>
            <a:ext cx="1599973" cy="1599973"/>
            <a:chOff x="5435583" y="2704730"/>
            <a:chExt cx="1600200" cy="1600200"/>
          </a:xfrm>
        </p:grpSpPr>
        <p:sp>
          <p:nvSpPr>
            <p:cNvPr id="197" name="Rectangle 196"/>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98" name="Group 197"/>
            <p:cNvGrpSpPr/>
            <p:nvPr/>
          </p:nvGrpSpPr>
          <p:grpSpPr>
            <a:xfrm>
              <a:off x="5663951" y="2976930"/>
              <a:ext cx="1143464" cy="1055801"/>
              <a:chOff x="5663951" y="2976930"/>
              <a:chExt cx="1143464" cy="1055801"/>
            </a:xfrm>
          </p:grpSpPr>
          <p:grpSp>
            <p:nvGrpSpPr>
              <p:cNvPr id="199" name="Group 198"/>
              <p:cNvGrpSpPr/>
              <p:nvPr/>
            </p:nvGrpSpPr>
            <p:grpSpPr>
              <a:xfrm>
                <a:off x="5663951" y="2976930"/>
                <a:ext cx="1143464" cy="1055801"/>
                <a:chOff x="5587334" y="5524242"/>
                <a:chExt cx="528992" cy="488437"/>
              </a:xfrm>
            </p:grpSpPr>
            <p:sp>
              <p:nvSpPr>
                <p:cNvPr id="20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200" name="Group 199"/>
              <p:cNvGrpSpPr/>
              <p:nvPr/>
            </p:nvGrpSpPr>
            <p:grpSpPr>
              <a:xfrm>
                <a:off x="6131283" y="3227584"/>
                <a:ext cx="391754" cy="391754"/>
                <a:chOff x="7391912" y="2003937"/>
                <a:chExt cx="592547" cy="592547"/>
              </a:xfrm>
            </p:grpSpPr>
            <p:sp>
              <p:nvSpPr>
                <p:cNvPr id="201"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2"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3"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4"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08" name="Group 207"/>
          <p:cNvGrpSpPr/>
          <p:nvPr/>
        </p:nvGrpSpPr>
        <p:grpSpPr>
          <a:xfrm>
            <a:off x="3003614" y="2704843"/>
            <a:ext cx="1599973" cy="1599973"/>
            <a:chOff x="3018025" y="2704730"/>
            <a:chExt cx="1600200" cy="1600200"/>
          </a:xfrm>
        </p:grpSpPr>
        <p:sp>
          <p:nvSpPr>
            <p:cNvPr id="209" name="Rectangle 208"/>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0" name="Group 209"/>
            <p:cNvGrpSpPr/>
            <p:nvPr/>
          </p:nvGrpSpPr>
          <p:grpSpPr>
            <a:xfrm>
              <a:off x="3246393" y="2976930"/>
              <a:ext cx="1143464" cy="1055801"/>
              <a:chOff x="3246393" y="2976930"/>
              <a:chExt cx="1143464" cy="1055801"/>
            </a:xfrm>
          </p:grpSpPr>
          <p:grpSp>
            <p:nvGrpSpPr>
              <p:cNvPr id="211" name="Group 210"/>
              <p:cNvGrpSpPr/>
              <p:nvPr/>
            </p:nvGrpSpPr>
            <p:grpSpPr>
              <a:xfrm>
                <a:off x="3246393" y="2976930"/>
                <a:ext cx="1143464" cy="1055801"/>
                <a:chOff x="5587334" y="5524242"/>
                <a:chExt cx="528992" cy="488437"/>
              </a:xfrm>
            </p:grpSpPr>
            <p:sp>
              <p:nvSpPr>
                <p:cNvPr id="21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212"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216" name="Group 215"/>
          <p:cNvGrpSpPr/>
          <p:nvPr/>
        </p:nvGrpSpPr>
        <p:grpSpPr>
          <a:xfrm>
            <a:off x="586398" y="2704843"/>
            <a:ext cx="1599973" cy="1599973"/>
            <a:chOff x="600467" y="2704730"/>
            <a:chExt cx="1600200" cy="1600200"/>
          </a:xfrm>
        </p:grpSpPr>
        <p:sp>
          <p:nvSpPr>
            <p:cNvPr id="217" name="Rectangle 216"/>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8" name="Group 217"/>
            <p:cNvGrpSpPr/>
            <p:nvPr/>
          </p:nvGrpSpPr>
          <p:grpSpPr>
            <a:xfrm>
              <a:off x="828835" y="2976930"/>
              <a:ext cx="1143464" cy="1055801"/>
              <a:chOff x="828835" y="2976930"/>
              <a:chExt cx="1143464" cy="1055801"/>
            </a:xfrm>
          </p:grpSpPr>
          <p:grpSp>
            <p:nvGrpSpPr>
              <p:cNvPr id="219" name="Group 218"/>
              <p:cNvGrpSpPr/>
              <p:nvPr/>
            </p:nvGrpSpPr>
            <p:grpSpPr>
              <a:xfrm>
                <a:off x="828835" y="2976930"/>
                <a:ext cx="1143464" cy="1055801"/>
                <a:chOff x="5587334" y="5524242"/>
                <a:chExt cx="528992" cy="488437"/>
              </a:xfrm>
            </p:grpSpPr>
            <p:sp>
              <p:nvSpPr>
                <p:cNvPr id="22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220" name="Group 219"/>
              <p:cNvGrpSpPr/>
              <p:nvPr/>
            </p:nvGrpSpPr>
            <p:grpSpPr>
              <a:xfrm>
                <a:off x="1347762" y="3280047"/>
                <a:ext cx="281778" cy="281854"/>
                <a:chOff x="3018024" y="1820862"/>
                <a:chExt cx="685613" cy="685800"/>
              </a:xfrm>
            </p:grpSpPr>
            <p:sp>
              <p:nvSpPr>
                <p:cNvPr id="221"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2"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3"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4"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28" name="Group 227"/>
          <p:cNvGrpSpPr/>
          <p:nvPr/>
        </p:nvGrpSpPr>
        <p:grpSpPr>
          <a:xfrm>
            <a:off x="7838044" y="2704843"/>
            <a:ext cx="1599973" cy="1599973"/>
            <a:chOff x="7853141" y="2704730"/>
            <a:chExt cx="1600200" cy="1600200"/>
          </a:xfrm>
        </p:grpSpPr>
        <p:sp>
          <p:nvSpPr>
            <p:cNvPr id="229" name="Rectangle 228"/>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30" name="Group 229"/>
            <p:cNvGrpSpPr/>
            <p:nvPr/>
          </p:nvGrpSpPr>
          <p:grpSpPr>
            <a:xfrm>
              <a:off x="8081509" y="2976930"/>
              <a:ext cx="1143464" cy="1055801"/>
              <a:chOff x="8081509" y="2976930"/>
              <a:chExt cx="1143464" cy="1055801"/>
            </a:xfrm>
          </p:grpSpPr>
          <p:grpSp>
            <p:nvGrpSpPr>
              <p:cNvPr id="231" name="Group 230"/>
              <p:cNvGrpSpPr/>
              <p:nvPr/>
            </p:nvGrpSpPr>
            <p:grpSpPr>
              <a:xfrm>
                <a:off x="8081509" y="2976930"/>
                <a:ext cx="1143464" cy="1055801"/>
                <a:chOff x="5587334" y="5524242"/>
                <a:chExt cx="528992" cy="488437"/>
              </a:xfrm>
            </p:grpSpPr>
            <p:sp>
              <p:nvSpPr>
                <p:cNvPr id="23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232" name="Isosceles Triangle 231"/>
              <p:cNvSpPr/>
              <p:nvPr/>
            </p:nvSpPr>
            <p:spPr>
              <a:xfrm rot="5400000">
                <a:off x="8634444" y="3305527"/>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3" name="Title 2"/>
          <p:cNvSpPr>
            <a:spLocks noGrp="1"/>
          </p:cNvSpPr>
          <p:nvPr>
            <p:ph type="title"/>
          </p:nvPr>
        </p:nvSpPr>
        <p:spPr/>
        <p:txBody>
          <a:bodyPr/>
          <a:lstStyle/>
          <a:p>
            <a:r>
              <a:rPr lang="en-US"/>
              <a:t>Search</a:t>
            </a:r>
          </a:p>
        </p:txBody>
      </p:sp>
    </p:spTree>
    <p:extLst>
      <p:ext uri="{BB962C8B-B14F-4D97-AF65-F5344CB8AC3E}">
        <p14:creationId xmlns:p14="http://schemas.microsoft.com/office/powerpoint/2010/main" val="3194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2D3678-DCA6-4A5C-B754-9B1124DCD874}"/>
              </a:ext>
            </a:extLst>
          </p:cNvPr>
          <p:cNvSpPr>
            <a:spLocks noGrp="1"/>
          </p:cNvSpPr>
          <p:nvPr>
            <p:ph type="title"/>
          </p:nvPr>
        </p:nvSpPr>
        <p:spPr/>
        <p:txBody>
          <a:bodyPr/>
          <a:lstStyle/>
          <a:p>
            <a:r>
              <a:rPr lang="de-DE" err="1"/>
              <a:t>Some</a:t>
            </a:r>
            <a:r>
              <a:rPr lang="de-DE"/>
              <a:t> links</a:t>
            </a:r>
          </a:p>
        </p:txBody>
      </p:sp>
      <p:sp>
        <p:nvSpPr>
          <p:cNvPr id="3" name="Textplatzhalter 2">
            <a:extLst>
              <a:ext uri="{FF2B5EF4-FFF2-40B4-BE49-F238E27FC236}">
                <a16:creationId xmlns:a16="http://schemas.microsoft.com/office/drawing/2014/main" id="{B320038F-D86E-4E90-BFAE-422B95C40492}"/>
              </a:ext>
            </a:extLst>
          </p:cNvPr>
          <p:cNvSpPr>
            <a:spLocks noGrp="1"/>
          </p:cNvSpPr>
          <p:nvPr>
            <p:ph type="body" sz="quarter" idx="10"/>
          </p:nvPr>
        </p:nvSpPr>
        <p:spPr>
          <a:xfrm>
            <a:off x="274638" y="1212850"/>
            <a:ext cx="11887200" cy="4431983"/>
          </a:xfrm>
        </p:spPr>
        <p:txBody>
          <a:bodyPr/>
          <a:lstStyle/>
          <a:p>
            <a:r>
              <a:rPr lang="de-DE" u="sng" dirty="0">
                <a:hlinkClick r:id="rId3"/>
              </a:rPr>
              <a:t>https://github.com/Microsoft/Cognitive-Samples-IntelligentKiosk</a:t>
            </a:r>
            <a:endParaRPr lang="de-DE" dirty="0"/>
          </a:p>
          <a:p>
            <a:r>
              <a:rPr lang="de-DE" u="sng" dirty="0">
                <a:hlinkClick r:id="rId4"/>
              </a:rPr>
              <a:t>https://github.com/Microsoft/Cognitive-Custom-Speech-Service</a:t>
            </a:r>
            <a:r>
              <a:rPr lang="de-DE" dirty="0"/>
              <a:t> </a:t>
            </a:r>
          </a:p>
          <a:p>
            <a:r>
              <a:rPr lang="de-DE" dirty="0" err="1"/>
              <a:t>Cognitive</a:t>
            </a:r>
            <a:r>
              <a:rPr lang="de-DE" dirty="0"/>
              <a:t> Services Labs</a:t>
            </a:r>
          </a:p>
          <a:p>
            <a:r>
              <a:rPr lang="de-DE" dirty="0">
                <a:hlinkClick r:id="rId5"/>
              </a:rPr>
              <a:t>https://labs.cognitive.microsoft.com/?wt.mc_id=AID520629_EML_5109064</a:t>
            </a:r>
            <a:r>
              <a:rPr lang="de-DE" dirty="0"/>
              <a:t> </a:t>
            </a:r>
          </a:p>
        </p:txBody>
      </p:sp>
    </p:spTree>
    <p:extLst>
      <p:ext uri="{BB962C8B-B14F-4D97-AF65-F5344CB8AC3E}">
        <p14:creationId xmlns:p14="http://schemas.microsoft.com/office/powerpoint/2010/main" val="3637147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F829C0-46E9-46FE-B0BE-94019DE59160}"/>
              </a:ext>
            </a:extLst>
          </p:cNvPr>
          <p:cNvSpPr>
            <a:spLocks noGrp="1"/>
          </p:cNvSpPr>
          <p:nvPr>
            <p:ph type="title"/>
          </p:nvPr>
        </p:nvSpPr>
        <p:spPr/>
        <p:txBody>
          <a:bodyPr/>
          <a:lstStyle/>
          <a:p>
            <a:r>
              <a:rPr lang="de-DE" dirty="0"/>
              <a:t>Tools</a:t>
            </a:r>
          </a:p>
        </p:txBody>
      </p:sp>
      <p:sp>
        <p:nvSpPr>
          <p:cNvPr id="3" name="Textplatzhalter 2">
            <a:extLst>
              <a:ext uri="{FF2B5EF4-FFF2-40B4-BE49-F238E27FC236}">
                <a16:creationId xmlns:a16="http://schemas.microsoft.com/office/drawing/2014/main" id="{255AEFC2-0FDD-4CB4-BE0F-7E652BDD8A5E}"/>
              </a:ext>
            </a:extLst>
          </p:cNvPr>
          <p:cNvSpPr>
            <a:spLocks noGrp="1"/>
          </p:cNvSpPr>
          <p:nvPr>
            <p:ph type="body" sz="quarter" idx="10"/>
          </p:nvPr>
        </p:nvSpPr>
        <p:spPr>
          <a:xfrm>
            <a:off x="274638" y="1212850"/>
            <a:ext cx="11887200" cy="2646878"/>
          </a:xfrm>
        </p:spPr>
        <p:txBody>
          <a:bodyPr/>
          <a:lstStyle/>
          <a:p>
            <a:r>
              <a:rPr lang="de-DE" dirty="0"/>
              <a:t>Microsoft </a:t>
            </a:r>
            <a:r>
              <a:rPr lang="de-DE" dirty="0" err="1"/>
              <a:t>Dictate</a:t>
            </a:r>
            <a:r>
              <a:rPr lang="de-DE" dirty="0"/>
              <a:t>: </a:t>
            </a:r>
            <a:r>
              <a:rPr lang="de-DE" dirty="0">
                <a:hlinkClick r:id="rId3"/>
              </a:rPr>
              <a:t>http://dictate.ms</a:t>
            </a:r>
            <a:endParaRPr lang="de-DE" dirty="0"/>
          </a:p>
          <a:p>
            <a:r>
              <a:rPr lang="de-DE" dirty="0"/>
              <a:t>Translator PowerPoint Add-In</a:t>
            </a:r>
          </a:p>
          <a:p>
            <a:r>
              <a:rPr lang="de-DE">
                <a:hlinkClick r:id="rId4"/>
              </a:rPr>
              <a:t>https://translator.microsoft.com/help/presentation-translator/</a:t>
            </a:r>
            <a:r>
              <a:rPr lang="de-DE"/>
              <a:t> </a:t>
            </a:r>
            <a:endParaRPr lang="de-DE" dirty="0"/>
          </a:p>
        </p:txBody>
      </p:sp>
    </p:spTree>
    <p:extLst>
      <p:ext uri="{BB962C8B-B14F-4D97-AF65-F5344CB8AC3E}">
        <p14:creationId xmlns:p14="http://schemas.microsoft.com/office/powerpoint/2010/main" val="248913733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rPr>
              <a:t>Bot Framework</a:t>
            </a:r>
            <a:endParaRPr lang="en-US"/>
          </a:p>
        </p:txBody>
      </p:sp>
    </p:spTree>
    <p:extLst>
      <p:ext uri="{BB962C8B-B14F-4D97-AF65-F5344CB8AC3E}">
        <p14:creationId xmlns:p14="http://schemas.microsoft.com/office/powerpoint/2010/main" val="270501197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E687A83-4D07-4F28-A9A2-7C00A7004571}"/>
              </a:ext>
            </a:extLst>
          </p:cNvPr>
          <p:cNvSpPr>
            <a:spLocks noGrp="1"/>
          </p:cNvSpPr>
          <p:nvPr>
            <p:ph type="title"/>
          </p:nvPr>
        </p:nvSpPr>
        <p:spPr/>
        <p:txBody>
          <a:bodyPr/>
          <a:lstStyle/>
          <a:p>
            <a:r>
              <a:rPr lang="de-DE" dirty="0"/>
              <a:t>Why the BOT Framework and why BOTs</a:t>
            </a:r>
          </a:p>
        </p:txBody>
      </p:sp>
      <p:sp>
        <p:nvSpPr>
          <p:cNvPr id="4" name="Textplatzhalter 3">
            <a:extLst>
              <a:ext uri="{FF2B5EF4-FFF2-40B4-BE49-F238E27FC236}">
                <a16:creationId xmlns:a16="http://schemas.microsoft.com/office/drawing/2014/main" id="{150F0E2A-E58A-4FE6-8CF3-2B6E525DD120}"/>
              </a:ext>
            </a:extLst>
          </p:cNvPr>
          <p:cNvSpPr>
            <a:spLocks noGrp="1"/>
          </p:cNvSpPr>
          <p:nvPr>
            <p:ph type="body" sz="quarter" idx="10"/>
          </p:nvPr>
        </p:nvSpPr>
        <p:spPr>
          <a:xfrm>
            <a:off x="274638" y="1212850"/>
            <a:ext cx="11887200" cy="6032421"/>
          </a:xfrm>
        </p:spPr>
        <p:txBody>
          <a:bodyPr/>
          <a:lstStyle/>
          <a:p>
            <a:r>
              <a:rPr lang="de-DE" dirty="0"/>
              <a:t>IT solutions </a:t>
            </a:r>
            <a:r>
              <a:rPr lang="de-DE" dirty="0" err="1"/>
              <a:t>are</a:t>
            </a:r>
            <a:r>
              <a:rPr lang="de-DE" dirty="0"/>
              <a:t> </a:t>
            </a:r>
            <a:r>
              <a:rPr lang="de-DE" dirty="0" err="1"/>
              <a:t>running</a:t>
            </a:r>
            <a:r>
              <a:rPr lang="de-DE" dirty="0"/>
              <a:t> on </a:t>
            </a:r>
            <a:r>
              <a:rPr lang="de-DE" dirty="0" err="1"/>
              <a:t>various</a:t>
            </a:r>
            <a:r>
              <a:rPr lang="de-DE" dirty="0"/>
              <a:t> different </a:t>
            </a:r>
            <a:r>
              <a:rPr lang="de-DE" dirty="0" err="1"/>
              <a:t>platforms</a:t>
            </a:r>
            <a:endParaRPr lang="de-DE" dirty="0"/>
          </a:p>
          <a:p>
            <a:r>
              <a:rPr lang="de-DE" dirty="0"/>
              <a:t>Even </a:t>
            </a:r>
            <a:r>
              <a:rPr lang="de-DE" dirty="0" err="1"/>
              <a:t>one</a:t>
            </a:r>
            <a:r>
              <a:rPr lang="de-DE" dirty="0"/>
              <a:t> </a:t>
            </a:r>
            <a:r>
              <a:rPr lang="de-DE" dirty="0" err="1"/>
              <a:t>user</a:t>
            </a:r>
            <a:r>
              <a:rPr lang="de-DE" dirty="0"/>
              <a:t> </a:t>
            </a:r>
            <a:r>
              <a:rPr lang="de-DE" dirty="0" err="1"/>
              <a:t>uses</a:t>
            </a:r>
            <a:r>
              <a:rPr lang="de-DE" dirty="0"/>
              <a:t> </a:t>
            </a:r>
            <a:r>
              <a:rPr lang="de-DE" dirty="0" err="1"/>
              <a:t>his</a:t>
            </a:r>
            <a:r>
              <a:rPr lang="de-DE" dirty="0"/>
              <a:t> solutions/</a:t>
            </a:r>
            <a:r>
              <a:rPr lang="de-DE" dirty="0" err="1"/>
              <a:t>tools</a:t>
            </a:r>
            <a:r>
              <a:rPr lang="de-DE" dirty="0"/>
              <a:t> on a </a:t>
            </a:r>
            <a:r>
              <a:rPr lang="de-DE" dirty="0" err="1"/>
              <a:t>variety</a:t>
            </a:r>
            <a:r>
              <a:rPr lang="de-DE" dirty="0"/>
              <a:t> </a:t>
            </a:r>
            <a:r>
              <a:rPr lang="de-DE" dirty="0" err="1"/>
              <a:t>of</a:t>
            </a:r>
            <a:r>
              <a:rPr lang="de-DE" dirty="0"/>
              <a:t> </a:t>
            </a:r>
            <a:r>
              <a:rPr lang="de-DE" dirty="0" err="1"/>
              <a:t>platforms</a:t>
            </a:r>
            <a:r>
              <a:rPr lang="de-DE" dirty="0"/>
              <a:t> </a:t>
            </a:r>
            <a:r>
              <a:rPr lang="de-DE" dirty="0" err="1"/>
              <a:t>and</a:t>
            </a:r>
            <a:r>
              <a:rPr lang="de-DE" dirty="0"/>
              <a:t> Os – </a:t>
            </a:r>
            <a:r>
              <a:rPr lang="de-DE" dirty="0" err="1"/>
              <a:t>and</a:t>
            </a:r>
            <a:r>
              <a:rPr lang="de-DE" dirty="0"/>
              <a:t> </a:t>
            </a:r>
            <a:r>
              <a:rPr lang="de-DE" dirty="0" err="1"/>
              <a:t>screen</a:t>
            </a:r>
            <a:r>
              <a:rPr lang="de-DE" dirty="0"/>
              <a:t> </a:t>
            </a:r>
            <a:r>
              <a:rPr lang="de-DE" dirty="0" err="1"/>
              <a:t>factors</a:t>
            </a:r>
            <a:endParaRPr lang="de-DE" dirty="0"/>
          </a:p>
          <a:p>
            <a:pPr marL="571500" indent="-571500">
              <a:buFontTx/>
              <a:buChar char="-"/>
            </a:pPr>
            <a:r>
              <a:rPr lang="de-DE" dirty="0"/>
              <a:t>PC</a:t>
            </a:r>
          </a:p>
          <a:p>
            <a:pPr marL="571500" indent="-571500">
              <a:buFontTx/>
              <a:buChar char="-"/>
            </a:pPr>
            <a:r>
              <a:rPr lang="de-DE" dirty="0"/>
              <a:t>Tablet</a:t>
            </a:r>
          </a:p>
          <a:p>
            <a:pPr marL="571500" indent="-571500">
              <a:buFontTx/>
              <a:buChar char="-"/>
            </a:pPr>
            <a:r>
              <a:rPr lang="de-DE" dirty="0"/>
              <a:t>Mobile </a:t>
            </a:r>
            <a:r>
              <a:rPr lang="de-DE" dirty="0" err="1"/>
              <a:t>device</a:t>
            </a:r>
            <a:r>
              <a:rPr lang="de-DE" dirty="0"/>
              <a:t>/ mobile </a:t>
            </a:r>
            <a:r>
              <a:rPr lang="de-DE" dirty="0" err="1"/>
              <a:t>phone</a:t>
            </a:r>
            <a:endParaRPr lang="de-DE" dirty="0"/>
          </a:p>
          <a:p>
            <a:pPr marL="571500" indent="-571500">
              <a:buFontTx/>
              <a:buChar char="-"/>
            </a:pPr>
            <a:r>
              <a:rPr lang="de-DE" dirty="0"/>
              <a:t>Embedded</a:t>
            </a:r>
          </a:p>
          <a:p>
            <a:pPr marL="571500" indent="-571500">
              <a:buFontTx/>
              <a:buChar char="-"/>
            </a:pPr>
            <a:endParaRPr lang="de-DE" dirty="0"/>
          </a:p>
          <a:p>
            <a:pPr marL="571500" indent="-571500">
              <a:buFontTx/>
              <a:buChar char="-"/>
            </a:pPr>
            <a:endParaRPr lang="de-DE" dirty="0"/>
          </a:p>
        </p:txBody>
      </p:sp>
    </p:spTree>
    <p:extLst>
      <p:ext uri="{BB962C8B-B14F-4D97-AF65-F5344CB8AC3E}">
        <p14:creationId xmlns:p14="http://schemas.microsoft.com/office/powerpoint/2010/main" val="375735515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6BF1C4-9652-41BE-A7FD-82ACB3F36511}"/>
              </a:ext>
            </a:extLst>
          </p:cNvPr>
          <p:cNvSpPr>
            <a:spLocks noGrp="1"/>
          </p:cNvSpPr>
          <p:nvPr>
            <p:ph type="title"/>
          </p:nvPr>
        </p:nvSpPr>
        <p:spPr/>
        <p:txBody>
          <a:bodyPr/>
          <a:lstStyle/>
          <a:p>
            <a:r>
              <a:rPr lang="de-DE" err="1"/>
              <a:t>Why</a:t>
            </a:r>
            <a:r>
              <a:rPr lang="de-DE"/>
              <a:t> </a:t>
            </a:r>
            <a:r>
              <a:rPr lang="de-DE" err="1"/>
              <a:t>the</a:t>
            </a:r>
            <a:r>
              <a:rPr lang="de-DE"/>
              <a:t> BOT Framework and </a:t>
            </a:r>
            <a:r>
              <a:rPr lang="de-DE" err="1"/>
              <a:t>why</a:t>
            </a:r>
            <a:r>
              <a:rPr lang="de-DE"/>
              <a:t> BOTs</a:t>
            </a:r>
          </a:p>
        </p:txBody>
      </p:sp>
      <p:sp>
        <p:nvSpPr>
          <p:cNvPr id="3" name="Textplatzhalter 2">
            <a:extLst>
              <a:ext uri="{FF2B5EF4-FFF2-40B4-BE49-F238E27FC236}">
                <a16:creationId xmlns:a16="http://schemas.microsoft.com/office/drawing/2014/main" id="{1E4116F0-3291-45CA-A3F5-3E22E5E5C6F7}"/>
              </a:ext>
            </a:extLst>
          </p:cNvPr>
          <p:cNvSpPr>
            <a:spLocks noGrp="1"/>
          </p:cNvSpPr>
          <p:nvPr>
            <p:ph type="body" sz="quarter" idx="10"/>
          </p:nvPr>
        </p:nvSpPr>
        <p:spPr>
          <a:xfrm>
            <a:off x="274638" y="1212850"/>
            <a:ext cx="11887200" cy="5109091"/>
          </a:xfrm>
        </p:spPr>
        <p:txBody>
          <a:bodyPr/>
          <a:lstStyle/>
          <a:p>
            <a:r>
              <a:rPr lang="de-DE" err="1"/>
              <a:t>Depending</a:t>
            </a:r>
            <a:r>
              <a:rPr lang="de-DE"/>
              <a:t> on </a:t>
            </a:r>
            <a:r>
              <a:rPr lang="de-DE" err="1"/>
              <a:t>the</a:t>
            </a:r>
            <a:r>
              <a:rPr lang="de-DE"/>
              <a:t> type of </a:t>
            </a:r>
            <a:r>
              <a:rPr lang="de-DE" err="1"/>
              <a:t>user</a:t>
            </a:r>
            <a:r>
              <a:rPr lang="de-DE"/>
              <a:t>:</a:t>
            </a:r>
          </a:p>
          <a:p>
            <a:pPr marL="571500" indent="-571500">
              <a:buFontTx/>
              <a:buChar char="-"/>
            </a:pPr>
            <a:r>
              <a:rPr lang="de-DE" err="1"/>
              <a:t>Sometimes</a:t>
            </a:r>
            <a:r>
              <a:rPr lang="de-DE"/>
              <a:t> a strong and </a:t>
            </a:r>
            <a:r>
              <a:rPr lang="de-DE" err="1"/>
              <a:t>complex</a:t>
            </a:r>
            <a:r>
              <a:rPr lang="de-DE"/>
              <a:t> UI </a:t>
            </a:r>
            <a:r>
              <a:rPr lang="de-DE" err="1"/>
              <a:t>overwhelmes</a:t>
            </a:r>
            <a:endParaRPr lang="de-DE"/>
          </a:p>
          <a:p>
            <a:pPr marL="571500" indent="-571500">
              <a:buFontTx/>
              <a:buChar char="-"/>
            </a:pPr>
            <a:r>
              <a:rPr lang="de-DE" err="1"/>
              <a:t>Sometimes</a:t>
            </a:r>
            <a:r>
              <a:rPr lang="de-DE"/>
              <a:t> </a:t>
            </a:r>
            <a:r>
              <a:rPr lang="de-DE" err="1"/>
              <a:t>the</a:t>
            </a:r>
            <a:r>
              <a:rPr lang="de-DE"/>
              <a:t> UI just </a:t>
            </a:r>
            <a:r>
              <a:rPr lang="de-DE" err="1"/>
              <a:t>doesn‘t</a:t>
            </a:r>
            <a:r>
              <a:rPr lang="de-DE"/>
              <a:t> </a:t>
            </a:r>
            <a:r>
              <a:rPr lang="de-DE" err="1"/>
              <a:t>adapt</a:t>
            </a:r>
            <a:r>
              <a:rPr lang="de-DE"/>
              <a:t> </a:t>
            </a:r>
            <a:r>
              <a:rPr lang="de-DE" err="1"/>
              <a:t>nicely</a:t>
            </a:r>
            <a:r>
              <a:rPr lang="de-DE"/>
              <a:t> </a:t>
            </a:r>
            <a:r>
              <a:rPr lang="de-DE" err="1"/>
              <a:t>to</a:t>
            </a:r>
            <a:r>
              <a:rPr lang="de-DE"/>
              <a:t> </a:t>
            </a:r>
            <a:r>
              <a:rPr lang="de-DE" err="1"/>
              <a:t>various</a:t>
            </a:r>
            <a:r>
              <a:rPr lang="de-DE"/>
              <a:t> form </a:t>
            </a:r>
            <a:r>
              <a:rPr lang="de-DE" err="1"/>
              <a:t>factors</a:t>
            </a:r>
            <a:r>
              <a:rPr lang="de-DE"/>
              <a:t> (</a:t>
            </a:r>
            <a:r>
              <a:rPr lang="de-DE" err="1"/>
              <a:t>scaling</a:t>
            </a:r>
            <a:r>
              <a:rPr lang="de-DE"/>
              <a:t> ?)</a:t>
            </a:r>
          </a:p>
          <a:p>
            <a:pPr marL="571500" indent="-571500">
              <a:buFontTx/>
              <a:buChar char="-"/>
            </a:pPr>
            <a:r>
              <a:rPr lang="de-DE"/>
              <a:t>The same </a:t>
            </a:r>
            <a:r>
              <a:rPr lang="de-DE" err="1"/>
              <a:t>solution</a:t>
            </a:r>
            <a:r>
              <a:rPr lang="de-DE"/>
              <a:t> </a:t>
            </a:r>
            <a:r>
              <a:rPr lang="de-DE" err="1"/>
              <a:t>has</a:t>
            </a:r>
            <a:r>
              <a:rPr lang="de-DE"/>
              <a:t> </a:t>
            </a:r>
            <a:r>
              <a:rPr lang="de-DE" err="1"/>
              <a:t>to</a:t>
            </a:r>
            <a:r>
              <a:rPr lang="de-DE"/>
              <a:t> </a:t>
            </a:r>
            <a:r>
              <a:rPr lang="de-DE" err="1"/>
              <a:t>be</a:t>
            </a:r>
            <a:r>
              <a:rPr lang="de-DE"/>
              <a:t> </a:t>
            </a:r>
            <a:r>
              <a:rPr lang="de-DE" err="1"/>
              <a:t>accessed</a:t>
            </a:r>
            <a:r>
              <a:rPr lang="de-DE"/>
              <a:t> from </a:t>
            </a:r>
            <a:r>
              <a:rPr lang="de-DE" err="1"/>
              <a:t>platform</a:t>
            </a:r>
            <a:r>
              <a:rPr lang="de-DE"/>
              <a:t> </a:t>
            </a:r>
            <a:r>
              <a:rPr lang="de-DE" err="1"/>
              <a:t>specific</a:t>
            </a:r>
            <a:r>
              <a:rPr lang="de-DE"/>
              <a:t> UIs – </a:t>
            </a:r>
            <a:r>
              <a:rPr lang="de-DE" err="1"/>
              <a:t>looking</a:t>
            </a:r>
            <a:r>
              <a:rPr lang="de-DE"/>
              <a:t> </a:t>
            </a:r>
            <a:r>
              <a:rPr lang="de-DE" err="1"/>
              <a:t>very</a:t>
            </a:r>
            <a:r>
              <a:rPr lang="de-DE"/>
              <a:t> different – but </a:t>
            </a:r>
            <a:r>
              <a:rPr lang="de-DE" err="1"/>
              <a:t>offering</a:t>
            </a:r>
            <a:r>
              <a:rPr lang="de-DE"/>
              <a:t> </a:t>
            </a:r>
            <a:r>
              <a:rPr lang="de-DE" err="1"/>
              <a:t>the</a:t>
            </a:r>
            <a:r>
              <a:rPr lang="de-DE"/>
              <a:t> same </a:t>
            </a:r>
            <a:r>
              <a:rPr lang="de-DE" err="1"/>
              <a:t>functionality</a:t>
            </a:r>
            <a:endParaRPr lang="de-DE"/>
          </a:p>
          <a:p>
            <a:pPr marL="571500" indent="-571500">
              <a:buFontTx/>
              <a:buChar char="-"/>
            </a:pPr>
            <a:r>
              <a:rPr lang="de-DE"/>
              <a:t>Training on all </a:t>
            </a:r>
            <a:r>
              <a:rPr lang="de-DE" err="1"/>
              <a:t>platforms</a:t>
            </a:r>
            <a:r>
              <a:rPr lang="de-DE"/>
              <a:t> is not </a:t>
            </a:r>
            <a:r>
              <a:rPr lang="de-DE" err="1"/>
              <a:t>doable</a:t>
            </a:r>
            <a:endParaRPr lang="de-DE"/>
          </a:p>
        </p:txBody>
      </p:sp>
    </p:spTree>
    <p:extLst>
      <p:ext uri="{BB962C8B-B14F-4D97-AF65-F5344CB8AC3E}">
        <p14:creationId xmlns:p14="http://schemas.microsoft.com/office/powerpoint/2010/main" val="4478910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6833" y="511"/>
            <a:ext cx="7589641" cy="6994028"/>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2"/>
                </a:solidFill>
                <a:latin typeface="Segoe UI Light"/>
              </a:rPr>
              <a:t>Microsoft Cognitive Services</a:t>
            </a:r>
          </a:p>
          <a:p>
            <a:pPr defTabSz="932597">
              <a:lnSpc>
                <a:spcPct val="90000"/>
              </a:lnSpc>
              <a:spcAft>
                <a:spcPts val="1500"/>
              </a:spcAft>
            </a:pPr>
            <a:r>
              <a:rPr lang="en-US" sz="3600" dirty="0">
                <a:solidFill>
                  <a:schemeClr val="tx2"/>
                </a:solidFill>
                <a:latin typeface="Segoe UI Light"/>
              </a:rPr>
              <a:t>Give your apps </a:t>
            </a:r>
            <a:br>
              <a:rPr lang="en-US" sz="3600" dirty="0">
                <a:solidFill>
                  <a:schemeClr val="tx2"/>
                </a:solidFill>
                <a:latin typeface="Segoe UI Light"/>
              </a:rPr>
            </a:br>
            <a:r>
              <a:rPr lang="en-US" sz="3600" dirty="0">
                <a:solidFill>
                  <a:schemeClr val="tx2"/>
                </a:solidFill>
                <a:latin typeface="Segoe UI Light"/>
              </a:rPr>
              <a:t>a human side</a:t>
            </a:r>
          </a:p>
        </p:txBody>
      </p:sp>
      <p:sp>
        <p:nvSpPr>
          <p:cNvPr id="6" name="TextBox 5"/>
          <p:cNvSpPr txBox="1"/>
          <p:nvPr/>
        </p:nvSpPr>
        <p:spPr>
          <a:xfrm>
            <a:off x="6226550" y="945138"/>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597">
              <a:lnSpc>
                <a:spcPct val="90000"/>
              </a:lnSpc>
              <a:spcAft>
                <a:spcPts val="612"/>
              </a:spcAft>
            </a:pPr>
            <a:r>
              <a:rPr lang="en-US" sz="1700">
                <a:gradFill>
                  <a:gsLst>
                    <a:gs pos="2917">
                      <a:srgbClr val="FFFFFF"/>
                    </a:gs>
                    <a:gs pos="30000">
                      <a:srgbClr val="FFFFFF"/>
                    </a:gs>
                  </a:gsLst>
                  <a:lin ang="5400000" scaled="0"/>
                </a:gradFill>
              </a:rPr>
              <a:t>Computer Vision | Content Moderator | Emotion | Face | Video</a:t>
            </a:r>
          </a:p>
        </p:txBody>
      </p:sp>
      <p:sp>
        <p:nvSpPr>
          <p:cNvPr id="7" name="TextBox 6"/>
          <p:cNvSpPr txBox="1"/>
          <p:nvPr/>
        </p:nvSpPr>
        <p:spPr>
          <a:xfrm>
            <a:off x="6226550" y="1988266"/>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597">
              <a:lnSpc>
                <a:spcPct val="90000"/>
              </a:lnSpc>
              <a:spcAft>
                <a:spcPts val="612"/>
              </a:spcAft>
            </a:pPr>
            <a:r>
              <a:rPr lang="en-US" sz="1700">
                <a:gradFill>
                  <a:gsLst>
                    <a:gs pos="2917">
                      <a:srgbClr val="FFFFFF"/>
                    </a:gs>
                    <a:gs pos="30000">
                      <a:srgbClr val="FFFFFF"/>
                    </a:gs>
                  </a:gsLst>
                  <a:lin ang="5400000" scaled="0"/>
                </a:gradFill>
              </a:rPr>
              <a:t>Bing Speech | Custom Speech Service | Speaker Recognition </a:t>
            </a:r>
          </a:p>
        </p:txBody>
      </p:sp>
      <p:sp>
        <p:nvSpPr>
          <p:cNvPr id="9" name="TextBox 8"/>
          <p:cNvSpPr txBox="1"/>
          <p:nvPr/>
        </p:nvSpPr>
        <p:spPr>
          <a:xfrm>
            <a:off x="6226550" y="4526569"/>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597">
              <a:lnSpc>
                <a:spcPct val="90000"/>
              </a:lnSpc>
              <a:spcAft>
                <a:spcPts val="612"/>
              </a:spcAft>
            </a:pPr>
            <a:r>
              <a:rPr lang="en-US" sz="1700">
                <a:gradFill>
                  <a:gsLst>
                    <a:gs pos="2917">
                      <a:srgbClr val="FFFFFF"/>
                    </a:gs>
                    <a:gs pos="30000">
                      <a:srgbClr val="FFFFFF"/>
                    </a:gs>
                  </a:gsLst>
                  <a:lin ang="5400000" scaled="0"/>
                </a:gradFill>
              </a:rPr>
              <a:t>Academic Knowledge | Entity Linking | Knowledge Exploration | Recommendations | </a:t>
            </a:r>
            <a:r>
              <a:rPr lang="en-US" sz="1700" err="1">
                <a:gradFill>
                  <a:gsLst>
                    <a:gs pos="2917">
                      <a:srgbClr val="FFFFFF"/>
                    </a:gs>
                    <a:gs pos="30000">
                      <a:srgbClr val="FFFFFF"/>
                    </a:gs>
                  </a:gsLst>
                  <a:lin ang="5400000" scaled="0"/>
                </a:gradFill>
              </a:rPr>
              <a:t>QnA</a:t>
            </a:r>
            <a:r>
              <a:rPr lang="en-US" sz="1700">
                <a:gradFill>
                  <a:gsLst>
                    <a:gs pos="2917">
                      <a:srgbClr val="FFFFFF"/>
                    </a:gs>
                    <a:gs pos="30000">
                      <a:srgbClr val="FFFFFF"/>
                    </a:gs>
                  </a:gsLst>
                  <a:lin ang="5400000" scaled="0"/>
                </a:gradFill>
              </a:rPr>
              <a:t> Maker</a:t>
            </a:r>
          </a:p>
        </p:txBody>
      </p:sp>
      <p:sp>
        <p:nvSpPr>
          <p:cNvPr id="8" name="TextBox 7"/>
          <p:cNvSpPr txBox="1"/>
          <p:nvPr/>
        </p:nvSpPr>
        <p:spPr>
          <a:xfrm>
            <a:off x="6226550" y="313969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597">
              <a:lnSpc>
                <a:spcPct val="90000"/>
              </a:lnSpc>
              <a:spcAft>
                <a:spcPts val="612"/>
              </a:spcAft>
            </a:pPr>
            <a:r>
              <a:rPr lang="en-US" sz="1700">
                <a:gradFill>
                  <a:gsLst>
                    <a:gs pos="2917">
                      <a:srgbClr val="FFFFFF"/>
                    </a:gs>
                    <a:gs pos="30000">
                      <a:srgbClr val="FFFFFF"/>
                    </a:gs>
                  </a:gsLst>
                  <a:lin ang="5400000" scaled="0"/>
                </a:gradFill>
              </a:rPr>
              <a:t>Bing Spell Check | Language Understanding | </a:t>
            </a:r>
            <a:br>
              <a:rPr lang="en-US" sz="1700">
                <a:gradFill>
                  <a:gsLst>
                    <a:gs pos="2917">
                      <a:srgbClr val="FFFFFF"/>
                    </a:gs>
                    <a:gs pos="30000">
                      <a:srgbClr val="FFFFFF"/>
                    </a:gs>
                  </a:gsLst>
                  <a:lin ang="5400000" scaled="0"/>
                </a:gradFill>
              </a:rPr>
            </a:br>
            <a:r>
              <a:rPr lang="en-US" sz="1700">
                <a:gradFill>
                  <a:gsLst>
                    <a:gs pos="2917">
                      <a:srgbClr val="FFFFFF"/>
                    </a:gs>
                    <a:gs pos="30000">
                      <a:srgbClr val="FFFFFF"/>
                    </a:gs>
                  </a:gsLst>
                  <a:lin ang="5400000" scaled="0"/>
                </a:gradFill>
              </a:rPr>
              <a:t>Linguistic Analysis | Text Analytics | Translator |  Web Language Model</a:t>
            </a:r>
          </a:p>
        </p:txBody>
      </p:sp>
      <p:sp>
        <p:nvSpPr>
          <p:cNvPr id="10" name="TextBox 9"/>
          <p:cNvSpPr txBox="1"/>
          <p:nvPr/>
        </p:nvSpPr>
        <p:spPr>
          <a:xfrm>
            <a:off x="6226550" y="556498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597">
              <a:lnSpc>
                <a:spcPct val="90000"/>
              </a:lnSpc>
              <a:spcAft>
                <a:spcPts val="612"/>
              </a:spcAft>
            </a:pPr>
            <a:r>
              <a:rPr lang="en-US" sz="1700">
                <a:gradFill>
                  <a:gsLst>
                    <a:gs pos="2917">
                      <a:srgbClr val="FFFFFF"/>
                    </a:gs>
                    <a:gs pos="30000">
                      <a:srgbClr val="FFFFFF"/>
                    </a:gs>
                  </a:gsLst>
                  <a:lin ang="5400000" scaled="0"/>
                </a:gradFill>
              </a:rPr>
              <a:t>Bing Autosuggest | Bing Image Search | Bing News Search | Bing Video Search | Bing Web Search </a:t>
            </a:r>
          </a:p>
        </p:txBody>
      </p:sp>
      <p:sp>
        <p:nvSpPr>
          <p:cNvPr id="27" name="Rectangle 26"/>
          <p:cNvSpPr/>
          <p:nvPr/>
        </p:nvSpPr>
        <p:spPr>
          <a:xfrm>
            <a:off x="5380036" y="307629"/>
            <a:ext cx="6644015" cy="612897"/>
          </a:xfrm>
          <a:prstGeom prst="rect">
            <a:avLst/>
          </a:prstGeom>
        </p:spPr>
        <p:txBody>
          <a:bodyPr wrap="square">
            <a:spAutoFit/>
          </a:bodyPr>
          <a:lstStyle/>
          <a:p>
            <a:pPr>
              <a:lnSpc>
                <a:spcPct val="90000"/>
              </a:lnSpc>
              <a:spcAft>
                <a:spcPts val="612"/>
              </a:spcAft>
            </a:pPr>
            <a:r>
              <a:rPr lang="en-US" sz="3600">
                <a:solidFill>
                  <a:schemeClr val="bg1"/>
                </a:solidFill>
                <a:latin typeface="+mj-lt"/>
              </a:rPr>
              <a:t>Cognitive Services API Collection</a:t>
            </a:r>
          </a:p>
        </p:txBody>
      </p:sp>
      <p:sp>
        <p:nvSpPr>
          <p:cNvPr id="28" name="Freeform 22"/>
          <p:cNvSpPr>
            <a:spLocks noChangeAspect="1"/>
          </p:cNvSpPr>
          <p:nvPr/>
        </p:nvSpPr>
        <p:spPr bwMode="auto">
          <a:xfrm>
            <a:off x="5511675" y="1215255"/>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9" name="Freeform 18"/>
          <p:cNvSpPr>
            <a:spLocks noChangeAspect="1"/>
          </p:cNvSpPr>
          <p:nvPr/>
        </p:nvSpPr>
        <p:spPr bwMode="auto">
          <a:xfrm>
            <a:off x="5549785" y="2184864"/>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0" name="Freeform 9"/>
          <p:cNvSpPr>
            <a:spLocks noChangeAspect="1"/>
          </p:cNvSpPr>
          <p:nvPr/>
        </p:nvSpPr>
        <p:spPr bwMode="auto">
          <a:xfrm>
            <a:off x="5634608" y="3279987"/>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1" name="Freeform 5"/>
          <p:cNvSpPr>
            <a:spLocks/>
          </p:cNvSpPr>
          <p:nvPr/>
        </p:nvSpPr>
        <p:spPr bwMode="auto">
          <a:xfrm>
            <a:off x="5580475" y="4592715"/>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32" name="Group 31"/>
          <p:cNvGrpSpPr/>
          <p:nvPr/>
        </p:nvGrpSpPr>
        <p:grpSpPr>
          <a:xfrm>
            <a:off x="5580475" y="5814808"/>
            <a:ext cx="548278" cy="539009"/>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Tree>
    <p:extLst>
      <p:ext uri="{BB962C8B-B14F-4D97-AF65-F5344CB8AC3E}">
        <p14:creationId xmlns:p14="http://schemas.microsoft.com/office/powerpoint/2010/main" val="5765887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79936-D895-4140-8B2B-F231551419FB}"/>
              </a:ext>
            </a:extLst>
          </p:cNvPr>
          <p:cNvSpPr>
            <a:spLocks noGrp="1"/>
          </p:cNvSpPr>
          <p:nvPr>
            <p:ph type="title"/>
          </p:nvPr>
        </p:nvSpPr>
        <p:spPr/>
        <p:txBody>
          <a:bodyPr/>
          <a:lstStyle/>
          <a:p>
            <a:r>
              <a:rPr lang="de-DE"/>
              <a:t>The </a:t>
            </a:r>
            <a:r>
              <a:rPr lang="de-DE" err="1"/>
              <a:t>basic</a:t>
            </a:r>
            <a:r>
              <a:rPr lang="de-DE"/>
              <a:t> </a:t>
            </a:r>
            <a:r>
              <a:rPr lang="de-DE" err="1"/>
              <a:t>idea</a:t>
            </a:r>
            <a:endParaRPr lang="de-DE"/>
          </a:p>
        </p:txBody>
      </p:sp>
      <p:sp>
        <p:nvSpPr>
          <p:cNvPr id="3" name="Textplatzhalter 2">
            <a:extLst>
              <a:ext uri="{FF2B5EF4-FFF2-40B4-BE49-F238E27FC236}">
                <a16:creationId xmlns:a16="http://schemas.microsoft.com/office/drawing/2014/main" id="{541EC97A-BC22-441B-9E72-62C9F5BA8FE0}"/>
              </a:ext>
            </a:extLst>
          </p:cNvPr>
          <p:cNvSpPr>
            <a:spLocks noGrp="1"/>
          </p:cNvSpPr>
          <p:nvPr>
            <p:ph type="body" sz="quarter" idx="10"/>
          </p:nvPr>
        </p:nvSpPr>
        <p:spPr>
          <a:xfrm>
            <a:off x="274638" y="1212850"/>
            <a:ext cx="11887200" cy="5232202"/>
          </a:xfrm>
        </p:spPr>
        <p:txBody>
          <a:bodyPr/>
          <a:lstStyle/>
          <a:p>
            <a:r>
              <a:rPr lang="de-DE" dirty="0" err="1"/>
              <a:t>Being</a:t>
            </a:r>
            <a:r>
              <a:rPr lang="de-DE" dirty="0"/>
              <a:t> </a:t>
            </a:r>
            <a:r>
              <a:rPr lang="de-DE" dirty="0" err="1"/>
              <a:t>able</a:t>
            </a:r>
            <a:r>
              <a:rPr lang="de-DE" dirty="0"/>
              <a:t> </a:t>
            </a:r>
            <a:r>
              <a:rPr lang="de-DE" dirty="0" err="1"/>
              <a:t>to</a:t>
            </a:r>
            <a:r>
              <a:rPr lang="de-DE" dirty="0"/>
              <a:t> </a:t>
            </a:r>
            <a:r>
              <a:rPr lang="de-DE" dirty="0" err="1"/>
              <a:t>create</a:t>
            </a:r>
            <a:r>
              <a:rPr lang="de-DE" dirty="0"/>
              <a:t> a solution that would work:</a:t>
            </a:r>
          </a:p>
          <a:p>
            <a:pPr marL="571500" indent="-571500">
              <a:buFontTx/>
              <a:buChar char="-"/>
            </a:pPr>
            <a:r>
              <a:rPr lang="de-DE" dirty="0"/>
              <a:t>Independent of the OS</a:t>
            </a:r>
          </a:p>
          <a:p>
            <a:pPr marL="571500" indent="-571500">
              <a:buFontTx/>
              <a:buChar char="-"/>
            </a:pPr>
            <a:r>
              <a:rPr lang="de-DE" dirty="0"/>
              <a:t>Adaptive to various screen factors</a:t>
            </a:r>
          </a:p>
          <a:p>
            <a:pPr marL="571500" indent="-571500">
              <a:buFontTx/>
              <a:buChar char="-"/>
            </a:pPr>
            <a:r>
              <a:rPr lang="de-DE" dirty="0"/>
              <a:t>Stand alone and embedded</a:t>
            </a:r>
          </a:p>
          <a:p>
            <a:pPr marL="571500" indent="-571500">
              <a:buFontTx/>
              <a:buChar char="-"/>
            </a:pPr>
            <a:r>
              <a:rPr lang="de-DE" dirty="0"/>
              <a:t>Using the simplest possible user interface experience: a chat-type dialogue</a:t>
            </a:r>
          </a:p>
          <a:p>
            <a:r>
              <a:rPr lang="de-DE" dirty="0"/>
              <a:t>And STILL have the ablity to send/process the data somewhere else on other tools/platforms</a:t>
            </a:r>
          </a:p>
        </p:txBody>
      </p:sp>
    </p:spTree>
    <p:extLst>
      <p:ext uri="{BB962C8B-B14F-4D97-AF65-F5344CB8AC3E}">
        <p14:creationId xmlns:p14="http://schemas.microsoft.com/office/powerpoint/2010/main" val="389964328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4513A-B593-4447-90D1-4E7053867756}"/>
              </a:ext>
            </a:extLst>
          </p:cNvPr>
          <p:cNvSpPr>
            <a:spLocks noGrp="1"/>
          </p:cNvSpPr>
          <p:nvPr>
            <p:ph type="title"/>
          </p:nvPr>
        </p:nvSpPr>
        <p:spPr/>
        <p:txBody>
          <a:bodyPr/>
          <a:lstStyle/>
          <a:p>
            <a:r>
              <a:rPr lang="de-DE" dirty="0"/>
              <a:t>The basic characterisitcs of a BOT</a:t>
            </a:r>
          </a:p>
        </p:txBody>
      </p:sp>
      <p:sp>
        <p:nvSpPr>
          <p:cNvPr id="3" name="Textplatzhalter 2">
            <a:extLst>
              <a:ext uri="{FF2B5EF4-FFF2-40B4-BE49-F238E27FC236}">
                <a16:creationId xmlns:a16="http://schemas.microsoft.com/office/drawing/2014/main" id="{208ADAE9-3272-4121-8B21-FBFE0772019A}"/>
              </a:ext>
            </a:extLst>
          </p:cNvPr>
          <p:cNvSpPr>
            <a:spLocks noGrp="1"/>
          </p:cNvSpPr>
          <p:nvPr>
            <p:ph type="body" sz="quarter" idx="10"/>
          </p:nvPr>
        </p:nvSpPr>
        <p:spPr>
          <a:xfrm>
            <a:off x="274638" y="1212850"/>
            <a:ext cx="11887200" cy="5724644"/>
          </a:xfrm>
        </p:spPr>
        <p:txBody>
          <a:bodyPr/>
          <a:lstStyle/>
          <a:p>
            <a:r>
              <a:rPr lang="de-DE" sz="3600" dirty="0" err="1"/>
              <a:t>Conversation</a:t>
            </a:r>
            <a:r>
              <a:rPr lang="de-DE" sz="3600" dirty="0"/>
              <a:t>-Like </a:t>
            </a:r>
            <a:r>
              <a:rPr lang="de-DE" sz="3600" dirty="0" err="1"/>
              <a:t>interface</a:t>
            </a:r>
            <a:endParaRPr lang="de-DE" sz="3600" dirty="0"/>
          </a:p>
          <a:p>
            <a:r>
              <a:rPr lang="de-DE" sz="3600" dirty="0"/>
              <a:t>No </a:t>
            </a:r>
            <a:r>
              <a:rPr lang="de-DE" sz="3600" dirty="0" err="1"/>
              <a:t>complex</a:t>
            </a:r>
            <a:r>
              <a:rPr lang="de-DE" sz="3600" dirty="0"/>
              <a:t> UI</a:t>
            </a:r>
          </a:p>
          <a:p>
            <a:r>
              <a:rPr lang="de-DE" sz="3600" dirty="0" err="1"/>
              <a:t>Step</a:t>
            </a:r>
            <a:r>
              <a:rPr lang="de-DE" sz="3600" dirty="0"/>
              <a:t>-by-</a:t>
            </a:r>
            <a:r>
              <a:rPr lang="de-DE" sz="3600" dirty="0" err="1"/>
              <a:t>step</a:t>
            </a:r>
            <a:r>
              <a:rPr lang="de-DE" sz="3600" dirty="0"/>
              <a:t> </a:t>
            </a:r>
            <a:r>
              <a:rPr lang="de-DE" sz="3600" dirty="0" err="1"/>
              <a:t>interaction</a:t>
            </a:r>
            <a:r>
              <a:rPr lang="de-DE" sz="3600" dirty="0"/>
              <a:t>/</a:t>
            </a:r>
            <a:r>
              <a:rPr lang="de-DE" sz="3600" dirty="0" err="1"/>
              <a:t>interactivity</a:t>
            </a:r>
            <a:endParaRPr lang="de-DE" sz="3600" dirty="0"/>
          </a:p>
          <a:p>
            <a:r>
              <a:rPr lang="de-DE" sz="3600" dirty="0"/>
              <a:t>Leads </a:t>
            </a:r>
            <a:r>
              <a:rPr lang="de-DE" sz="3600" dirty="0" err="1"/>
              <a:t>the</a:t>
            </a:r>
            <a:r>
              <a:rPr lang="de-DE" sz="3600" dirty="0"/>
              <a:t> </a:t>
            </a:r>
            <a:r>
              <a:rPr lang="de-DE" sz="3600" dirty="0" err="1"/>
              <a:t>user</a:t>
            </a:r>
            <a:r>
              <a:rPr lang="de-DE" sz="3600" dirty="0"/>
              <a:t> </a:t>
            </a:r>
            <a:r>
              <a:rPr lang="de-DE" sz="3600" dirty="0" err="1"/>
              <a:t>through</a:t>
            </a:r>
            <a:r>
              <a:rPr lang="de-DE" sz="3600" dirty="0"/>
              <a:t> </a:t>
            </a:r>
            <a:r>
              <a:rPr lang="de-DE" sz="3600" dirty="0" err="1"/>
              <a:t>the</a:t>
            </a:r>
            <a:r>
              <a:rPr lang="de-DE" sz="3600" dirty="0"/>
              <a:t> </a:t>
            </a:r>
            <a:r>
              <a:rPr lang="de-DE" sz="3600" dirty="0" err="1"/>
              <a:t>usage</a:t>
            </a:r>
            <a:r>
              <a:rPr lang="de-DE" sz="3600" dirty="0"/>
              <a:t> </a:t>
            </a:r>
            <a:r>
              <a:rPr lang="de-DE" sz="3600" dirty="0" err="1"/>
              <a:t>process</a:t>
            </a:r>
            <a:r>
              <a:rPr lang="de-DE" sz="3600" dirty="0"/>
              <a:t> of </a:t>
            </a:r>
            <a:r>
              <a:rPr lang="de-DE" sz="3600" dirty="0" err="1"/>
              <a:t>the</a:t>
            </a:r>
            <a:r>
              <a:rPr lang="de-DE" sz="3600" dirty="0"/>
              <a:t> </a:t>
            </a:r>
            <a:r>
              <a:rPr lang="de-DE" sz="3600" dirty="0" err="1"/>
              <a:t>solution</a:t>
            </a:r>
            <a:r>
              <a:rPr lang="de-DE" sz="3600" dirty="0"/>
              <a:t>/</a:t>
            </a:r>
            <a:r>
              <a:rPr lang="de-DE" sz="3600" dirty="0" err="1"/>
              <a:t>tool</a:t>
            </a:r>
            <a:endParaRPr lang="de-DE" sz="3600" dirty="0"/>
          </a:p>
          <a:p>
            <a:r>
              <a:rPr lang="de-DE" sz="3600" dirty="0"/>
              <a:t>BOTs </a:t>
            </a:r>
            <a:r>
              <a:rPr lang="de-DE" sz="3600" dirty="0" err="1"/>
              <a:t>understand</a:t>
            </a:r>
            <a:r>
              <a:rPr lang="de-DE" sz="3600" dirty="0"/>
              <a:t> </a:t>
            </a:r>
            <a:r>
              <a:rPr lang="de-DE" sz="3600" dirty="0" err="1"/>
              <a:t>intent</a:t>
            </a:r>
            <a:r>
              <a:rPr lang="de-DE" sz="3600" dirty="0"/>
              <a:t> and </a:t>
            </a:r>
            <a:r>
              <a:rPr lang="de-DE" sz="3600" dirty="0" err="1"/>
              <a:t>present</a:t>
            </a:r>
            <a:r>
              <a:rPr lang="de-DE" sz="3600" dirty="0"/>
              <a:t> </a:t>
            </a:r>
            <a:r>
              <a:rPr lang="de-DE" sz="3600" dirty="0" err="1"/>
              <a:t>options</a:t>
            </a:r>
            <a:r>
              <a:rPr lang="de-DE" sz="3600" dirty="0"/>
              <a:t> / </a:t>
            </a:r>
            <a:r>
              <a:rPr lang="de-DE" sz="3600" dirty="0" err="1"/>
              <a:t>next</a:t>
            </a:r>
            <a:r>
              <a:rPr lang="de-DE" sz="3600" dirty="0"/>
              <a:t> </a:t>
            </a:r>
            <a:r>
              <a:rPr lang="de-DE" sz="3600" dirty="0" err="1"/>
              <a:t>steps</a:t>
            </a:r>
            <a:endParaRPr lang="de-DE" sz="3600" dirty="0"/>
          </a:p>
          <a:p>
            <a:r>
              <a:rPr lang="en-US" sz="3600" dirty="0"/>
              <a:t>Bots are rapidly becoming an integral part of digital experiences. They are becoming as essential as a website or a mobile experience for users to interact with a service or application.</a:t>
            </a:r>
            <a:endParaRPr lang="de-DE" sz="3600" dirty="0"/>
          </a:p>
        </p:txBody>
      </p:sp>
    </p:spTree>
    <p:extLst>
      <p:ext uri="{BB962C8B-B14F-4D97-AF65-F5344CB8AC3E}">
        <p14:creationId xmlns:p14="http://schemas.microsoft.com/office/powerpoint/2010/main" val="102327391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9AD600-4203-44C4-8DDD-9FC0FEE5883B}"/>
              </a:ext>
            </a:extLst>
          </p:cNvPr>
          <p:cNvSpPr>
            <a:spLocks noGrp="1"/>
          </p:cNvSpPr>
          <p:nvPr>
            <p:ph type="title"/>
          </p:nvPr>
        </p:nvSpPr>
        <p:spPr/>
        <p:txBody>
          <a:bodyPr/>
          <a:lstStyle/>
          <a:p>
            <a:r>
              <a:rPr lang="de-DE"/>
              <a:t>Problems </a:t>
            </a:r>
            <a:r>
              <a:rPr lang="de-DE" err="1"/>
              <a:t>when</a:t>
            </a:r>
            <a:r>
              <a:rPr lang="de-DE"/>
              <a:t> </a:t>
            </a:r>
            <a:r>
              <a:rPr lang="de-DE" err="1"/>
              <a:t>creating</a:t>
            </a:r>
            <a:r>
              <a:rPr lang="de-DE"/>
              <a:t> BOTs </a:t>
            </a:r>
            <a:r>
              <a:rPr lang="de-DE" err="1"/>
              <a:t>yourself</a:t>
            </a:r>
            <a:endParaRPr lang="de-DE"/>
          </a:p>
        </p:txBody>
      </p:sp>
      <p:sp>
        <p:nvSpPr>
          <p:cNvPr id="3" name="Textplatzhalter 2">
            <a:extLst>
              <a:ext uri="{FF2B5EF4-FFF2-40B4-BE49-F238E27FC236}">
                <a16:creationId xmlns:a16="http://schemas.microsoft.com/office/drawing/2014/main" id="{4DC173DC-B400-443B-B564-55984AFDF7B9}"/>
              </a:ext>
            </a:extLst>
          </p:cNvPr>
          <p:cNvSpPr>
            <a:spLocks noGrp="1"/>
          </p:cNvSpPr>
          <p:nvPr>
            <p:ph type="body" sz="quarter" idx="10"/>
          </p:nvPr>
        </p:nvSpPr>
        <p:spPr>
          <a:xfrm>
            <a:off x="274638" y="1212850"/>
            <a:ext cx="11887200" cy="5355312"/>
          </a:xfrm>
        </p:spPr>
        <p:txBody>
          <a:bodyPr/>
          <a:lstStyle/>
          <a:p>
            <a:r>
              <a:rPr lang="de-DE" err="1"/>
              <a:t>Implementing</a:t>
            </a:r>
            <a:r>
              <a:rPr lang="de-DE"/>
              <a:t> </a:t>
            </a:r>
            <a:r>
              <a:rPr lang="de-DE" err="1"/>
              <a:t>the</a:t>
            </a:r>
            <a:r>
              <a:rPr lang="de-DE"/>
              <a:t> </a:t>
            </a:r>
            <a:r>
              <a:rPr lang="de-DE" err="1"/>
              <a:t>basic</a:t>
            </a:r>
            <a:r>
              <a:rPr lang="de-DE"/>
              <a:t> I/O</a:t>
            </a:r>
          </a:p>
          <a:p>
            <a:r>
              <a:rPr lang="de-DE"/>
              <a:t>Language and </a:t>
            </a:r>
            <a:r>
              <a:rPr lang="de-DE" err="1"/>
              <a:t>dialog</a:t>
            </a:r>
            <a:r>
              <a:rPr lang="de-DE"/>
              <a:t> </a:t>
            </a:r>
            <a:r>
              <a:rPr lang="de-DE" err="1"/>
              <a:t>skills</a:t>
            </a:r>
            <a:endParaRPr lang="de-DE"/>
          </a:p>
          <a:p>
            <a:r>
              <a:rPr lang="de-DE"/>
              <a:t>Connect </a:t>
            </a:r>
            <a:r>
              <a:rPr lang="de-DE" err="1"/>
              <a:t>to</a:t>
            </a:r>
            <a:r>
              <a:rPr lang="de-DE"/>
              <a:t> </a:t>
            </a:r>
            <a:r>
              <a:rPr lang="de-DE" err="1"/>
              <a:t>user</a:t>
            </a:r>
            <a:r>
              <a:rPr lang="de-DE"/>
              <a:t>(s)</a:t>
            </a:r>
          </a:p>
          <a:p>
            <a:r>
              <a:rPr lang="de-DE" err="1"/>
              <a:t>Implement</a:t>
            </a:r>
            <a:r>
              <a:rPr lang="de-DE"/>
              <a:t> </a:t>
            </a:r>
            <a:r>
              <a:rPr lang="de-DE" err="1"/>
              <a:t>conversation</a:t>
            </a:r>
            <a:r>
              <a:rPr lang="de-DE"/>
              <a:t> </a:t>
            </a:r>
            <a:r>
              <a:rPr lang="de-DE" err="1"/>
              <a:t>experience</a:t>
            </a:r>
            <a:r>
              <a:rPr lang="de-DE"/>
              <a:t> and </a:t>
            </a:r>
            <a:r>
              <a:rPr lang="de-DE" err="1"/>
              <a:t>language</a:t>
            </a:r>
            <a:endParaRPr lang="de-DE"/>
          </a:p>
          <a:p>
            <a:endParaRPr lang="de-DE"/>
          </a:p>
          <a:p>
            <a:endParaRPr lang="de-DE"/>
          </a:p>
          <a:p>
            <a:r>
              <a:rPr lang="de-DE"/>
              <a:t>Can </a:t>
            </a:r>
            <a:r>
              <a:rPr lang="de-DE" err="1"/>
              <a:t>you</a:t>
            </a:r>
            <a:r>
              <a:rPr lang="de-DE"/>
              <a:t> do </a:t>
            </a:r>
            <a:r>
              <a:rPr lang="de-DE" err="1"/>
              <a:t>it</a:t>
            </a:r>
            <a:r>
              <a:rPr lang="de-DE"/>
              <a:t> „all by </a:t>
            </a:r>
            <a:r>
              <a:rPr lang="de-DE" err="1"/>
              <a:t>yourself</a:t>
            </a:r>
            <a:r>
              <a:rPr lang="de-DE"/>
              <a:t>“? YES but </a:t>
            </a:r>
            <a:r>
              <a:rPr lang="de-DE" err="1"/>
              <a:t>the</a:t>
            </a:r>
            <a:r>
              <a:rPr lang="de-DE"/>
              <a:t> </a:t>
            </a:r>
            <a:r>
              <a:rPr lang="de-DE" err="1"/>
              <a:t>effort</a:t>
            </a:r>
            <a:r>
              <a:rPr lang="de-DE"/>
              <a:t> is </a:t>
            </a:r>
            <a:r>
              <a:rPr lang="de-DE" err="1"/>
              <a:t>huge</a:t>
            </a:r>
            <a:r>
              <a:rPr lang="de-DE"/>
              <a:t> – just </a:t>
            </a:r>
            <a:r>
              <a:rPr lang="de-DE" err="1"/>
              <a:t>for</a:t>
            </a:r>
            <a:r>
              <a:rPr lang="de-DE"/>
              <a:t> </a:t>
            </a:r>
            <a:r>
              <a:rPr lang="de-DE" err="1"/>
              <a:t>the</a:t>
            </a:r>
            <a:r>
              <a:rPr lang="de-DE"/>
              <a:t> „</a:t>
            </a:r>
            <a:r>
              <a:rPr lang="de-DE" err="1"/>
              <a:t>basic</a:t>
            </a:r>
            <a:r>
              <a:rPr lang="de-DE"/>
              <a:t> </a:t>
            </a:r>
            <a:r>
              <a:rPr lang="de-DE" err="1"/>
              <a:t>stuff</a:t>
            </a:r>
            <a:r>
              <a:rPr lang="de-DE"/>
              <a:t> in </a:t>
            </a:r>
            <a:r>
              <a:rPr lang="de-DE" err="1"/>
              <a:t>the</a:t>
            </a:r>
            <a:r>
              <a:rPr lang="de-DE"/>
              <a:t> </a:t>
            </a:r>
            <a:r>
              <a:rPr lang="de-DE" err="1"/>
              <a:t>background</a:t>
            </a:r>
            <a:r>
              <a:rPr lang="de-DE"/>
              <a:t>“</a:t>
            </a:r>
          </a:p>
        </p:txBody>
      </p:sp>
    </p:spTree>
    <p:extLst>
      <p:ext uri="{BB962C8B-B14F-4D97-AF65-F5344CB8AC3E}">
        <p14:creationId xmlns:p14="http://schemas.microsoft.com/office/powerpoint/2010/main" val="287226180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44710FC-5A53-4520-9AF7-94EA69A13567}"/>
              </a:ext>
            </a:extLst>
          </p:cNvPr>
          <p:cNvSpPr>
            <a:spLocks noGrp="1"/>
          </p:cNvSpPr>
          <p:nvPr>
            <p:ph type="title"/>
          </p:nvPr>
        </p:nvSpPr>
        <p:spPr>
          <a:xfrm>
            <a:off x="274638" y="2125662"/>
            <a:ext cx="11887200" cy="2179058"/>
          </a:xfrm>
        </p:spPr>
        <p:txBody>
          <a:bodyPr/>
          <a:lstStyle/>
          <a:p>
            <a:r>
              <a:rPr lang="de-DE" err="1"/>
              <a:t>Introducing</a:t>
            </a:r>
            <a:r>
              <a:rPr lang="de-DE"/>
              <a:t> </a:t>
            </a:r>
            <a:r>
              <a:rPr lang="de-DE" err="1"/>
              <a:t>the</a:t>
            </a:r>
            <a:r>
              <a:rPr lang="de-DE"/>
              <a:t> BOT </a:t>
            </a:r>
            <a:r>
              <a:rPr lang="de-DE" err="1"/>
              <a:t>framework</a:t>
            </a:r>
            <a:endParaRPr lang="de-DE"/>
          </a:p>
        </p:txBody>
      </p:sp>
    </p:spTree>
    <p:extLst>
      <p:ext uri="{BB962C8B-B14F-4D97-AF65-F5344CB8AC3E}">
        <p14:creationId xmlns:p14="http://schemas.microsoft.com/office/powerpoint/2010/main" val="146876028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E20ACE0-1C0F-45CB-B459-D3F2F511C80E}"/>
              </a:ext>
            </a:extLst>
          </p:cNvPr>
          <p:cNvSpPr>
            <a:spLocks noGrp="1"/>
          </p:cNvSpPr>
          <p:nvPr>
            <p:ph type="title"/>
          </p:nvPr>
        </p:nvSpPr>
        <p:spPr/>
        <p:txBody>
          <a:bodyPr/>
          <a:lstStyle/>
          <a:p>
            <a:r>
              <a:rPr lang="de-DE"/>
              <a:t>BOT Framework</a:t>
            </a:r>
          </a:p>
        </p:txBody>
      </p:sp>
      <p:sp>
        <p:nvSpPr>
          <p:cNvPr id="4" name="Textplatzhalter 3">
            <a:extLst>
              <a:ext uri="{FF2B5EF4-FFF2-40B4-BE49-F238E27FC236}">
                <a16:creationId xmlns:a16="http://schemas.microsoft.com/office/drawing/2014/main" id="{4E366B98-78A8-4BB5-ACE0-E43FB44D28F3}"/>
              </a:ext>
            </a:extLst>
          </p:cNvPr>
          <p:cNvSpPr>
            <a:spLocks noGrp="1"/>
          </p:cNvSpPr>
          <p:nvPr>
            <p:ph type="body" sz="quarter" idx="10"/>
          </p:nvPr>
        </p:nvSpPr>
        <p:spPr>
          <a:xfrm>
            <a:off x="274638" y="1212850"/>
            <a:ext cx="11887200" cy="5244513"/>
          </a:xfrm>
        </p:spPr>
        <p:txBody>
          <a:bodyPr/>
          <a:lstStyle/>
          <a:p>
            <a:r>
              <a:rPr lang="de-DE"/>
              <a:t>BOT </a:t>
            </a:r>
            <a:r>
              <a:rPr lang="de-DE" err="1"/>
              <a:t>builder</a:t>
            </a:r>
            <a:r>
              <a:rPr lang="de-DE"/>
              <a:t>:</a:t>
            </a:r>
          </a:p>
          <a:p>
            <a:r>
              <a:rPr lang="de-DE" sz="3200" err="1"/>
              <a:t>Full</a:t>
            </a:r>
            <a:r>
              <a:rPr lang="de-DE" sz="3200"/>
              <a:t> SDK </a:t>
            </a:r>
            <a:r>
              <a:rPr lang="de-DE" sz="3200" err="1"/>
              <a:t>for</a:t>
            </a:r>
            <a:r>
              <a:rPr lang="de-DE" sz="3200"/>
              <a:t> .NET, Node.js</a:t>
            </a:r>
          </a:p>
          <a:p>
            <a:r>
              <a:rPr lang="de-DE" sz="3200"/>
              <a:t>Emulator</a:t>
            </a:r>
          </a:p>
          <a:p>
            <a:r>
              <a:rPr lang="de-DE" sz="3200"/>
              <a:t>Sample Bots</a:t>
            </a:r>
          </a:p>
          <a:p>
            <a:endParaRPr lang="de-DE"/>
          </a:p>
          <a:p>
            <a:r>
              <a:rPr lang="de-DE"/>
              <a:t>Bot Framework </a:t>
            </a:r>
            <a:r>
              <a:rPr lang="de-DE" err="1"/>
              <a:t>portal</a:t>
            </a:r>
            <a:r>
              <a:rPr lang="de-DE"/>
              <a:t>: </a:t>
            </a:r>
          </a:p>
          <a:p>
            <a:r>
              <a:rPr lang="de-DE" sz="3200" err="1"/>
              <a:t>register,connect</a:t>
            </a:r>
            <a:r>
              <a:rPr lang="de-DE" sz="3200"/>
              <a:t> and manage bot in an easy and </a:t>
            </a:r>
            <a:r>
              <a:rPr lang="de-DE" sz="3200" err="1"/>
              <a:t>convenient</a:t>
            </a:r>
            <a:r>
              <a:rPr lang="de-DE" sz="3200"/>
              <a:t> </a:t>
            </a:r>
            <a:r>
              <a:rPr lang="de-DE" sz="3200" err="1"/>
              <a:t>way</a:t>
            </a:r>
            <a:endParaRPr lang="de-DE" sz="3200"/>
          </a:p>
          <a:p>
            <a:r>
              <a:rPr lang="de-DE" sz="3200" err="1"/>
              <a:t>Includes</a:t>
            </a:r>
            <a:r>
              <a:rPr lang="de-DE" sz="3200"/>
              <a:t> </a:t>
            </a:r>
            <a:r>
              <a:rPr lang="de-DE" sz="3200" err="1"/>
              <a:t>diagnostic</a:t>
            </a:r>
            <a:r>
              <a:rPr lang="de-DE" sz="3200"/>
              <a:t> </a:t>
            </a:r>
            <a:r>
              <a:rPr lang="de-DE" sz="3200" err="1"/>
              <a:t>tools</a:t>
            </a:r>
            <a:r>
              <a:rPr lang="de-DE" sz="3200"/>
              <a:t> and web </a:t>
            </a:r>
            <a:r>
              <a:rPr lang="de-DE" sz="3200" err="1"/>
              <a:t>chat</a:t>
            </a:r>
            <a:r>
              <a:rPr lang="de-DE" sz="3200"/>
              <a:t> </a:t>
            </a:r>
            <a:r>
              <a:rPr lang="de-DE" sz="3200" err="1"/>
              <a:t>control</a:t>
            </a:r>
            <a:r>
              <a:rPr lang="de-DE" sz="3200"/>
              <a:t> </a:t>
            </a:r>
            <a:r>
              <a:rPr lang="de-DE" sz="3200" err="1"/>
              <a:t>for</a:t>
            </a:r>
            <a:r>
              <a:rPr lang="de-DE" sz="3200"/>
              <a:t> </a:t>
            </a:r>
            <a:r>
              <a:rPr lang="de-DE" sz="3200" err="1"/>
              <a:t>embedding</a:t>
            </a:r>
            <a:r>
              <a:rPr lang="de-DE" sz="3200"/>
              <a:t> on a web </a:t>
            </a:r>
            <a:r>
              <a:rPr lang="de-DE" sz="3200" err="1"/>
              <a:t>page</a:t>
            </a:r>
            <a:endParaRPr lang="de-DE" sz="3200"/>
          </a:p>
        </p:txBody>
      </p:sp>
    </p:spTree>
    <p:extLst>
      <p:ext uri="{BB962C8B-B14F-4D97-AF65-F5344CB8AC3E}">
        <p14:creationId xmlns:p14="http://schemas.microsoft.com/office/powerpoint/2010/main" val="61139886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0F7FEE-3BD7-49F5-9086-A444FE6D9ED6}"/>
              </a:ext>
            </a:extLst>
          </p:cNvPr>
          <p:cNvSpPr>
            <a:spLocks noGrp="1"/>
          </p:cNvSpPr>
          <p:nvPr>
            <p:ph type="title"/>
          </p:nvPr>
        </p:nvSpPr>
        <p:spPr/>
        <p:txBody>
          <a:bodyPr/>
          <a:lstStyle/>
          <a:p>
            <a:r>
              <a:rPr lang="de-DE" err="1"/>
              <a:t>Configure</a:t>
            </a:r>
            <a:r>
              <a:rPr lang="de-DE"/>
              <a:t> </a:t>
            </a:r>
            <a:r>
              <a:rPr lang="de-DE" err="1"/>
              <a:t>your</a:t>
            </a:r>
            <a:r>
              <a:rPr lang="de-DE"/>
              <a:t> BOT</a:t>
            </a:r>
          </a:p>
        </p:txBody>
      </p:sp>
      <p:sp>
        <p:nvSpPr>
          <p:cNvPr id="3" name="Textplatzhalter 2">
            <a:extLst>
              <a:ext uri="{FF2B5EF4-FFF2-40B4-BE49-F238E27FC236}">
                <a16:creationId xmlns:a16="http://schemas.microsoft.com/office/drawing/2014/main" id="{F5DDDD30-C867-436D-9433-2C9390A6B9B2}"/>
              </a:ext>
            </a:extLst>
          </p:cNvPr>
          <p:cNvSpPr>
            <a:spLocks noGrp="1"/>
          </p:cNvSpPr>
          <p:nvPr>
            <p:ph type="body" sz="quarter" idx="10"/>
          </p:nvPr>
        </p:nvSpPr>
        <p:spPr/>
        <p:txBody>
          <a:bodyPr/>
          <a:lstStyle/>
          <a:p>
            <a:endParaRPr lang="de-DE"/>
          </a:p>
        </p:txBody>
      </p:sp>
      <p:pic>
        <p:nvPicPr>
          <p:cNvPr id="1026" name="Picture 2" descr="C:\Users\sl\AppData\Local\Temp\SNAGHTMLa7614d.PNG">
            <a:extLst>
              <a:ext uri="{FF2B5EF4-FFF2-40B4-BE49-F238E27FC236}">
                <a16:creationId xmlns:a16="http://schemas.microsoft.com/office/drawing/2014/main" id="{6662EB01-B9C8-43AF-8592-6BB767911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036" y="1197892"/>
            <a:ext cx="7874001" cy="5796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11004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D85387-8DE3-4A51-B691-416ADC2CCFAA}"/>
              </a:ext>
            </a:extLst>
          </p:cNvPr>
          <p:cNvSpPr>
            <a:spLocks noGrp="1"/>
          </p:cNvSpPr>
          <p:nvPr>
            <p:ph type="title"/>
          </p:nvPr>
        </p:nvSpPr>
        <p:spPr/>
        <p:txBody>
          <a:bodyPr/>
          <a:lstStyle/>
          <a:p>
            <a:r>
              <a:rPr lang="de-DE" err="1"/>
              <a:t>Let</a:t>
            </a:r>
            <a:r>
              <a:rPr lang="de-DE"/>
              <a:t> </a:t>
            </a:r>
            <a:r>
              <a:rPr lang="de-DE" err="1"/>
              <a:t>the</a:t>
            </a:r>
            <a:r>
              <a:rPr lang="de-DE"/>
              <a:t> BOT </a:t>
            </a:r>
            <a:r>
              <a:rPr lang="de-DE" err="1"/>
              <a:t>talk</a:t>
            </a:r>
            <a:r>
              <a:rPr lang="de-DE"/>
              <a:t> </a:t>
            </a:r>
            <a:r>
              <a:rPr lang="de-DE" err="1"/>
              <a:t>to</a:t>
            </a:r>
            <a:r>
              <a:rPr lang="de-DE"/>
              <a:t> </a:t>
            </a:r>
            <a:r>
              <a:rPr lang="de-DE" err="1"/>
              <a:t>people</a:t>
            </a:r>
            <a:r>
              <a:rPr lang="de-DE"/>
              <a:t> </a:t>
            </a:r>
            <a:r>
              <a:rPr lang="de-DE" err="1"/>
              <a:t>though</a:t>
            </a:r>
            <a:r>
              <a:rPr lang="de-DE"/>
              <a:t> </a:t>
            </a:r>
            <a:r>
              <a:rPr lang="de-DE" err="1"/>
              <a:t>other</a:t>
            </a:r>
            <a:r>
              <a:rPr lang="de-DE"/>
              <a:t> </a:t>
            </a:r>
            <a:r>
              <a:rPr lang="de-DE" err="1"/>
              <a:t>channels</a:t>
            </a:r>
            <a:endParaRPr lang="de-DE"/>
          </a:p>
        </p:txBody>
      </p:sp>
      <p:sp>
        <p:nvSpPr>
          <p:cNvPr id="3" name="Textplatzhalter 2">
            <a:extLst>
              <a:ext uri="{FF2B5EF4-FFF2-40B4-BE49-F238E27FC236}">
                <a16:creationId xmlns:a16="http://schemas.microsoft.com/office/drawing/2014/main" id="{3713329A-C5D0-4225-9F0C-E1A3E265A072}"/>
              </a:ext>
            </a:extLst>
          </p:cNvPr>
          <p:cNvSpPr>
            <a:spLocks noGrp="1"/>
          </p:cNvSpPr>
          <p:nvPr>
            <p:ph type="body" sz="quarter" idx="10"/>
          </p:nvPr>
        </p:nvSpPr>
        <p:spPr>
          <a:xfrm>
            <a:off x="274638" y="1776892"/>
            <a:ext cx="11887200" cy="3200876"/>
          </a:xfrm>
        </p:spPr>
        <p:txBody>
          <a:bodyPr/>
          <a:lstStyle/>
          <a:p>
            <a:r>
              <a:rPr lang="de-DE"/>
              <a:t>BOT </a:t>
            </a:r>
            <a:r>
              <a:rPr lang="de-DE" err="1"/>
              <a:t>frameowrk</a:t>
            </a:r>
            <a:r>
              <a:rPr lang="de-DE"/>
              <a:t> </a:t>
            </a:r>
            <a:r>
              <a:rPr lang="de-DE" err="1"/>
              <a:t>supports</a:t>
            </a:r>
            <a:r>
              <a:rPr lang="de-DE"/>
              <a:t> </a:t>
            </a:r>
            <a:r>
              <a:rPr lang="de-DE" err="1"/>
              <a:t>several</a:t>
            </a:r>
            <a:r>
              <a:rPr lang="de-DE"/>
              <a:t> </a:t>
            </a:r>
            <a:r>
              <a:rPr lang="de-DE" err="1"/>
              <a:t>popular</a:t>
            </a:r>
            <a:r>
              <a:rPr lang="de-DE"/>
              <a:t> </a:t>
            </a:r>
            <a:r>
              <a:rPr lang="de-DE" err="1"/>
              <a:t>channels</a:t>
            </a:r>
            <a:endParaRPr lang="de-DE"/>
          </a:p>
          <a:p>
            <a:r>
              <a:rPr lang="de-DE"/>
              <a:t>Connect </a:t>
            </a:r>
            <a:r>
              <a:rPr lang="de-DE" err="1"/>
              <a:t>your</a:t>
            </a:r>
            <a:r>
              <a:rPr lang="de-DE"/>
              <a:t> bot </a:t>
            </a:r>
            <a:r>
              <a:rPr lang="de-DE" err="1"/>
              <a:t>to</a:t>
            </a:r>
            <a:r>
              <a:rPr lang="de-DE"/>
              <a:t> </a:t>
            </a:r>
            <a:r>
              <a:rPr lang="de-DE" err="1"/>
              <a:t>people</a:t>
            </a:r>
            <a:endParaRPr lang="de-DE"/>
          </a:p>
          <a:p>
            <a:r>
              <a:rPr lang="de-DE"/>
              <a:t>Start </a:t>
            </a:r>
            <a:r>
              <a:rPr lang="de-DE" err="1"/>
              <a:t>conversations</a:t>
            </a:r>
            <a:r>
              <a:rPr lang="de-DE"/>
              <a:t> </a:t>
            </a:r>
            <a:r>
              <a:rPr lang="de-DE" err="1"/>
              <a:t>with</a:t>
            </a:r>
            <a:r>
              <a:rPr lang="de-DE"/>
              <a:t> bot on </a:t>
            </a:r>
            <a:r>
              <a:rPr lang="de-DE" err="1"/>
              <a:t>any</a:t>
            </a:r>
            <a:r>
              <a:rPr lang="de-DE"/>
              <a:t> </a:t>
            </a:r>
            <a:r>
              <a:rPr lang="de-DE" err="1"/>
              <a:t>configured</a:t>
            </a:r>
            <a:r>
              <a:rPr lang="de-DE"/>
              <a:t> </a:t>
            </a:r>
            <a:r>
              <a:rPr lang="de-DE" err="1"/>
              <a:t>channel</a:t>
            </a:r>
            <a:r>
              <a:rPr lang="de-DE"/>
              <a:t>, e.g. E</a:t>
            </a:r>
            <a:r>
              <a:rPr lang="en-US"/>
              <a:t>-Mail, Facebook, Skype, Slack, and SMS and more</a:t>
            </a:r>
            <a:endParaRPr lang="de-DE"/>
          </a:p>
        </p:txBody>
      </p:sp>
      <p:pic>
        <p:nvPicPr>
          <p:cNvPr id="4" name="Grafik 3">
            <a:extLst>
              <a:ext uri="{FF2B5EF4-FFF2-40B4-BE49-F238E27FC236}">
                <a16:creationId xmlns:a16="http://schemas.microsoft.com/office/drawing/2014/main" id="{BE56DE3F-B6AD-42CB-AE31-1845C929D52F}"/>
              </a:ext>
            </a:extLst>
          </p:cNvPr>
          <p:cNvPicPr>
            <a:picLocks noChangeAspect="1"/>
          </p:cNvPicPr>
          <p:nvPr/>
        </p:nvPicPr>
        <p:blipFill>
          <a:blip r:embed="rId3"/>
          <a:stretch>
            <a:fillRect/>
          </a:stretch>
        </p:blipFill>
        <p:spPr>
          <a:xfrm>
            <a:off x="2560637" y="4716691"/>
            <a:ext cx="7619048" cy="1828571"/>
          </a:xfrm>
          <a:prstGeom prst="rect">
            <a:avLst/>
          </a:prstGeom>
        </p:spPr>
      </p:pic>
    </p:spTree>
    <p:extLst>
      <p:ext uri="{BB962C8B-B14F-4D97-AF65-F5344CB8AC3E}">
        <p14:creationId xmlns:p14="http://schemas.microsoft.com/office/powerpoint/2010/main" val="109565971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18324B-B2BE-487A-925F-686E1FD7C7D5}"/>
              </a:ext>
            </a:extLst>
          </p:cNvPr>
          <p:cNvSpPr>
            <a:spLocks noGrp="1"/>
          </p:cNvSpPr>
          <p:nvPr>
            <p:ph type="title"/>
          </p:nvPr>
        </p:nvSpPr>
        <p:spPr/>
        <p:txBody>
          <a:bodyPr/>
          <a:lstStyle/>
          <a:p>
            <a:r>
              <a:rPr lang="de-DE"/>
              <a:t>Building and </a:t>
            </a:r>
            <a:r>
              <a:rPr lang="de-DE" err="1"/>
              <a:t>designing</a:t>
            </a:r>
            <a:r>
              <a:rPr lang="de-DE"/>
              <a:t> </a:t>
            </a:r>
            <a:r>
              <a:rPr lang="de-DE" err="1"/>
              <a:t>bots</a:t>
            </a:r>
            <a:endParaRPr lang="de-DE"/>
          </a:p>
        </p:txBody>
      </p:sp>
      <p:sp>
        <p:nvSpPr>
          <p:cNvPr id="3" name="Textplatzhalter 2">
            <a:extLst>
              <a:ext uri="{FF2B5EF4-FFF2-40B4-BE49-F238E27FC236}">
                <a16:creationId xmlns:a16="http://schemas.microsoft.com/office/drawing/2014/main" id="{065C3DF2-D976-4EBD-B4AD-7889652CFFC6}"/>
              </a:ext>
            </a:extLst>
          </p:cNvPr>
          <p:cNvSpPr>
            <a:spLocks noGrp="1"/>
          </p:cNvSpPr>
          <p:nvPr>
            <p:ph type="body" sz="quarter" idx="10"/>
          </p:nvPr>
        </p:nvSpPr>
        <p:spPr>
          <a:xfrm>
            <a:off x="274638" y="1212850"/>
            <a:ext cx="11887200" cy="3200876"/>
          </a:xfrm>
        </p:spPr>
        <p:txBody>
          <a:bodyPr/>
          <a:lstStyle/>
          <a:p>
            <a:r>
              <a:rPr lang="de-DE" dirty="0">
                <a:hlinkClick r:id="rId3"/>
              </a:rPr>
              <a:t>https://docs.microsoft.com/en-us/bot-framework/bot-builder-overview-getstarted</a:t>
            </a:r>
            <a:endParaRPr lang="de-DE" dirty="0"/>
          </a:p>
          <a:p>
            <a:endParaRPr lang="de-DE" dirty="0"/>
          </a:p>
          <a:p>
            <a:r>
              <a:rPr lang="de-DE" dirty="0"/>
              <a:t>https://docs.microsoft.com/en-us/bot-framework/bot-design-principles</a:t>
            </a:r>
          </a:p>
        </p:txBody>
      </p:sp>
    </p:spTree>
    <p:extLst>
      <p:ext uri="{BB962C8B-B14F-4D97-AF65-F5344CB8AC3E}">
        <p14:creationId xmlns:p14="http://schemas.microsoft.com/office/powerpoint/2010/main" val="420270718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4" y="1059965"/>
            <a:ext cx="12432948" cy="483557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0426" y="6010507"/>
            <a:ext cx="776867" cy="776867"/>
          </a:xfrm>
          <a:prstGeom prst="rect">
            <a:avLst/>
          </a:prstGeom>
        </p:spPr>
      </p:pic>
      <p:sp>
        <p:nvSpPr>
          <p:cNvPr id="7" name="TextBox 6"/>
          <p:cNvSpPr txBox="1"/>
          <p:nvPr/>
        </p:nvSpPr>
        <p:spPr>
          <a:xfrm>
            <a:off x="9145358" y="6110012"/>
            <a:ext cx="2841314" cy="544680"/>
          </a:xfrm>
          <a:prstGeom prst="rect">
            <a:avLst/>
          </a:prstGeom>
          <a:noFill/>
        </p:spPr>
        <p:txBody>
          <a:bodyPr wrap="none" lIns="182828" tIns="146262" rIns="182828" bIns="146262" rtlCol="0">
            <a:spAutoFit/>
          </a:bodyPr>
          <a:lstStyle/>
          <a:p>
            <a:pPr defTabSz="932418">
              <a:lnSpc>
                <a:spcPct val="90000"/>
              </a:lnSpc>
              <a:spcAft>
                <a:spcPts val="600"/>
              </a:spcAft>
              <a:defRPr/>
            </a:pPr>
            <a:r>
              <a:rPr lang="en-US"/>
              <a:t>www.botframework.com</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5" y="1068452"/>
            <a:ext cx="12426502" cy="4799042"/>
          </a:xfrm>
          <a:prstGeom prst="rect">
            <a:avLst/>
          </a:prstGeom>
        </p:spPr>
      </p:pic>
    </p:spTree>
    <p:extLst>
      <p:ext uri="{BB962C8B-B14F-4D97-AF65-F5344CB8AC3E}">
        <p14:creationId xmlns:p14="http://schemas.microsoft.com/office/powerpoint/2010/main" val="705976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Org Bot – Vacation Reporting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920" y="1366777"/>
            <a:ext cx="2621261" cy="4662351"/>
          </a:xfrm>
          <a:prstGeom prst="rect">
            <a:avLst/>
          </a:prstGeom>
          <a:ln>
            <a:solidFill>
              <a:srgbClr val="7F7F7F"/>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998" y="1366775"/>
            <a:ext cx="2621261" cy="4662352"/>
          </a:xfrm>
          <a:prstGeom prst="rect">
            <a:avLst/>
          </a:prstGeom>
          <a:ln>
            <a:solidFill>
              <a:srgbClr val="7F7F7F"/>
            </a:solid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5076" y="1366775"/>
            <a:ext cx="2621261" cy="4662352"/>
          </a:xfrm>
          <a:prstGeom prst="rect">
            <a:avLst/>
          </a:prstGeom>
          <a:ln>
            <a:solidFill>
              <a:srgbClr val="7F7F7F"/>
            </a:solidFill>
          </a:ln>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152" y="1366775"/>
            <a:ext cx="2621262" cy="4662352"/>
          </a:xfrm>
          <a:prstGeom prst="rect">
            <a:avLst/>
          </a:prstGeom>
          <a:ln>
            <a:solidFill>
              <a:srgbClr val="7F7F7F"/>
            </a:solidFill>
          </a:ln>
        </p:spPr>
      </p:pic>
    </p:spTree>
    <p:extLst>
      <p:ext uri="{BB962C8B-B14F-4D97-AF65-F5344CB8AC3E}">
        <p14:creationId xmlns:p14="http://schemas.microsoft.com/office/powerpoint/2010/main" val="10330124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867823" y="-1"/>
            <a:ext cx="4495677" cy="6984110"/>
          </a:xfrm>
          <a:prstGeom prst="rect">
            <a:avLst/>
          </a:prstGeom>
        </p:spPr>
      </p:pic>
      <p:sp>
        <p:nvSpPr>
          <p:cNvPr id="18" name="black overlay"/>
          <p:cNvSpPr/>
          <p:nvPr/>
        </p:nvSpPr>
        <p:spPr bwMode="auto">
          <a:xfrm>
            <a:off x="4847029" y="-693"/>
            <a:ext cx="7587684" cy="6983612"/>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cs typeface="Segoe UI" pitchFamily="34" charset="0"/>
            </a:endParaRPr>
          </a:p>
        </p:txBody>
      </p:sp>
      <p:sp>
        <p:nvSpPr>
          <p:cNvPr id="22" name="Rectangle 21"/>
          <p:cNvSpPr/>
          <p:nvPr/>
        </p:nvSpPr>
        <p:spPr bwMode="auto">
          <a:xfrm>
            <a:off x="8656292" y="-7440"/>
            <a:ext cx="3778421" cy="6991549"/>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ts val="180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p:cNvSpPr/>
          <p:nvPr/>
        </p:nvSpPr>
        <p:spPr>
          <a:xfrm>
            <a:off x="296276" y="1439862"/>
            <a:ext cx="4571547" cy="5139484"/>
          </a:xfrm>
          <a:prstGeom prst="rect">
            <a:avLst/>
          </a:prstGeom>
        </p:spPr>
        <p:txBody>
          <a:bodyPr wrap="square" lIns="137141" rIns="137141">
            <a:spAutoFit/>
          </a:bodyPr>
          <a:lstStyle/>
          <a:p>
            <a:pPr defTabSz="914224"/>
            <a:br>
              <a:rPr lang="en-US" sz="1599" kern="0" dirty="0">
                <a:solidFill>
                  <a:sysClr val="windowText" lastClr="000000"/>
                </a:solidFill>
              </a:rPr>
            </a:br>
            <a:r>
              <a:rPr lang="en-US" sz="2000" b="1" kern="0" dirty="0">
                <a:solidFill>
                  <a:schemeClr val="tx2"/>
                </a:solidFill>
              </a:rPr>
              <a:t>Custom Speech Service</a:t>
            </a:r>
            <a:r>
              <a:rPr lang="en-US" sz="2000" kern="0" dirty="0">
                <a:solidFill>
                  <a:schemeClr val="tx2"/>
                </a:solidFill>
              </a:rPr>
              <a:t> from Microsoft Cognitive Services gives developers the power to customize Microsoft’s speech-to-text engine to their applications. </a:t>
            </a:r>
          </a:p>
          <a:p>
            <a:pPr defTabSz="914224"/>
            <a:endParaRPr lang="en-US" sz="1599" kern="0" dirty="0">
              <a:solidFill>
                <a:schemeClr val="tx2"/>
              </a:solidFill>
            </a:endParaRPr>
          </a:p>
          <a:p>
            <a:pPr defTabSz="914224"/>
            <a:r>
              <a:rPr lang="en-US" kern="0" dirty="0">
                <a:solidFill>
                  <a:schemeClr val="tx2"/>
                </a:solidFill>
              </a:rPr>
              <a:t>Create </a:t>
            </a:r>
            <a:r>
              <a:rPr lang="en-US" b="1" kern="0" dirty="0">
                <a:solidFill>
                  <a:schemeClr val="tx2"/>
                </a:solidFill>
              </a:rPr>
              <a:t>custom language models </a:t>
            </a:r>
            <a:r>
              <a:rPr lang="en-US" kern="0" dirty="0">
                <a:solidFill>
                  <a:schemeClr val="tx2"/>
                </a:solidFill>
              </a:rPr>
              <a:t>to accurately recognize application-specific words and phrases.</a:t>
            </a:r>
          </a:p>
          <a:p>
            <a:pPr defTabSz="914224"/>
            <a:endParaRPr lang="en-US" kern="0" dirty="0">
              <a:solidFill>
                <a:schemeClr val="tx2"/>
              </a:solidFill>
            </a:endParaRPr>
          </a:p>
          <a:p>
            <a:pPr defTabSz="914224"/>
            <a:r>
              <a:rPr lang="en-US" kern="0" dirty="0">
                <a:solidFill>
                  <a:schemeClr val="tx2"/>
                </a:solidFill>
              </a:rPr>
              <a:t>Create </a:t>
            </a:r>
            <a:r>
              <a:rPr lang="en-US" b="1" kern="0" dirty="0">
                <a:solidFill>
                  <a:schemeClr val="tx2"/>
                </a:solidFill>
              </a:rPr>
              <a:t>custom acoustic models </a:t>
            </a:r>
            <a:r>
              <a:rPr lang="en-US" kern="0" dirty="0">
                <a:solidFill>
                  <a:schemeClr val="tx2"/>
                </a:solidFill>
              </a:rPr>
              <a:t>to optimize performance for particular environments or user populations. </a:t>
            </a:r>
          </a:p>
          <a:p>
            <a:pPr defTabSz="914224"/>
            <a:endParaRPr lang="en-US" b="1" kern="0" dirty="0">
              <a:solidFill>
                <a:schemeClr val="tx2"/>
              </a:solidFill>
            </a:endParaRPr>
          </a:p>
          <a:p>
            <a:pPr defTabSz="914224"/>
            <a:r>
              <a:rPr lang="en-US" b="1" kern="0" dirty="0">
                <a:solidFill>
                  <a:schemeClr val="tx2"/>
                </a:solidFill>
              </a:rPr>
              <a:t>Deploy </a:t>
            </a:r>
            <a:r>
              <a:rPr lang="en-US" kern="0" dirty="0">
                <a:solidFill>
                  <a:schemeClr val="tx2"/>
                </a:solidFill>
              </a:rPr>
              <a:t>custom models to a speech-to-text endpoint accessible from any device. </a:t>
            </a:r>
          </a:p>
          <a:p>
            <a:pPr defTabSz="914049">
              <a:spcAft>
                <a:spcPts val="1499"/>
              </a:spcAft>
              <a:defRPr/>
            </a:pPr>
            <a:endParaRPr lang="en-US" sz="1599" kern="0" dirty="0">
              <a:solidFill>
                <a:sysClr val="windowText" lastClr="000000"/>
              </a:solidFill>
            </a:endParaRPr>
          </a:p>
        </p:txBody>
      </p:sp>
      <p:sp>
        <p:nvSpPr>
          <p:cNvPr id="32" name="TextBox 31"/>
          <p:cNvSpPr txBox="1"/>
          <p:nvPr/>
        </p:nvSpPr>
        <p:spPr>
          <a:xfrm>
            <a:off x="265868" y="472551"/>
            <a:ext cx="4186516" cy="1223962"/>
          </a:xfrm>
          <a:prstGeom prst="rect">
            <a:avLst/>
          </a:prstGeom>
          <a:noFill/>
        </p:spPr>
        <p:txBody>
          <a:bodyPr wrap="square" lIns="137141" rIns="137141" rtlCol="0">
            <a:spAutoFit/>
          </a:bodyPr>
          <a:lstStyle/>
          <a:p>
            <a:pPr defTabSz="914224"/>
            <a:r>
              <a:rPr lang="en-US" sz="3599" kern="0">
                <a:solidFill>
                  <a:schemeClr val="tx2"/>
                </a:solidFill>
                <a:latin typeface="+mj-lt"/>
              </a:rPr>
              <a:t>Custom Speech Service</a:t>
            </a:r>
          </a:p>
        </p:txBody>
      </p:sp>
      <p:sp>
        <p:nvSpPr>
          <p:cNvPr id="23" name="TextBox 22"/>
          <p:cNvSpPr txBox="1"/>
          <p:nvPr/>
        </p:nvSpPr>
        <p:spPr>
          <a:xfrm>
            <a:off x="8789395" y="467561"/>
            <a:ext cx="2819001" cy="2354277"/>
          </a:xfrm>
          <a:prstGeom prst="rect">
            <a:avLst/>
          </a:prstGeom>
          <a:noFill/>
        </p:spPr>
        <p:txBody>
          <a:bodyPr wrap="square" rtlCol="0">
            <a:spAutoFit/>
          </a:bodyPr>
          <a:lstStyle/>
          <a:p>
            <a:pPr defTabSz="914224"/>
            <a:r>
              <a:rPr lang="en-US" kern="0">
                <a:solidFill>
                  <a:schemeClr val="bg1"/>
                </a:solidFill>
              </a:rPr>
              <a:t>Customize the language model of the speech recognizer by tailoring it to the vocabulary of the application and the speaking </a:t>
            </a:r>
          </a:p>
          <a:p>
            <a:pPr defTabSz="914224"/>
            <a:r>
              <a:rPr lang="en-US" kern="0">
                <a:solidFill>
                  <a:schemeClr val="bg1"/>
                </a:solidFill>
              </a:rPr>
              <a:t>style of </a:t>
            </a:r>
          </a:p>
          <a:p>
            <a:pPr defTabSz="914224"/>
            <a:r>
              <a:rPr lang="en-US" kern="0">
                <a:solidFill>
                  <a:schemeClr val="bg1"/>
                </a:solidFill>
              </a:rPr>
              <a:t>your users. </a:t>
            </a:r>
          </a:p>
        </p:txBody>
      </p:sp>
      <p:sp>
        <p:nvSpPr>
          <p:cNvPr id="6" name="TextBox 5"/>
          <p:cNvSpPr txBox="1"/>
          <p:nvPr/>
        </p:nvSpPr>
        <p:spPr>
          <a:xfrm>
            <a:off x="8748741" y="3629163"/>
            <a:ext cx="2971379" cy="2071763"/>
          </a:xfrm>
          <a:prstGeom prst="rect">
            <a:avLst/>
          </a:prstGeom>
          <a:noFill/>
        </p:spPr>
        <p:txBody>
          <a:bodyPr wrap="square" rtlCol="0">
            <a:spAutoFit/>
          </a:bodyPr>
          <a:lstStyle/>
          <a:p>
            <a:pPr defTabSz="914224"/>
            <a:r>
              <a:rPr lang="en-US" kern="0">
                <a:solidFill>
                  <a:schemeClr val="bg1"/>
                </a:solidFill>
              </a:rPr>
              <a:t>Customize the acoustic model of the speech recognizer to better match the expected environment </a:t>
            </a:r>
          </a:p>
          <a:p>
            <a:pPr defTabSz="914224"/>
            <a:r>
              <a:rPr lang="en-US" kern="0">
                <a:solidFill>
                  <a:schemeClr val="bg1"/>
                </a:solidFill>
              </a:rPr>
              <a:t>and user population </a:t>
            </a:r>
          </a:p>
          <a:p>
            <a:pPr defTabSz="914224"/>
            <a:r>
              <a:rPr lang="en-US" kern="0">
                <a:solidFill>
                  <a:schemeClr val="bg1"/>
                </a:solidFill>
              </a:rPr>
              <a:t>of your </a:t>
            </a:r>
          </a:p>
          <a:p>
            <a:pPr defTabSz="914224"/>
            <a:r>
              <a:rPr lang="en-US" kern="0">
                <a:solidFill>
                  <a:schemeClr val="bg1"/>
                </a:solidFill>
              </a:rPr>
              <a:t>application. </a:t>
            </a:r>
          </a:p>
        </p:txBody>
      </p:sp>
      <p:pic>
        <p:nvPicPr>
          <p:cNvPr id="7" name="Picture 6"/>
          <p:cNvPicPr>
            <a:picLocks noChangeAspect="1"/>
          </p:cNvPicPr>
          <p:nvPr/>
        </p:nvPicPr>
        <p:blipFill>
          <a:blip r:embed="rId4"/>
          <a:stretch>
            <a:fillRect/>
          </a:stretch>
        </p:blipFill>
        <p:spPr>
          <a:xfrm>
            <a:off x="10146075" y="1893344"/>
            <a:ext cx="2088643" cy="1665072"/>
          </a:xfrm>
          <a:prstGeom prst="rect">
            <a:avLst/>
          </a:prstGeom>
        </p:spPr>
      </p:pic>
      <p:pic>
        <p:nvPicPr>
          <p:cNvPr id="4" name="Grafik 3"/>
          <p:cNvPicPr>
            <a:picLocks noChangeAspect="1"/>
          </p:cNvPicPr>
          <p:nvPr/>
        </p:nvPicPr>
        <p:blipFill>
          <a:blip r:embed="rId5"/>
          <a:stretch>
            <a:fillRect/>
          </a:stretch>
        </p:blipFill>
        <p:spPr>
          <a:xfrm>
            <a:off x="10451810" y="5268200"/>
            <a:ext cx="1557627" cy="1353262"/>
          </a:xfrm>
          <a:prstGeom prst="rect">
            <a:avLst/>
          </a:prstGeom>
        </p:spPr>
      </p:pic>
    </p:spTree>
    <p:extLst>
      <p:ext uri="{BB962C8B-B14F-4D97-AF65-F5344CB8AC3E}">
        <p14:creationId xmlns:p14="http://schemas.microsoft.com/office/powerpoint/2010/main" val="2329686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p>
        </p:txBody>
      </p:sp>
      <p:sp>
        <p:nvSpPr>
          <p:cNvPr id="2" name="Text Placeholder 1"/>
          <p:cNvSpPr>
            <a:spLocks noGrp="1"/>
          </p:cNvSpPr>
          <p:nvPr>
            <p:ph type="body" sz="quarter" idx="12"/>
          </p:nvPr>
        </p:nvSpPr>
        <p:spPr/>
        <p:txBody>
          <a:bodyPr/>
          <a:lstStyle/>
          <a:p>
            <a:r>
              <a:rPr lang="en-US" dirty="0" err="1"/>
              <a:t>QnA</a:t>
            </a:r>
            <a:r>
              <a:rPr lang="en-US" dirty="0"/>
              <a:t> Maker</a:t>
            </a:r>
          </a:p>
          <a:p>
            <a:r>
              <a:rPr lang="en-US" u="sng" dirty="0">
                <a:hlinkClick r:id="rId3"/>
              </a:rPr>
              <a:t>https://qnamaker.ai/</a:t>
            </a:r>
            <a:endParaRPr lang="de-DE" dirty="0"/>
          </a:p>
        </p:txBody>
      </p:sp>
    </p:spTree>
    <p:extLst>
      <p:ext uri="{BB962C8B-B14F-4D97-AF65-F5344CB8AC3E}">
        <p14:creationId xmlns:p14="http://schemas.microsoft.com/office/powerpoint/2010/main" val="160452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88813" y="-889038"/>
            <a:ext cx="2874760" cy="602145"/>
          </a:xfrm>
          <a:prstGeom prst="rect">
            <a:avLst/>
          </a:prstGeom>
        </p:spPr>
      </p:pic>
      <p:grpSp>
        <p:nvGrpSpPr>
          <p:cNvPr id="26" name="Group 25"/>
          <p:cNvGrpSpPr/>
          <p:nvPr/>
        </p:nvGrpSpPr>
        <p:grpSpPr>
          <a:xfrm>
            <a:off x="545706" y="1166085"/>
            <a:ext cx="11238219" cy="5610630"/>
            <a:chOff x="533400" y="1143000"/>
            <a:chExt cx="11020425" cy="5501893"/>
          </a:xfrm>
        </p:grpSpPr>
        <p:sp>
          <p:nvSpPr>
            <p:cNvPr id="5" name="Rectangle 4"/>
            <p:cNvSpPr/>
            <p:nvPr/>
          </p:nvSpPr>
          <p:spPr bwMode="auto">
            <a:xfrm>
              <a:off x="533400" y="1143000"/>
              <a:ext cx="11020425" cy="76200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15417" y="1233156"/>
              <a:ext cx="3746860" cy="63453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a:solidFill>
                    <a:schemeClr val="bg1"/>
                  </a:solidFill>
                </a:rPr>
                <a:t>Your Bot Framework Bot</a:t>
              </a:r>
            </a:p>
          </p:txBody>
        </p:sp>
        <p:sp>
          <p:nvSpPr>
            <p:cNvPr id="7" name="Rectangle 6"/>
            <p:cNvSpPr/>
            <p:nvPr/>
          </p:nvSpPr>
          <p:spPr bwMode="auto">
            <a:xfrm>
              <a:off x="676275"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57686"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039100"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034988" y="1905000"/>
              <a:ext cx="3062758" cy="69108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Developer Portal</a:t>
              </a:r>
            </a:p>
          </p:txBody>
        </p:sp>
        <p:sp>
          <p:nvSpPr>
            <p:cNvPr id="14" name="TextBox 13"/>
            <p:cNvSpPr txBox="1"/>
            <p:nvPr/>
          </p:nvSpPr>
          <p:spPr>
            <a:xfrm>
              <a:off x="8509435" y="1905000"/>
              <a:ext cx="2493311"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Bot Directory</a:t>
              </a:r>
            </a:p>
          </p:txBody>
        </p:sp>
        <p:sp>
          <p:nvSpPr>
            <p:cNvPr id="15" name="TextBox 14"/>
            <p:cNvSpPr txBox="1"/>
            <p:nvPr/>
          </p:nvSpPr>
          <p:spPr>
            <a:xfrm>
              <a:off x="4538070" y="1905000"/>
              <a:ext cx="3065583"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Bot Builder SDKs</a:t>
              </a:r>
            </a:p>
          </p:txBody>
        </p:sp>
        <p:sp>
          <p:nvSpPr>
            <p:cNvPr id="16" name="TextBox 15"/>
            <p:cNvSpPr txBox="1"/>
            <p:nvPr/>
          </p:nvSpPr>
          <p:spPr>
            <a:xfrm>
              <a:off x="876300"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kern="0">
                  <a:solidFill>
                    <a:schemeClr val="bg1"/>
                  </a:solidFill>
                </a:rPr>
                <a:t>Connect your bot(s) to text/</a:t>
              </a:r>
              <a:r>
                <a:rPr lang="en-US" sz="1836" kern="0" err="1">
                  <a:solidFill>
                    <a:schemeClr val="bg1"/>
                  </a:solidFill>
                </a:rPr>
                <a:t>sms</a:t>
              </a:r>
              <a:r>
                <a:rPr lang="en-US" sz="1836" kern="0">
                  <a:solidFill>
                    <a:schemeClr val="bg1"/>
                  </a:solidFill>
                </a:rPr>
                <a:t>, Office 365 mail, Skype, Slack, and other services</a:t>
              </a:r>
              <a:r>
                <a:rPr lang="en-US" sz="1428" kern="0">
                  <a:solidFill>
                    <a:sysClr val="windowText" lastClr="000000"/>
                  </a:solidFill>
                </a:rPr>
                <a:t>.</a:t>
              </a:r>
              <a:endParaRPr lang="en-US" sz="1428" kern="0">
                <a:gradFill>
                  <a:gsLst>
                    <a:gs pos="2917">
                      <a:schemeClr val="tx1"/>
                    </a:gs>
                    <a:gs pos="30000">
                      <a:schemeClr val="tx1"/>
                    </a:gs>
                  </a:gsLst>
                  <a:lin ang="5400000" scaled="0"/>
                </a:gradFill>
              </a:endParaRPr>
            </a:p>
          </p:txBody>
        </p:sp>
        <p:sp>
          <p:nvSpPr>
            <p:cNvPr id="17" name="TextBox 16"/>
            <p:cNvSpPr txBox="1"/>
            <p:nvPr/>
          </p:nvSpPr>
          <p:spPr>
            <a:xfrm>
              <a:off x="4567236" y="2452704"/>
              <a:ext cx="2952750" cy="1032206"/>
            </a:xfrm>
            <a:prstGeom prst="rect">
              <a:avLst/>
            </a:prstGeom>
            <a:noFill/>
          </p:spPr>
          <p:txBody>
            <a:bodyPr wrap="square" lIns="0" tIns="93247" rIns="0" bIns="93247" rtlCol="0">
              <a:spAutoFit/>
            </a:bodyPr>
            <a:lstStyle/>
            <a:p>
              <a:pPr defTabSz="932418">
                <a:defRPr/>
              </a:pPr>
              <a:r>
                <a:rPr lang="en-US" sz="1836" kern="0">
                  <a:solidFill>
                    <a:schemeClr val="bg1"/>
                  </a:solidFill>
                </a:rPr>
                <a:t>Build great dialogs within your Node.js- or C#-based bot</a:t>
              </a:r>
            </a:p>
          </p:txBody>
        </p:sp>
        <p:sp>
          <p:nvSpPr>
            <p:cNvPr id="18" name="TextBox 17"/>
            <p:cNvSpPr txBox="1"/>
            <p:nvPr/>
          </p:nvSpPr>
          <p:spPr>
            <a:xfrm>
              <a:off x="8261473"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i="1" kern="0">
                  <a:solidFill>
                    <a:schemeClr val="bg1"/>
                  </a:solidFill>
                </a:rPr>
                <a:t>COMING SOON </a:t>
              </a:r>
              <a:r>
                <a:rPr lang="en-US" sz="1836" kern="0">
                  <a:solidFill>
                    <a:schemeClr val="bg1"/>
                  </a:solidFill>
                </a:rPr>
                <a:t>- Try, use, and add published bots to the world’s top conversation experiences</a:t>
              </a:r>
              <a:endParaRPr lang="en-US" sz="2448" kern="0">
                <a:gradFill>
                  <a:gsLst>
                    <a:gs pos="2917">
                      <a:schemeClr val="tx1"/>
                    </a:gs>
                    <a:gs pos="30000">
                      <a:schemeClr val="tx1"/>
                    </a:gs>
                  </a:gsLst>
                  <a:lin ang="5400000" scaled="0"/>
                </a:gradFill>
              </a:endParaRPr>
            </a:p>
          </p:txBody>
        </p:sp>
        <p:sp>
          <p:nvSpPr>
            <p:cNvPr id="19" name="TextBox 18"/>
            <p:cNvSpPr txBox="1"/>
            <p:nvPr/>
          </p:nvSpPr>
          <p:spPr>
            <a:xfrm>
              <a:off x="876300" y="3569437"/>
              <a:ext cx="2952750" cy="3075456"/>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Register, connect, publish and manage your bot through the bot dashboard</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Automatic card normalization across channels</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Skype channel auto-configured</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Embeddable web chat control</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Host your bot in your app using </a:t>
              </a:r>
              <a:r>
                <a:rPr lang="en-US" sz="1632" kern="0" err="1">
                  <a:solidFill>
                    <a:schemeClr val="bg1"/>
                  </a:solidFill>
                  <a:latin typeface="+mj-lt"/>
                </a:rPr>
                <a:t>DirectLine</a:t>
              </a:r>
              <a:r>
                <a:rPr lang="en-US" sz="1632" kern="0">
                  <a:solidFill>
                    <a:schemeClr val="bg1"/>
                  </a:solidFill>
                  <a:latin typeface="+mj-lt"/>
                </a:rPr>
                <a:t> API</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Fast, secure message routing</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Diagnostic tools</a:t>
              </a:r>
            </a:p>
          </p:txBody>
        </p:sp>
        <p:sp>
          <p:nvSpPr>
            <p:cNvPr id="23" name="TextBox 22"/>
            <p:cNvSpPr txBox="1"/>
            <p:nvPr/>
          </p:nvSpPr>
          <p:spPr>
            <a:xfrm>
              <a:off x="4575065" y="3569437"/>
              <a:ext cx="2952750" cy="2979094"/>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Open source SDK on </a:t>
              </a:r>
              <a:r>
                <a:rPr lang="en-US" sz="1632" kern="0" err="1">
                  <a:solidFill>
                    <a:schemeClr val="bg1"/>
                  </a:solidFill>
                  <a:latin typeface="+mj-lt"/>
                </a:rPr>
                <a:t>Github</a:t>
              </a:r>
              <a:endParaRPr lang="en-US" sz="1632" kern="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From simple built-in prompts and command dialogs to simple to use yet sophisticated  ‘</a:t>
              </a:r>
              <a:r>
                <a:rPr lang="en-US" sz="1632" kern="0" err="1">
                  <a:solidFill>
                    <a:schemeClr val="bg1"/>
                  </a:solidFill>
                  <a:latin typeface="+mj-lt"/>
                </a:rPr>
                <a:t>FormFlow</a:t>
              </a:r>
              <a:r>
                <a:rPr lang="en-US" sz="1632" kern="0">
                  <a:solidFill>
                    <a:schemeClr val="bg1"/>
                  </a:solidFill>
                  <a:latin typeface="+mj-lt"/>
                </a:rPr>
                <a:t>’ dialogs</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Support for rich attachments (image, card, video, doc </a:t>
              </a:r>
              <a:r>
                <a:rPr lang="en-US" sz="1632" kern="0" err="1">
                  <a:solidFill>
                    <a:schemeClr val="bg1"/>
                  </a:solidFill>
                  <a:latin typeface="+mj-lt"/>
                </a:rPr>
                <a:t>etc</a:t>
              </a:r>
              <a:r>
                <a:rPr lang="en-US" sz="1632" kern="0">
                  <a:solidFill>
                    <a:schemeClr val="bg1"/>
                  </a:solidFill>
                  <a:latin typeface="+mj-lt"/>
                </a:rPr>
                <a:t>); support for calling </a:t>
              </a:r>
              <a:r>
                <a:rPr lang="en-US" sz="1632" kern="0" err="1">
                  <a:solidFill>
                    <a:schemeClr val="bg1"/>
                  </a:solidFill>
                  <a:latin typeface="+mj-lt"/>
                </a:rPr>
                <a:t>Skyoe</a:t>
              </a:r>
              <a:endParaRPr lang="en-US" sz="1632" kern="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Online/offline emulator</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Add smarts with Cognitive Services</a:t>
              </a:r>
            </a:p>
          </p:txBody>
        </p:sp>
        <p:sp>
          <p:nvSpPr>
            <p:cNvPr id="24" name="TextBox 23"/>
            <p:cNvSpPr txBox="1"/>
            <p:nvPr/>
          </p:nvSpPr>
          <p:spPr>
            <a:xfrm>
              <a:off x="8243106" y="3569437"/>
              <a:ext cx="2952750" cy="2372765"/>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Public directory of bots registered and approved with Bot Framework</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Users can try your bot from the directory via the web chat control</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Users can discover and add your bot to the channels on which it is configured</a:t>
              </a:r>
              <a:endParaRPr lang="en-US" sz="1632" kern="0">
                <a:gradFill>
                  <a:gsLst>
                    <a:gs pos="2917">
                      <a:schemeClr val="tx1"/>
                    </a:gs>
                    <a:gs pos="30000">
                      <a:schemeClr val="tx1"/>
                    </a:gs>
                  </a:gsLst>
                  <a:lin ang="5400000" scaled="0"/>
                </a:gradFill>
                <a:latin typeface="+mj-lt"/>
              </a:endParaRPr>
            </a:p>
          </p:txBody>
        </p:sp>
      </p:grpSp>
      <p:sp>
        <p:nvSpPr>
          <p:cNvPr id="25" name="Title 24"/>
          <p:cNvSpPr>
            <a:spLocks noGrp="1"/>
          </p:cNvSpPr>
          <p:nvPr>
            <p:ph type="title"/>
          </p:nvPr>
        </p:nvSpPr>
        <p:spPr/>
        <p:txBody>
          <a:bodyPr/>
          <a:lstStyle/>
          <a:p>
            <a:r>
              <a:rPr lang="en-US"/>
              <a:t>Bot Framework Components </a:t>
            </a:r>
          </a:p>
        </p:txBody>
      </p:sp>
    </p:spTree>
    <p:extLst>
      <p:ext uri="{BB962C8B-B14F-4D97-AF65-F5344CB8AC3E}">
        <p14:creationId xmlns:p14="http://schemas.microsoft.com/office/powerpoint/2010/main" val="96358156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663" y="1043779"/>
            <a:ext cx="11885514" cy="1902059"/>
          </a:xfrm>
        </p:spPr>
        <p:txBody>
          <a:bodyPr/>
          <a:lstStyle/>
          <a:p>
            <a:r>
              <a:rPr lang="en-US"/>
              <a:t>.NET framework with C# or Node.js</a:t>
            </a:r>
          </a:p>
          <a:p>
            <a:r>
              <a:rPr lang="en-US"/>
              <a:t>REST and REST State APIs</a:t>
            </a:r>
          </a:p>
          <a:p>
            <a:r>
              <a:rPr lang="en-US"/>
              <a:t>Manages the conversation state</a:t>
            </a:r>
          </a:p>
        </p:txBody>
      </p:sp>
      <p:sp>
        <p:nvSpPr>
          <p:cNvPr id="3" name="Title 2"/>
          <p:cNvSpPr>
            <a:spLocks noGrp="1"/>
          </p:cNvSpPr>
          <p:nvPr>
            <p:ph type="title"/>
          </p:nvPr>
        </p:nvSpPr>
        <p:spPr>
          <a:prstGeom prst="rect">
            <a:avLst/>
          </a:prstGeom>
        </p:spPr>
        <p:txBody>
          <a:bodyPr/>
          <a:lstStyle/>
          <a:p>
            <a:r>
              <a:rPr lang="en-US"/>
              <a:t>Bot Builder SDK</a:t>
            </a:r>
          </a:p>
        </p:txBody>
      </p:sp>
      <p:pic>
        <p:nvPicPr>
          <p:cNvPr id="4" name="Picture 3"/>
          <p:cNvPicPr>
            <a:picLocks noChangeAspect="1"/>
          </p:cNvPicPr>
          <p:nvPr/>
        </p:nvPicPr>
        <p:blipFill>
          <a:blip r:embed="rId3"/>
          <a:stretch>
            <a:fillRect/>
          </a:stretch>
        </p:blipFill>
        <p:spPr>
          <a:xfrm>
            <a:off x="4519195" y="7266510"/>
            <a:ext cx="7641800" cy="3595423"/>
          </a:xfrm>
          <a:prstGeom prst="rect">
            <a:avLst/>
          </a:prstGeom>
        </p:spPr>
      </p:pic>
      <p:sp>
        <p:nvSpPr>
          <p:cNvPr id="5" name="Rectangle 4"/>
          <p:cNvSpPr/>
          <p:nvPr/>
        </p:nvSpPr>
        <p:spPr bwMode="auto">
          <a:xfrm>
            <a:off x="3495236" y="3092316"/>
            <a:ext cx="5460637" cy="2601473"/>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Bot</a:t>
            </a:r>
          </a:p>
        </p:txBody>
      </p:sp>
      <p:sp>
        <p:nvSpPr>
          <p:cNvPr id="6" name="Rectangle 5"/>
          <p:cNvSpPr/>
          <p:nvPr/>
        </p:nvSpPr>
        <p:spPr bwMode="auto">
          <a:xfrm>
            <a:off x="3789742" y="3766945"/>
            <a:ext cx="4859354" cy="67491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Logic</a:t>
            </a:r>
          </a:p>
        </p:txBody>
      </p:sp>
      <p:sp>
        <p:nvSpPr>
          <p:cNvPr id="7" name="Rectangle 6"/>
          <p:cNvSpPr/>
          <p:nvPr/>
        </p:nvSpPr>
        <p:spPr bwMode="auto">
          <a:xfrm>
            <a:off x="3789742" y="4574952"/>
            <a:ext cx="4859354" cy="67491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Bot Builder SDK</a:t>
            </a:r>
          </a:p>
        </p:txBody>
      </p:sp>
      <p:cxnSp>
        <p:nvCxnSpPr>
          <p:cNvPr id="9" name="Elbow Connector 8"/>
          <p:cNvCxnSpPr/>
          <p:nvPr/>
        </p:nvCxnSpPr>
        <p:spPr>
          <a:xfrm flipV="1">
            <a:off x="1464688" y="4108450"/>
            <a:ext cx="2440562" cy="1435716"/>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353198" y="4893798"/>
            <a:ext cx="1767038" cy="13007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Web </a:t>
            </a:r>
          </a:p>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6" name="Elbow Connector 15"/>
          <p:cNvCxnSpPr/>
          <p:nvPr/>
        </p:nvCxnSpPr>
        <p:spPr>
          <a:xfrm rot="10800000">
            <a:off x="8534401" y="4908551"/>
            <a:ext cx="1352281" cy="782047"/>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9631422" y="4893798"/>
            <a:ext cx="1767038" cy="13007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LUIS</a:t>
            </a:r>
          </a:p>
        </p:txBody>
      </p:sp>
    </p:spTree>
    <p:extLst>
      <p:ext uri="{BB962C8B-B14F-4D97-AF65-F5344CB8AC3E}">
        <p14:creationId xmlns:p14="http://schemas.microsoft.com/office/powerpoint/2010/main" val="157071053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lstStyle/>
          <a:p>
            <a:r>
              <a:rPr lang="en-US"/>
              <a:t>Supported Channels</a:t>
            </a:r>
          </a:p>
        </p:txBody>
      </p:sp>
      <p:pic>
        <p:nvPicPr>
          <p:cNvPr id="2" name="Grafik 1"/>
          <p:cNvPicPr>
            <a:picLocks noChangeAspect="1"/>
          </p:cNvPicPr>
          <p:nvPr/>
        </p:nvPicPr>
        <p:blipFill>
          <a:blip r:embed="rId3"/>
          <a:stretch>
            <a:fillRect/>
          </a:stretch>
        </p:blipFill>
        <p:spPr>
          <a:xfrm>
            <a:off x="8177942" y="2201862"/>
            <a:ext cx="2573469" cy="4114800"/>
          </a:xfrm>
          <a:prstGeom prst="rect">
            <a:avLst/>
          </a:prstGeom>
        </p:spPr>
      </p:pic>
      <p:sp>
        <p:nvSpPr>
          <p:cNvPr id="5" name="Textfeld 4"/>
          <p:cNvSpPr txBox="1"/>
          <p:nvPr/>
        </p:nvSpPr>
        <p:spPr>
          <a:xfrm>
            <a:off x="1091342" y="3725862"/>
            <a:ext cx="2155095" cy="1524000"/>
          </a:xfrm>
          <a:prstGeom prst="rect">
            <a:avLst/>
          </a:prstGeom>
          <a:solidFill>
            <a:srgbClr val="505050"/>
          </a:solidFill>
        </p:spPr>
        <p:txBody>
          <a:bodyPr wrap="square" lIns="182880" tIns="146304" rIns="182880" bIns="146304" rtlCol="0" anchor="ctr" anchorCtr="0">
            <a:noAutofit/>
          </a:bodyPr>
          <a:lstStyle/>
          <a:p>
            <a:pPr algn="ctr">
              <a:lnSpc>
                <a:spcPct val="90000"/>
              </a:lnSpc>
              <a:spcAft>
                <a:spcPts val="600"/>
              </a:spcAft>
            </a:pPr>
            <a:r>
              <a:rPr lang="en-US" sz="1600" dirty="0">
                <a:solidFill>
                  <a:schemeClr val="bg1"/>
                </a:solidFill>
              </a:rPr>
              <a:t>Your bot’s</a:t>
            </a:r>
          </a:p>
          <a:p>
            <a:pPr algn="ctr">
              <a:lnSpc>
                <a:spcPct val="90000"/>
              </a:lnSpc>
              <a:spcAft>
                <a:spcPts val="600"/>
              </a:spcAft>
            </a:pPr>
            <a:r>
              <a:rPr lang="en-US" sz="1600" dirty="0">
                <a:solidFill>
                  <a:schemeClr val="bg1"/>
                </a:solidFill>
              </a:rPr>
              <a:t>Web service</a:t>
            </a:r>
          </a:p>
        </p:txBody>
      </p:sp>
      <p:sp>
        <p:nvSpPr>
          <p:cNvPr id="6" name="Textfeld 5"/>
          <p:cNvSpPr txBox="1"/>
          <p:nvPr/>
        </p:nvSpPr>
        <p:spPr>
          <a:xfrm>
            <a:off x="4291742" y="3467952"/>
            <a:ext cx="2840895" cy="2162910"/>
          </a:xfrm>
          <a:prstGeom prst="rect">
            <a:avLst/>
          </a:prstGeom>
          <a:solidFill>
            <a:srgbClr val="307AB3"/>
          </a:solidFill>
        </p:spPr>
        <p:txBody>
          <a:bodyPr wrap="square" lIns="182880" tIns="146304" rIns="182880" bIns="146304" rtlCol="0" anchor="ctr" anchorCtr="0">
            <a:noAutofit/>
          </a:bodyPr>
          <a:lstStyle/>
          <a:p>
            <a:pPr algn="ctr">
              <a:lnSpc>
                <a:spcPct val="90000"/>
              </a:lnSpc>
              <a:spcAft>
                <a:spcPts val="600"/>
              </a:spcAft>
            </a:pPr>
            <a:r>
              <a:rPr lang="en-US" sz="1600" dirty="0">
                <a:solidFill>
                  <a:schemeClr val="bg1"/>
                </a:solidFill>
              </a:rPr>
              <a:t>Routes messages</a:t>
            </a:r>
          </a:p>
          <a:p>
            <a:pPr algn="ctr">
              <a:lnSpc>
                <a:spcPct val="90000"/>
              </a:lnSpc>
              <a:spcAft>
                <a:spcPts val="600"/>
              </a:spcAft>
            </a:pPr>
            <a:r>
              <a:rPr lang="en-US" sz="1600" dirty="0">
                <a:solidFill>
                  <a:schemeClr val="bg1"/>
                </a:solidFill>
              </a:rPr>
              <a:t>Manages state</a:t>
            </a:r>
          </a:p>
          <a:p>
            <a:pPr algn="ctr">
              <a:lnSpc>
                <a:spcPct val="90000"/>
              </a:lnSpc>
              <a:spcAft>
                <a:spcPts val="600"/>
              </a:spcAft>
            </a:pPr>
            <a:r>
              <a:rPr lang="en-US" sz="1600" dirty="0">
                <a:solidFill>
                  <a:schemeClr val="bg1"/>
                </a:solidFill>
              </a:rPr>
              <a:t>Bot registration, directory</a:t>
            </a:r>
          </a:p>
          <a:p>
            <a:pPr algn="ctr">
              <a:lnSpc>
                <a:spcPct val="90000"/>
              </a:lnSpc>
              <a:spcAft>
                <a:spcPts val="600"/>
              </a:spcAft>
            </a:pPr>
            <a:r>
              <a:rPr lang="en-US" sz="1600" dirty="0">
                <a:solidFill>
                  <a:schemeClr val="bg1"/>
                </a:solidFill>
              </a:rPr>
              <a:t>Session tracking</a:t>
            </a:r>
          </a:p>
          <a:p>
            <a:pPr algn="ctr">
              <a:lnSpc>
                <a:spcPct val="90000"/>
              </a:lnSpc>
              <a:spcAft>
                <a:spcPts val="600"/>
              </a:spcAft>
            </a:pPr>
            <a:r>
              <a:rPr lang="en-US" sz="1600" dirty="0">
                <a:solidFill>
                  <a:schemeClr val="bg1"/>
                </a:solidFill>
              </a:rPr>
              <a:t>Services (translation…)</a:t>
            </a:r>
          </a:p>
          <a:p>
            <a:pPr algn="ctr">
              <a:lnSpc>
                <a:spcPct val="90000"/>
              </a:lnSpc>
              <a:spcAft>
                <a:spcPts val="600"/>
              </a:spcAft>
            </a:pPr>
            <a:r>
              <a:rPr lang="en-US" sz="1600" dirty="0">
                <a:solidFill>
                  <a:schemeClr val="bg1"/>
                </a:solidFill>
              </a:rPr>
              <a:t>Per-user, per-bot storage APIs</a:t>
            </a:r>
          </a:p>
        </p:txBody>
      </p:sp>
      <p:sp>
        <p:nvSpPr>
          <p:cNvPr id="7" name="Pfeil nach links und rechts 6"/>
          <p:cNvSpPr/>
          <p:nvPr/>
        </p:nvSpPr>
        <p:spPr bwMode="auto">
          <a:xfrm>
            <a:off x="3388089" y="4473207"/>
            <a:ext cx="762000" cy="152400"/>
          </a:xfrm>
          <a:prstGeom prst="leftRightArrow">
            <a:avLst>
              <a:gd name="adj1" fmla="val 31249"/>
              <a:gd name="adj2" fmla="val 77350"/>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Pfeil nach links und rechts 7"/>
          <p:cNvSpPr/>
          <p:nvPr/>
        </p:nvSpPr>
        <p:spPr bwMode="auto">
          <a:xfrm>
            <a:off x="7274290" y="4473207"/>
            <a:ext cx="762000" cy="152400"/>
          </a:xfrm>
          <a:prstGeom prst="leftRightArrow">
            <a:avLst>
              <a:gd name="adj1" fmla="val 31249"/>
              <a:gd name="adj2" fmla="val 77350"/>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feld 8"/>
          <p:cNvSpPr txBox="1"/>
          <p:nvPr/>
        </p:nvSpPr>
        <p:spPr>
          <a:xfrm>
            <a:off x="1480124" y="3208092"/>
            <a:ext cx="152208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Your Bot</a:t>
            </a:r>
          </a:p>
        </p:txBody>
      </p:sp>
      <p:sp>
        <p:nvSpPr>
          <p:cNvPr id="10" name="Textfeld 9"/>
          <p:cNvSpPr txBox="1"/>
          <p:nvPr/>
        </p:nvSpPr>
        <p:spPr>
          <a:xfrm>
            <a:off x="4620170" y="2908473"/>
            <a:ext cx="233057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 Connector</a:t>
            </a:r>
          </a:p>
        </p:txBody>
      </p:sp>
      <p:sp>
        <p:nvSpPr>
          <p:cNvPr id="11" name="Textfeld 10"/>
          <p:cNvSpPr txBox="1"/>
          <p:nvPr/>
        </p:nvSpPr>
        <p:spPr>
          <a:xfrm>
            <a:off x="8504237" y="982662"/>
            <a:ext cx="3887474"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Channels</a:t>
            </a:r>
          </a:p>
          <a:p>
            <a:pPr>
              <a:lnSpc>
                <a:spcPct val="90000"/>
              </a:lnSpc>
              <a:spcAft>
                <a:spcPts val="600"/>
              </a:spcAft>
            </a:pPr>
            <a:r>
              <a:rPr lang="en-US" sz="2400" dirty="0">
                <a:solidFill>
                  <a:srgbClr val="FF0000"/>
                </a:solidFill>
              </a:rPr>
              <a:t>NEW: Skype for Business!!</a:t>
            </a:r>
          </a:p>
        </p:txBody>
      </p:sp>
    </p:spTree>
    <p:extLst>
      <p:ext uri="{BB962C8B-B14F-4D97-AF65-F5344CB8AC3E}">
        <p14:creationId xmlns:p14="http://schemas.microsoft.com/office/powerpoint/2010/main" val="277288263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547638"/>
          </a:xfrm>
        </p:spPr>
        <p:txBody>
          <a:bodyPr/>
          <a:lstStyle/>
          <a:p>
            <a:r>
              <a:rPr lang="en-US" sz="7341"/>
              <a:t>Getting Started with Azure Bot</a:t>
            </a:r>
            <a:br>
              <a:rPr lang="en-US" sz="7341"/>
            </a:br>
            <a:br>
              <a:rPr lang="en-US" sz="7341"/>
            </a:br>
            <a:r>
              <a:rPr lang="en-US" sz="4800"/>
              <a:t>www.botframework.com</a:t>
            </a:r>
            <a:br>
              <a:rPr lang="en-US" sz="4800"/>
            </a:br>
            <a:r>
              <a:rPr lang="en-US" sz="4800"/>
              <a:t>github.com/Microsoft/</a:t>
            </a:r>
            <a:r>
              <a:rPr lang="en-US" sz="4800" err="1"/>
              <a:t>BotBuilder</a:t>
            </a:r>
            <a:endParaRPr lang="en-US"/>
          </a:p>
        </p:txBody>
      </p:sp>
    </p:spTree>
    <p:extLst>
      <p:ext uri="{BB962C8B-B14F-4D97-AF65-F5344CB8AC3E}">
        <p14:creationId xmlns:p14="http://schemas.microsoft.com/office/powerpoint/2010/main" val="118843794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79891ADE-DC7A-4ED1-AC06-C05709C30282}"/>
              </a:ext>
            </a:extLst>
          </p:cNvPr>
          <p:cNvSpPr>
            <a:spLocks noGrp="1"/>
          </p:cNvSpPr>
          <p:nvPr>
            <p:ph type="title"/>
          </p:nvPr>
        </p:nvSpPr>
        <p:spPr/>
        <p:txBody>
          <a:bodyPr/>
          <a:lstStyle/>
          <a:p>
            <a:r>
              <a:rPr lang="de-DE" dirty="0"/>
              <a:t>Links</a:t>
            </a:r>
          </a:p>
        </p:txBody>
      </p:sp>
      <p:sp>
        <p:nvSpPr>
          <p:cNvPr id="6" name="Textplatzhalter 5">
            <a:extLst>
              <a:ext uri="{FF2B5EF4-FFF2-40B4-BE49-F238E27FC236}">
                <a16:creationId xmlns:a16="http://schemas.microsoft.com/office/drawing/2014/main" id="{724E8196-E29F-4D5F-ACF4-AF8BFF116D40}"/>
              </a:ext>
            </a:extLst>
          </p:cNvPr>
          <p:cNvSpPr>
            <a:spLocks noGrp="1"/>
          </p:cNvSpPr>
          <p:nvPr>
            <p:ph type="body" sz="quarter" idx="10"/>
          </p:nvPr>
        </p:nvSpPr>
        <p:spPr>
          <a:xfrm>
            <a:off x="274638" y="1212850"/>
            <a:ext cx="11887200" cy="3754874"/>
          </a:xfrm>
        </p:spPr>
        <p:txBody>
          <a:bodyPr/>
          <a:lstStyle/>
          <a:p>
            <a:r>
              <a:rPr lang="en-US" u="sng" dirty="0">
                <a:hlinkClick r:id="rId2"/>
              </a:rPr>
              <a:t>https://azure.microsoft.com/en-us/blog/announcing-the-general-availability-of-azure-bot-service-and-language-understanding-enabling-developers-to-build-better-conversational-bots/</a:t>
            </a:r>
            <a:endParaRPr lang="de-DE" dirty="0"/>
          </a:p>
          <a:p>
            <a:r>
              <a:rPr lang="de-DE" dirty="0"/>
              <a:t> </a:t>
            </a:r>
          </a:p>
          <a:p>
            <a:endParaRPr lang="de-DE" dirty="0"/>
          </a:p>
        </p:txBody>
      </p:sp>
    </p:spTree>
    <p:extLst>
      <p:ext uri="{BB962C8B-B14F-4D97-AF65-F5344CB8AC3E}">
        <p14:creationId xmlns:p14="http://schemas.microsoft.com/office/powerpoint/2010/main" val="200861652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8D7F37-C782-45B3-8E4A-522BA40B3569}"/>
              </a:ext>
            </a:extLst>
          </p:cNvPr>
          <p:cNvSpPr>
            <a:spLocks noGrp="1"/>
          </p:cNvSpPr>
          <p:nvPr>
            <p:ph type="title"/>
          </p:nvPr>
        </p:nvSpPr>
        <p:spPr/>
        <p:txBody>
          <a:bodyPr/>
          <a:lstStyle/>
          <a:p>
            <a:r>
              <a:rPr lang="en-US" dirty="0"/>
              <a:t>Bots Boot Camp</a:t>
            </a:r>
            <a:endParaRPr lang="de-DE" dirty="0"/>
          </a:p>
        </p:txBody>
      </p:sp>
      <p:sp>
        <p:nvSpPr>
          <p:cNvPr id="3" name="Textplatzhalter 2">
            <a:extLst>
              <a:ext uri="{FF2B5EF4-FFF2-40B4-BE49-F238E27FC236}">
                <a16:creationId xmlns:a16="http://schemas.microsoft.com/office/drawing/2014/main" id="{723D5810-92F1-4537-AFDA-2DA7E9B05FAC}"/>
              </a:ext>
            </a:extLst>
          </p:cNvPr>
          <p:cNvSpPr>
            <a:spLocks noGrp="1"/>
          </p:cNvSpPr>
          <p:nvPr>
            <p:ph type="body" sz="quarter" idx="10"/>
          </p:nvPr>
        </p:nvSpPr>
        <p:spPr>
          <a:xfrm>
            <a:off x="274638" y="1212850"/>
            <a:ext cx="11887200" cy="4419671"/>
          </a:xfrm>
        </p:spPr>
        <p:txBody>
          <a:bodyPr/>
          <a:lstStyle/>
          <a:p>
            <a:r>
              <a:rPr lang="en-US" sz="3200" dirty="0"/>
              <a:t>1. Intro </a:t>
            </a:r>
            <a:r>
              <a:rPr lang="en-US" sz="3200" u="sng" dirty="0">
                <a:hlinkClick r:id="rId2"/>
              </a:rPr>
              <a:t>https://channel9.msdn.com/events/Connect/2017/AI1</a:t>
            </a:r>
            <a:endParaRPr lang="de-DE" sz="3200" dirty="0"/>
          </a:p>
          <a:p>
            <a:r>
              <a:rPr lang="en-US" sz="3200" dirty="0"/>
              <a:t>2. Bots </a:t>
            </a:r>
            <a:r>
              <a:rPr lang="en-US" sz="3200" u="sng" dirty="0">
                <a:hlinkClick r:id="rId3"/>
              </a:rPr>
              <a:t>https://channel9.msdn.com/events/Connect/2017/AI2</a:t>
            </a:r>
            <a:endParaRPr lang="de-DE" sz="3200" dirty="0"/>
          </a:p>
          <a:p>
            <a:r>
              <a:rPr lang="en-US" sz="3200" dirty="0"/>
              <a:t>3. Language </a:t>
            </a:r>
            <a:r>
              <a:rPr lang="en-US" sz="3200" u="sng" dirty="0">
                <a:hlinkClick r:id="rId4"/>
              </a:rPr>
              <a:t>https://channel9.msdn.com/events/Connect/2017/AI3</a:t>
            </a:r>
            <a:endParaRPr lang="de-DE" sz="3200" dirty="0"/>
          </a:p>
          <a:p>
            <a:r>
              <a:rPr lang="en-US" sz="3200" dirty="0"/>
              <a:t>4. Knowledge </a:t>
            </a:r>
            <a:r>
              <a:rPr lang="en-US" sz="3200" u="sng" dirty="0">
                <a:hlinkClick r:id="rId5"/>
              </a:rPr>
              <a:t>https://channel9.msdn.com/events/Connect/2017/AI4</a:t>
            </a:r>
            <a:endParaRPr lang="de-DE" sz="3200" dirty="0"/>
          </a:p>
          <a:p>
            <a:r>
              <a:rPr lang="en-US" sz="3200" dirty="0"/>
              <a:t>5. Speech </a:t>
            </a:r>
            <a:r>
              <a:rPr lang="en-US" sz="3200" u="sng" dirty="0">
                <a:hlinkClick r:id="rId6"/>
              </a:rPr>
              <a:t>https://channel9.msdn.com/events/Connect/2017/AI5</a:t>
            </a:r>
            <a:endParaRPr lang="de-DE" sz="3200" dirty="0"/>
          </a:p>
          <a:p>
            <a:r>
              <a:rPr lang="en-US" sz="3200" dirty="0"/>
              <a:t>6. Vision </a:t>
            </a:r>
            <a:r>
              <a:rPr lang="en-US" sz="3200" u="sng" dirty="0">
                <a:hlinkClick r:id="rId7"/>
              </a:rPr>
              <a:t>https://channel9.msdn.com/events/Connect/2017/AI6</a:t>
            </a:r>
            <a:endParaRPr lang="de-DE" sz="3200" dirty="0"/>
          </a:p>
          <a:p>
            <a:r>
              <a:rPr lang="en-US" sz="3200" dirty="0"/>
              <a:t>7. CNTK </a:t>
            </a:r>
            <a:r>
              <a:rPr lang="en-US" sz="3200" u="sng" dirty="0">
                <a:hlinkClick r:id="rId8"/>
              </a:rPr>
              <a:t>https://channel9.msdn.com/events/Connect/2017/AI8</a:t>
            </a:r>
            <a:endParaRPr lang="de-DE" sz="3200" dirty="0"/>
          </a:p>
          <a:p>
            <a:endParaRPr lang="de-DE" sz="3200" dirty="0"/>
          </a:p>
        </p:txBody>
      </p:sp>
    </p:spTree>
    <p:extLst>
      <p:ext uri="{BB962C8B-B14F-4D97-AF65-F5344CB8AC3E}">
        <p14:creationId xmlns:p14="http://schemas.microsoft.com/office/powerpoint/2010/main" val="152798121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11277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995FB-83C7-49BB-B915-AA32FCE8DA56}"/>
              </a:ext>
            </a:extLst>
          </p:cNvPr>
          <p:cNvSpPr>
            <a:spLocks noGrp="1"/>
          </p:cNvSpPr>
          <p:nvPr>
            <p:ph type="title"/>
          </p:nvPr>
        </p:nvSpPr>
        <p:spPr/>
        <p:txBody>
          <a:bodyPr/>
          <a:lstStyle/>
          <a:p>
            <a:r>
              <a:rPr lang="de-DE" dirty="0"/>
              <a:t>HOL outline</a:t>
            </a:r>
          </a:p>
        </p:txBody>
      </p:sp>
      <p:sp>
        <p:nvSpPr>
          <p:cNvPr id="3" name="Textplatzhalter 2">
            <a:extLst>
              <a:ext uri="{FF2B5EF4-FFF2-40B4-BE49-F238E27FC236}">
                <a16:creationId xmlns:a16="http://schemas.microsoft.com/office/drawing/2014/main" id="{1D26F969-9265-404C-8F8A-B449ABE4AD0D}"/>
              </a:ext>
            </a:extLst>
          </p:cNvPr>
          <p:cNvSpPr>
            <a:spLocks noGrp="1"/>
          </p:cNvSpPr>
          <p:nvPr>
            <p:ph type="body" sz="quarter" idx="10"/>
          </p:nvPr>
        </p:nvSpPr>
        <p:spPr>
          <a:xfrm>
            <a:off x="274638" y="1212850"/>
            <a:ext cx="11887200" cy="3200876"/>
          </a:xfrm>
        </p:spPr>
        <p:txBody>
          <a:bodyPr/>
          <a:lstStyle/>
          <a:p>
            <a:r>
              <a:rPr lang="de-DE" dirty="0" err="1"/>
              <a:t>Using</a:t>
            </a:r>
            <a:r>
              <a:rPr lang="de-DE" dirty="0"/>
              <a:t> </a:t>
            </a:r>
            <a:r>
              <a:rPr lang="de-DE" dirty="0" err="1"/>
              <a:t>Cognitive</a:t>
            </a:r>
            <a:r>
              <a:rPr lang="de-DE" dirty="0"/>
              <a:t> Services/BOT </a:t>
            </a:r>
            <a:r>
              <a:rPr lang="de-DE" dirty="0" err="1"/>
              <a:t>framework</a:t>
            </a:r>
            <a:r>
              <a:rPr lang="de-DE" dirty="0"/>
              <a:t> </a:t>
            </a:r>
            <a:r>
              <a:rPr lang="de-DE" dirty="0" err="1"/>
              <a:t>the</a:t>
            </a:r>
            <a:r>
              <a:rPr lang="de-DE" dirty="0"/>
              <a:t> </a:t>
            </a:r>
            <a:r>
              <a:rPr lang="de-DE" dirty="0" err="1"/>
              <a:t>students</a:t>
            </a:r>
            <a:r>
              <a:rPr lang="de-DE" dirty="0"/>
              <a:t> </a:t>
            </a:r>
            <a:r>
              <a:rPr lang="de-DE" dirty="0" err="1"/>
              <a:t>would</a:t>
            </a:r>
            <a:r>
              <a:rPr lang="de-DE" dirty="0"/>
              <a:t> </a:t>
            </a:r>
            <a:r>
              <a:rPr lang="de-DE" dirty="0" err="1"/>
              <a:t>extend</a:t>
            </a:r>
            <a:r>
              <a:rPr lang="de-DE" dirty="0"/>
              <a:t> </a:t>
            </a:r>
            <a:r>
              <a:rPr lang="de-DE" dirty="0" err="1"/>
              <a:t>the</a:t>
            </a:r>
            <a:r>
              <a:rPr lang="de-DE" dirty="0"/>
              <a:t> </a:t>
            </a:r>
            <a:r>
              <a:rPr lang="de-DE" dirty="0" err="1"/>
              <a:t>current</a:t>
            </a:r>
            <a:r>
              <a:rPr lang="de-DE" dirty="0"/>
              <a:t> </a:t>
            </a:r>
            <a:r>
              <a:rPr lang="de-DE" dirty="0" err="1"/>
              <a:t>solution</a:t>
            </a:r>
            <a:r>
              <a:rPr lang="de-DE" dirty="0"/>
              <a:t> </a:t>
            </a:r>
            <a:r>
              <a:rPr lang="de-DE" dirty="0" err="1"/>
              <a:t>to</a:t>
            </a:r>
            <a:r>
              <a:rPr lang="de-DE" dirty="0"/>
              <a:t> </a:t>
            </a:r>
          </a:p>
          <a:p>
            <a:endParaRPr lang="de-DE" dirty="0"/>
          </a:p>
          <a:p>
            <a:r>
              <a:rPr lang="de-DE" dirty="0"/>
              <a:t>Create a BOT </a:t>
            </a:r>
            <a:r>
              <a:rPr lang="de-DE" dirty="0" err="1"/>
              <a:t>that</a:t>
            </a:r>
            <a:r>
              <a:rPr lang="de-DE" dirty="0"/>
              <a:t> </a:t>
            </a:r>
            <a:r>
              <a:rPr lang="de-DE" dirty="0" err="1"/>
              <a:t>would</a:t>
            </a:r>
            <a:r>
              <a:rPr lang="de-DE" dirty="0"/>
              <a:t> </a:t>
            </a:r>
            <a:r>
              <a:rPr lang="de-DE" dirty="0" err="1"/>
              <a:t>allow</a:t>
            </a:r>
            <a:r>
              <a:rPr lang="de-DE" dirty="0"/>
              <a:t> </a:t>
            </a:r>
            <a:r>
              <a:rPr lang="de-DE" dirty="0" err="1"/>
              <a:t>students</a:t>
            </a:r>
            <a:r>
              <a:rPr lang="de-DE" dirty="0"/>
              <a:t> </a:t>
            </a:r>
            <a:r>
              <a:rPr lang="de-DE" dirty="0" err="1"/>
              <a:t>to</a:t>
            </a:r>
            <a:r>
              <a:rPr lang="de-DE" dirty="0"/>
              <a:t> report an </a:t>
            </a:r>
            <a:r>
              <a:rPr lang="de-DE" dirty="0" err="1"/>
              <a:t>outage</a:t>
            </a:r>
            <a:r>
              <a:rPr lang="de-DE" dirty="0"/>
              <a:t> via BOT – Chat (not </a:t>
            </a:r>
            <a:r>
              <a:rPr lang="de-DE" dirty="0" err="1"/>
              <a:t>only</a:t>
            </a:r>
            <a:r>
              <a:rPr lang="de-DE" dirty="0"/>
              <a:t> </a:t>
            </a:r>
            <a:r>
              <a:rPr lang="de-DE" dirty="0" err="1"/>
              <a:t>through</a:t>
            </a:r>
            <a:r>
              <a:rPr lang="de-DE" dirty="0"/>
              <a:t> </a:t>
            </a:r>
            <a:r>
              <a:rPr lang="de-DE" dirty="0" err="1"/>
              <a:t>the</a:t>
            </a:r>
            <a:r>
              <a:rPr lang="de-DE" dirty="0"/>
              <a:t> </a:t>
            </a:r>
            <a:r>
              <a:rPr lang="de-DE" dirty="0" err="1"/>
              <a:t>website</a:t>
            </a:r>
            <a:r>
              <a:rPr lang="de-DE" dirty="0"/>
              <a:t>)</a:t>
            </a:r>
          </a:p>
        </p:txBody>
      </p:sp>
    </p:spTree>
    <p:extLst>
      <p:ext uri="{BB962C8B-B14F-4D97-AF65-F5344CB8AC3E}">
        <p14:creationId xmlns:p14="http://schemas.microsoft.com/office/powerpoint/2010/main" val="2398701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3772" b="11864"/>
          <a:stretch/>
        </p:blipFill>
        <p:spPr>
          <a:xfrm>
            <a:off x="-30163" y="0"/>
            <a:ext cx="12466638" cy="6994525"/>
          </a:xfrm>
          <a:prstGeom prst="rect">
            <a:avLst/>
          </a:prstGeom>
        </p:spPr>
      </p:pic>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037" y="151230"/>
            <a:ext cx="629154" cy="907632"/>
          </a:xfrm>
          <a:prstGeom prst="rect">
            <a:avLst/>
          </a:prstGeom>
        </p:spPr>
      </p:pic>
      <p:grpSp>
        <p:nvGrpSpPr>
          <p:cNvPr id="12" name="Group 11"/>
          <p:cNvGrpSpPr/>
          <p:nvPr/>
        </p:nvGrpSpPr>
        <p:grpSpPr>
          <a:xfrm>
            <a:off x="-30163" y="1211262"/>
            <a:ext cx="6553200" cy="4730667"/>
            <a:chOff x="228598" y="703316"/>
            <a:chExt cx="6553200" cy="5775081"/>
          </a:xfrm>
        </p:grpSpPr>
        <p:sp>
          <p:nvSpPr>
            <p:cNvPr id="13" name="Rectangle 12"/>
            <p:cNvSpPr/>
            <p:nvPr/>
          </p:nvSpPr>
          <p:spPr>
            <a:xfrm>
              <a:off x="242708" y="5554660"/>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Computer Vision API</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n-ea"/>
                  <a:cs typeface="+mn-cs"/>
                </a:rPr>
                <a:t>“We found Cognitive Services to be the missing piece in the equation, the one that we needed to bring this solution to market and really revolutionize the way people look at video.”</a:t>
              </a:r>
            </a:p>
            <a:p>
              <a:pPr marL="0" marR="0" lvl="0" indent="0" algn="r" defTabSz="932742"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Katie McCann, Vice President of Product and Engineering, </a:t>
              </a:r>
              <a:br>
                <a:rPr kumimoji="0" lang="en-US" sz="1600" b="0" i="0" u="none" strike="noStrike" kern="1200" cap="none" spc="0" normalizeH="0" baseline="0" noProof="0">
                  <a:ln>
                    <a:noFill/>
                  </a:ln>
                  <a:solidFill>
                    <a:prstClr val="white"/>
                  </a:solidFill>
                  <a:effectLst/>
                  <a:uLnTx/>
                  <a:uFillTx/>
                  <a:latin typeface="Segoe UI"/>
                  <a:ea typeface="+mn-ea"/>
                  <a:cs typeface="+mn-cs"/>
                </a:rPr>
              </a:br>
              <a:r>
                <a:rPr kumimoji="0" lang="en-US" sz="1600" b="0" i="0" u="none" strike="noStrike" kern="1200" cap="none" spc="0" normalizeH="0" baseline="0" noProof="0">
                  <a:ln>
                    <a:noFill/>
                  </a:ln>
                  <a:solidFill>
                    <a:prstClr val="white"/>
                  </a:solidFill>
                  <a:effectLst/>
                  <a:uLnTx/>
                  <a:uFillTx/>
                  <a:latin typeface="Segoe UI"/>
                  <a:ea typeface="+mn-ea"/>
                  <a:cs typeface="+mn-cs"/>
                </a:rPr>
                <a:t>Prism </a:t>
              </a:r>
              <a:r>
                <a:rPr kumimoji="0" lang="en-US" sz="1600" b="0" i="0" u="none" strike="noStrike" kern="1200" cap="none" spc="0" normalizeH="0" baseline="0" noProof="0" err="1">
                  <a:ln>
                    <a:noFill/>
                  </a:ln>
                  <a:solidFill>
                    <a:prstClr val="white"/>
                  </a:solidFill>
                  <a:effectLst/>
                  <a:uLnTx/>
                  <a:uFillTx/>
                  <a:latin typeface="Segoe UI"/>
                  <a:ea typeface="+mn-ea"/>
                  <a:cs typeface="+mn-cs"/>
                </a:rPr>
                <a:t>Skylabs</a:t>
              </a:r>
              <a:r>
                <a:rPr kumimoji="0" lang="en-US" sz="1600" b="0" i="0" u="none" strike="noStrike" kern="1200" cap="none" spc="0" normalizeH="0" baseline="0" noProof="0">
                  <a:ln>
                    <a:noFill/>
                  </a:ln>
                  <a:solidFill>
                    <a:prstClr val="white"/>
                  </a:solidFill>
                  <a:effectLst/>
                  <a:uLnTx/>
                  <a:uFillTx/>
                  <a:latin typeface="Segoe UI"/>
                  <a:ea typeface="+mn-ea"/>
                  <a:cs typeface="+mn-cs"/>
                </a:rPr>
                <a:t> </a:t>
              </a:r>
              <a:endParaRPr kumimoji="0" lang="en-US" sz="170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a:hlinkClick r:id="rId5"/>
            </p:cNvPr>
            <p:cNvSpPr txBox="1"/>
            <p:nvPr/>
          </p:nvSpPr>
          <p:spPr>
            <a:xfrm>
              <a:off x="2819398" y="5707739"/>
              <a:ext cx="1895199" cy="563589"/>
            </a:xfrm>
            <a:prstGeom prst="rect">
              <a:avLst/>
            </a:prstGeom>
            <a:solidFill>
              <a:schemeClr val="accent4"/>
            </a:solidFill>
          </p:spPr>
          <p:txBody>
            <a:bodyPr wrap="non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sp>
        <p:nvSpPr>
          <p:cNvPr id="8" name="TextBox 7">
            <a:hlinkClick r:id="rId6"/>
          </p:cNvPr>
          <p:cNvSpPr txBox="1"/>
          <p:nvPr/>
        </p:nvSpPr>
        <p:spPr>
          <a:xfrm>
            <a:off x="4624841" y="5310643"/>
            <a:ext cx="1729191" cy="461665"/>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See video here</a:t>
            </a:r>
          </a:p>
        </p:txBody>
      </p:sp>
    </p:spTree>
    <p:extLst>
      <p:ext uri="{BB962C8B-B14F-4D97-AF65-F5344CB8AC3E}">
        <p14:creationId xmlns:p14="http://schemas.microsoft.com/office/powerpoint/2010/main" val="217653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9055" r="9426" b="14408"/>
          <a:stretch/>
        </p:blipFill>
        <p:spPr>
          <a:xfrm>
            <a:off x="0" y="0"/>
            <a:ext cx="12415929" cy="6994525"/>
          </a:xfrm>
          <a:prstGeom prst="rect">
            <a:avLst/>
          </a:prstGeom>
        </p:spPr>
      </p:pic>
      <p:grpSp>
        <p:nvGrpSpPr>
          <p:cNvPr id="12" name="Group 11"/>
          <p:cNvGrpSpPr/>
          <p:nvPr/>
        </p:nvGrpSpPr>
        <p:grpSpPr>
          <a:xfrm>
            <a:off x="-30163" y="1211262"/>
            <a:ext cx="6553200" cy="4730667"/>
            <a:chOff x="228598" y="703316"/>
            <a:chExt cx="6553200" cy="5775080"/>
          </a:xfrm>
        </p:grpSpPr>
        <p:sp>
          <p:nvSpPr>
            <p:cNvPr id="13" name="Rectangle 12"/>
            <p:cNvSpPr/>
            <p:nvPr/>
          </p:nvSpPr>
          <p:spPr>
            <a:xfrm>
              <a:off x="242708" y="5554659"/>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Custom Speech Service, LUIS</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“The only reason we can build a product like this is because we are building on the deep learning and speech recognition expertise at Microsoft to deliver an entertainment experience that will be revolutionary.”</a:t>
              </a:r>
            </a:p>
            <a:p>
              <a:pPr marL="0" marR="0" lvl="0" indent="0" algn="r" defTabSz="932742" rtl="0" eaLnBrk="1" fontAlgn="auto" latinLnBrk="0" hangingPunct="1">
                <a:lnSpc>
                  <a:spcPct val="100000"/>
                </a:lnSpc>
                <a:spcBef>
                  <a:spcPts val="0"/>
                </a:spcBef>
                <a:spcAft>
                  <a:spcPts val="18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Segoe UI"/>
                  <a:ea typeface="+mn-ea"/>
                  <a:cs typeface="+mn-cs"/>
                </a:rPr>
                <a:t>Alexander Mejia, Owner and Creative Director, </a:t>
              </a:r>
              <a:br>
                <a:rPr kumimoji="0" lang="en-US" sz="1700" b="0" i="0" u="none" strike="noStrike" kern="1200" cap="none" spc="0" normalizeH="0" baseline="0" noProof="0" dirty="0">
                  <a:ln>
                    <a:noFill/>
                  </a:ln>
                  <a:solidFill>
                    <a:prstClr val="white"/>
                  </a:solidFill>
                  <a:effectLst/>
                  <a:uLnTx/>
                  <a:uFillTx/>
                  <a:latin typeface="Segoe UI"/>
                  <a:ea typeface="+mn-ea"/>
                  <a:cs typeface="+mn-cs"/>
                </a:rPr>
              </a:br>
              <a:r>
                <a:rPr kumimoji="0" lang="en-US" sz="1700" b="0" i="0" u="none" strike="noStrike" kern="1200" cap="none" spc="0" normalizeH="0" baseline="0" noProof="0" dirty="0">
                  <a:ln>
                    <a:noFill/>
                  </a:ln>
                  <a:solidFill>
                    <a:prstClr val="white"/>
                  </a:solidFill>
                  <a:effectLst/>
                  <a:uLnTx/>
                  <a:uFillTx/>
                  <a:latin typeface="Segoe UI"/>
                  <a:ea typeface="+mn-ea"/>
                  <a:cs typeface="+mn-cs"/>
                </a:rPr>
                <a:t>Human Interact</a:t>
              </a:r>
            </a:p>
          </p:txBody>
        </p:sp>
        <p:sp>
          <p:nvSpPr>
            <p:cNvPr id="17" name="TextBox 16">
              <a:hlinkClick r:id="rId4"/>
            </p:cNvPr>
            <p:cNvSpPr txBox="1"/>
            <p:nvPr/>
          </p:nvSpPr>
          <p:spPr>
            <a:xfrm>
              <a:off x="2981599" y="5710826"/>
              <a:ext cx="1818999" cy="563589"/>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pic>
        <p:nvPicPr>
          <p:cNvPr id="9" name="Picture 8"/>
          <p:cNvPicPr>
            <a:picLocks noChangeAspect="1"/>
          </p:cNvPicPr>
          <p:nvPr/>
        </p:nvPicPr>
        <p:blipFill>
          <a:blip r:embed="rId5"/>
          <a:stretch>
            <a:fillRect/>
          </a:stretch>
        </p:blipFill>
        <p:spPr>
          <a:xfrm>
            <a:off x="350837" y="-160338"/>
            <a:ext cx="3213754" cy="1606877"/>
          </a:xfrm>
          <a:prstGeom prst="rect">
            <a:avLst/>
          </a:prstGeom>
        </p:spPr>
      </p:pic>
      <p:sp>
        <p:nvSpPr>
          <p:cNvPr id="8" name="TextBox 7">
            <a:hlinkClick r:id="rId6"/>
          </p:cNvPr>
          <p:cNvSpPr txBox="1"/>
          <p:nvPr/>
        </p:nvSpPr>
        <p:spPr>
          <a:xfrm>
            <a:off x="4694238" y="5321597"/>
            <a:ext cx="1752600" cy="461665"/>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See video here</a:t>
            </a:r>
          </a:p>
        </p:txBody>
      </p:sp>
    </p:spTree>
    <p:extLst>
      <p:ext uri="{BB962C8B-B14F-4D97-AF65-F5344CB8AC3E}">
        <p14:creationId xmlns:p14="http://schemas.microsoft.com/office/powerpoint/2010/main" val="45111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99724c5135ae293be3a8991b37438206f5e9d"/>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7862C60FE0543140BDF2D9AD49CD85C5" ma:contentTypeVersion="4" ma:contentTypeDescription="Ein neues Dokument erstellen." ma:contentTypeScope="" ma:versionID="943e2f186103862c96283801ccb07fb3">
  <xsd:schema xmlns:xsd="http://www.w3.org/2001/XMLSchema" xmlns:xs="http://www.w3.org/2001/XMLSchema" xmlns:p="http://schemas.microsoft.com/office/2006/metadata/properties" xmlns:ns2="2393272b-1f99-47d2-88d8-813883bcb797" xmlns:ns3="05efcb73-241c-4bc5-bab3-cdd8bc6d43e8" targetNamespace="http://schemas.microsoft.com/office/2006/metadata/properties" ma:root="true" ma:fieldsID="59d87f685bbac8692a67021379a9f00e" ns2:_="" ns3:_="">
    <xsd:import namespace="2393272b-1f99-47d2-88d8-813883bcb797"/>
    <xsd:import namespace="05efcb73-241c-4bc5-bab3-cdd8bc6d43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93272b-1f99-47d2-88d8-813883bcb797"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efcb73-241c-4bc5-bab3-cdd8bc6d43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2E717E-D45A-4CF3-A60E-9C65C32EDC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93272b-1f99-47d2-88d8-813883bcb797"/>
    <ds:schemaRef ds:uri="05efcb73-241c-4bc5-bab3-cdd8bc6d43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05efcb73-241c-4bc5-bab3-cdd8bc6d43e8"/>
    <ds:schemaRef ds:uri="2393272b-1f99-47d2-88d8-813883bcb797"/>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5285</Words>
  <Application>Microsoft Office PowerPoint</Application>
  <PresentationFormat>Benutzerdefiniert</PresentationFormat>
  <Paragraphs>918</Paragraphs>
  <Slides>78</Slides>
  <Notes>76</Notes>
  <HiddenSlides>18</HiddenSlides>
  <MMClips>1</MMClips>
  <ScaleCrop>false</ScaleCrop>
  <HeadingPairs>
    <vt:vector size="6" baseType="variant">
      <vt:variant>
        <vt:lpstr>Verwendete Schriftarten</vt:lpstr>
      </vt:variant>
      <vt:variant>
        <vt:i4>12</vt:i4>
      </vt:variant>
      <vt:variant>
        <vt:lpstr>Design</vt:lpstr>
      </vt:variant>
      <vt:variant>
        <vt:i4>3</vt:i4>
      </vt:variant>
      <vt:variant>
        <vt:lpstr>Folientitel</vt:lpstr>
      </vt:variant>
      <vt:variant>
        <vt:i4>78</vt:i4>
      </vt:variant>
    </vt:vector>
  </HeadingPairs>
  <TitlesOfParts>
    <vt:vector size="93" baseType="lpstr">
      <vt:lpstr>宋体</vt:lpstr>
      <vt:lpstr>Arial</vt:lpstr>
      <vt:lpstr>Consolas</vt:lpstr>
      <vt:lpstr>Courier New</vt:lpstr>
      <vt:lpstr>Segoe UI</vt:lpstr>
      <vt:lpstr>Segoe UI Black</vt:lpstr>
      <vt:lpstr>Segoe UI Light</vt:lpstr>
      <vt:lpstr>Segoe UI Semibold</vt:lpstr>
      <vt:lpstr>Segoe UI Semilight</vt:lpstr>
      <vt:lpstr>segoe-ui-normal</vt:lpstr>
      <vt:lpstr>Times New Roman</vt:lpstr>
      <vt:lpstr>Wingdings</vt:lpstr>
      <vt:lpstr>WHITE TEMPLATE</vt:lpstr>
      <vt:lpstr>COLOR TEMPLATE</vt:lpstr>
      <vt:lpstr>Windows Azure</vt:lpstr>
      <vt:lpstr>Cognitive Services and the Bot Framework</vt:lpstr>
      <vt:lpstr>Agenda</vt:lpstr>
      <vt:lpstr>Cognitive Services</vt:lpstr>
      <vt:lpstr>PowerPoint-Präsentation</vt:lpstr>
      <vt:lpstr>PowerPoint-Präsentation</vt:lpstr>
      <vt:lpstr>PowerPoint-Präsentation</vt:lpstr>
      <vt:lpstr>PowerPoint-Präsentation</vt:lpstr>
      <vt:lpstr>PowerPoint-Präsentation</vt:lpstr>
      <vt:lpstr>PowerPoint-Präsentation</vt:lpstr>
      <vt:lpstr>Why Microsoft Cognitive Services?</vt:lpstr>
      <vt:lpstr>Resources </vt:lpstr>
      <vt:lpstr>PowerPoint-Präsentation</vt:lpstr>
      <vt:lpstr>PowerPoint-Präsentation</vt:lpstr>
      <vt:lpstr>Microsoft Cognitive Services Give your apps  a human side</vt:lpstr>
      <vt:lpstr>What is Microsoft Translator (text)?</vt:lpstr>
      <vt:lpstr>It’s all about data</vt:lpstr>
      <vt:lpstr>It’s all about contexts all about context</vt:lpstr>
      <vt:lpstr>Demo</vt:lpstr>
      <vt:lpstr>Machine and Human Translation</vt:lpstr>
      <vt:lpstr>What is Translator Speech Translation API? </vt:lpstr>
      <vt:lpstr>How Speech Translation works</vt:lpstr>
      <vt:lpstr>TrueText: Speech Correction</vt:lpstr>
      <vt:lpstr>How Speech Translator Works</vt:lpstr>
      <vt:lpstr>How Speech Translator Works</vt:lpstr>
      <vt:lpstr>Microsoft Translator live feature</vt:lpstr>
      <vt:lpstr>PowerPoint-Präsentation</vt:lpstr>
      <vt:lpstr>Linguistic analysis</vt:lpstr>
      <vt:lpstr>PowerPoint-Präsentation</vt:lpstr>
      <vt:lpstr>PowerPoint-Präsentation</vt:lpstr>
      <vt:lpstr>Web Language Model</vt:lpstr>
      <vt:lpstr>Spell check</vt:lpstr>
      <vt:lpstr>Spellcheck examples</vt:lpstr>
      <vt:lpstr>LUIS</vt:lpstr>
      <vt:lpstr>Spellcheck and LUIS</vt:lpstr>
      <vt:lpstr>LUIS</vt:lpstr>
      <vt:lpstr>Demo</vt:lpstr>
      <vt:lpstr>LUIS</vt:lpstr>
      <vt:lpstr>Developer Experience &amp; Productivity</vt:lpstr>
      <vt:lpstr>Developer Experience &amp; Productivity</vt:lpstr>
      <vt:lpstr>Developer Experience &amp; Productivity</vt:lpstr>
      <vt:lpstr>Developer Experience &amp; Productivity</vt:lpstr>
      <vt:lpstr>Quick Start</vt:lpstr>
      <vt:lpstr>Quick Start – Pre Built Entities</vt:lpstr>
      <vt:lpstr>Entity Recognizers</vt:lpstr>
      <vt:lpstr>Quick Start</vt:lpstr>
      <vt:lpstr>Language Understanding Model</vt:lpstr>
      <vt:lpstr>New datacenter and Language Support</vt:lpstr>
      <vt:lpstr>Call to action</vt:lpstr>
      <vt:lpstr>Microsoft Cognitive Services Give your apps  a human side</vt:lpstr>
      <vt:lpstr>Vision</vt:lpstr>
      <vt:lpstr>Speech</vt:lpstr>
      <vt:lpstr>Language</vt:lpstr>
      <vt:lpstr>Knowledge</vt:lpstr>
      <vt:lpstr>Search</vt:lpstr>
      <vt:lpstr>Some links</vt:lpstr>
      <vt:lpstr>Tools</vt:lpstr>
      <vt:lpstr>Bot Framework</vt:lpstr>
      <vt:lpstr>Why the BOT Framework and why BOTs</vt:lpstr>
      <vt:lpstr>Why the BOT Framework and why BOTs</vt:lpstr>
      <vt:lpstr>The basic idea</vt:lpstr>
      <vt:lpstr>The basic characterisitcs of a BOT</vt:lpstr>
      <vt:lpstr>Problems when creating BOTs yourself</vt:lpstr>
      <vt:lpstr>Introducing the BOT framework</vt:lpstr>
      <vt:lpstr>BOT Framework</vt:lpstr>
      <vt:lpstr>Configure your BOT</vt:lpstr>
      <vt:lpstr>Let the BOT talk to people though other channels</vt:lpstr>
      <vt:lpstr>Building and designing bots</vt:lpstr>
      <vt:lpstr>PowerPoint-Präsentation</vt:lpstr>
      <vt:lpstr>My Org Bot – Vacation Reporting</vt:lpstr>
      <vt:lpstr>Demo</vt:lpstr>
      <vt:lpstr>Bot Framework Components </vt:lpstr>
      <vt:lpstr>Bot Builder SDK</vt:lpstr>
      <vt:lpstr>Supported Channels</vt:lpstr>
      <vt:lpstr>Getting Started with Azure Bot  www.botframework.com github.com/Microsoft/BotBuilder</vt:lpstr>
      <vt:lpstr>Links</vt:lpstr>
      <vt:lpstr>Bots Boot Camp</vt:lpstr>
      <vt:lpstr>PowerPoint-Präsentation</vt:lpstr>
      <vt:lpstr>HOL outline</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141</cp:revision>
  <dcterms:created xsi:type="dcterms:W3CDTF">2016-10-04T22:06:48Z</dcterms:created>
  <dcterms:modified xsi:type="dcterms:W3CDTF">2018-02-06T15:35:57Z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0x0101007862C60FE0543140BDF2D9AD49CD85C5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stfollis@microsoft.com</vt:lpwstr>
  </property>
  <property fmtid="{D5CDD505-2E9C-101B-9397-08002B2CF9AE}" pid="18" name="MSIP_Label_f42aa342-8706-4288-bd11-ebb85995028c_SetDate">
    <vt:lpwstr>2017-07-05T15:55:51.8926483-04:00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